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6" r:id="rId2"/>
    <p:sldId id="257" r:id="rId3"/>
    <p:sldId id="258" r:id="rId4"/>
    <p:sldId id="259" r:id="rId5"/>
    <p:sldId id="261" r:id="rId6"/>
    <p:sldId id="262" r:id="rId7"/>
    <p:sldId id="266" r:id="rId8"/>
    <p:sldId id="263" r:id="rId9"/>
    <p:sldId id="267" r:id="rId10"/>
    <p:sldId id="264" r:id="rId11"/>
    <p:sldId id="26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79" autoAdjust="0"/>
  </p:normalViewPr>
  <p:slideViewPr>
    <p:cSldViewPr snapToGrid="0">
      <p:cViewPr varScale="1">
        <p:scale>
          <a:sx n="65" d="100"/>
          <a:sy n="65" d="100"/>
        </p:scale>
        <p:origin x="652" y="5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46B54-71FC-4F2F-8C07-9718A5829748}"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44A7-AB6A-4E74-93A9-BF9DA0A97AE9}" type="slidenum">
              <a:rPr lang="en-US" smtClean="0"/>
              <a:t>‹#›</a:t>
            </a:fld>
            <a:endParaRPr lang="en-US"/>
          </a:p>
        </p:txBody>
      </p:sp>
    </p:spTree>
    <p:extLst>
      <p:ext uri="{BB962C8B-B14F-4D97-AF65-F5344CB8AC3E}">
        <p14:creationId xmlns:p14="http://schemas.microsoft.com/office/powerpoint/2010/main" val="268576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3</a:t>
            </a:fld>
            <a:endParaRPr lang="en-US"/>
          </a:p>
        </p:txBody>
      </p:sp>
    </p:spTree>
    <p:extLst>
      <p:ext uri="{BB962C8B-B14F-4D97-AF65-F5344CB8AC3E}">
        <p14:creationId xmlns:p14="http://schemas.microsoft.com/office/powerpoint/2010/main" val="157051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4</a:t>
            </a:fld>
            <a:endParaRPr lang="en-US"/>
          </a:p>
        </p:txBody>
      </p:sp>
    </p:spTree>
    <p:extLst>
      <p:ext uri="{BB962C8B-B14F-4D97-AF65-F5344CB8AC3E}">
        <p14:creationId xmlns:p14="http://schemas.microsoft.com/office/powerpoint/2010/main" val="195670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C3D3E"/>
                </a:solidFill>
                <a:effectLst/>
                <a:latin typeface="Arial" panose="020B0604020202020204" pitchFamily="34" charset="0"/>
              </a:rPr>
              <a:t>Proposers are encouraged to explore a wide range of actions to support access to and engagement in STEM learning, research, and employment activities of persons with disabilities, such as, but not limited to:</a:t>
            </a:r>
          </a:p>
          <a:p>
            <a:pPr algn="l">
              <a:buFont typeface="Arial" panose="020B0604020202020204" pitchFamily="34" charset="0"/>
              <a:buChar char="•"/>
            </a:pPr>
            <a:r>
              <a:rPr lang="en-US" b="0" i="0" dirty="0">
                <a:solidFill>
                  <a:srgbClr val="3C3D3E"/>
                </a:solidFill>
                <a:effectLst/>
                <a:latin typeface="Arial" panose="020B0604020202020204" pitchFamily="34" charset="0"/>
              </a:rPr>
              <a:t>Stipends for K-12 students and teachers, undergraduate students and/or graduate students with disabilities to provide greater access to and engagement in EHR-funded STEM education and research project activities, and/or STEM education and research training.</a:t>
            </a:r>
          </a:p>
          <a:p>
            <a:pPr algn="l">
              <a:buFont typeface="Arial" panose="020B0604020202020204" pitchFamily="34" charset="0"/>
              <a:buChar char="•"/>
            </a:pPr>
            <a:r>
              <a:rPr lang="en-US" b="0" i="0" dirty="0">
                <a:solidFill>
                  <a:srgbClr val="3C3D3E"/>
                </a:solidFill>
                <a:effectLst/>
                <a:latin typeface="Arial" panose="020B0604020202020204" pitchFamily="34" charset="0"/>
              </a:rPr>
              <a:t>Funding to increase time and effort for undergraduate students, graduate students, postdoctoral research scholars, staff, faculty and/or senior personnel with disabilities to work on EHR-funded STEM education and research project activities.</a:t>
            </a:r>
          </a:p>
          <a:p>
            <a:pPr algn="l">
              <a:buFont typeface="Arial" panose="020B0604020202020204" pitchFamily="34" charset="0"/>
              <a:buChar char="•"/>
            </a:pPr>
            <a:r>
              <a:rPr lang="en-US" b="0" i="0" dirty="0">
                <a:solidFill>
                  <a:srgbClr val="3C3D3E"/>
                </a:solidFill>
                <a:effectLst/>
                <a:latin typeface="Arial" panose="020B0604020202020204" pitchFamily="34" charset="0"/>
              </a:rPr>
              <a:t>Support for technology, tools, equipment and instrumentation, and the physical modifications necessary to access them (e.g., elevated or lowered lab table), in research labs, libraries, informal science settings, field-based environments and/or classrooms that ensure students, postdoctoral research scholars, K-12 teachers, staff and faculty with disabilities will have greater access to and engagement in STEM research, teaching, training and learning.</a:t>
            </a:r>
          </a:p>
          <a:p>
            <a:pPr algn="l"/>
            <a:r>
              <a:rPr lang="en-US" b="0" i="0" dirty="0">
                <a:solidFill>
                  <a:srgbClr val="3C3D3E"/>
                </a:solidFill>
                <a:effectLst/>
                <a:latin typeface="Arial" panose="020B0604020202020204" pitchFamily="34" charset="0"/>
              </a:rPr>
              <a:t>Organizations submitting new proposals are encouraged to highlight the request for funds to support STEM access and engagement for persons with disabilities in the Project Summary, the Project Description and the Budget Justification. When responding to this DCL, please include "Disability Access DCL:" at the beginning of the proposal title or immediately following any solicitation specific title prefix. The receiving program will determine whether and at what level to fund new proposals or supplement requests.</a:t>
            </a:r>
          </a:p>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5</a:t>
            </a:fld>
            <a:endParaRPr lang="en-US"/>
          </a:p>
        </p:txBody>
      </p:sp>
    </p:spTree>
    <p:extLst>
      <p:ext uri="{BB962C8B-B14F-4D97-AF65-F5344CB8AC3E}">
        <p14:creationId xmlns:p14="http://schemas.microsoft.com/office/powerpoint/2010/main" val="84590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8</a:t>
            </a:fld>
            <a:endParaRPr lang="en-US"/>
          </a:p>
        </p:txBody>
      </p:sp>
    </p:spTree>
    <p:extLst>
      <p:ext uri="{BB962C8B-B14F-4D97-AF65-F5344CB8AC3E}">
        <p14:creationId xmlns:p14="http://schemas.microsoft.com/office/powerpoint/2010/main" val="252552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9</a:t>
            </a:fld>
            <a:endParaRPr lang="en-US"/>
          </a:p>
        </p:txBody>
      </p:sp>
    </p:spTree>
    <p:extLst>
      <p:ext uri="{BB962C8B-B14F-4D97-AF65-F5344CB8AC3E}">
        <p14:creationId xmlns:p14="http://schemas.microsoft.com/office/powerpoint/2010/main" val="25246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44A7-AB6A-4E74-93A9-BF9DA0A97AE9}" type="slidenum">
              <a:rPr lang="en-US" smtClean="0"/>
              <a:t>10</a:t>
            </a:fld>
            <a:endParaRPr lang="en-US"/>
          </a:p>
        </p:txBody>
      </p:sp>
    </p:spTree>
    <p:extLst>
      <p:ext uri="{BB962C8B-B14F-4D97-AF65-F5344CB8AC3E}">
        <p14:creationId xmlns:p14="http://schemas.microsoft.com/office/powerpoint/2010/main" val="265225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32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Image result for nsf logo image">
            <a:extLst>
              <a:ext uri="{FF2B5EF4-FFF2-40B4-BE49-F238E27FC236}">
                <a16:creationId xmlns:a16="http://schemas.microsoft.com/office/drawing/2014/main" id="{51898EB8-AE02-6334-DC31-39BFDBD564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56470" y="4792230"/>
            <a:ext cx="1534067" cy="154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4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104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2544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2CEF3B-A037-46D0-B02C-1428F07E9383}"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pic>
        <p:nvPicPr>
          <p:cNvPr id="7" name="Picture 6" descr="Image result for nsf logo image">
            <a:extLst>
              <a:ext uri="{FF2B5EF4-FFF2-40B4-BE49-F238E27FC236}">
                <a16:creationId xmlns:a16="http://schemas.microsoft.com/office/drawing/2014/main" id="{FFB51E7C-DB4A-14C4-82E0-2DA8AD7799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5160" y="5253318"/>
            <a:ext cx="1075377" cy="10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9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32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1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344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6590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7" name="Picture 6" descr="Image result for nsf logo image">
            <a:extLst>
              <a:ext uri="{FF2B5EF4-FFF2-40B4-BE49-F238E27FC236}">
                <a16:creationId xmlns:a16="http://schemas.microsoft.com/office/drawing/2014/main" id="{FA63D027-0F74-5F27-78C3-04315959C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5160" y="5253318"/>
            <a:ext cx="1075377" cy="10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2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3" name="Picture 2" descr="Image result for nsf logo image">
            <a:extLst>
              <a:ext uri="{FF2B5EF4-FFF2-40B4-BE49-F238E27FC236}">
                <a16:creationId xmlns:a16="http://schemas.microsoft.com/office/drawing/2014/main" id="{F1541113-F2F2-A488-B715-C621018F32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5160" y="5253318"/>
            <a:ext cx="1075377" cy="10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8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687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1573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4911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satherw@nsf.gov" TargetMode="External"/><Relationship Id="rId2" Type="http://schemas.openxmlformats.org/officeDocument/2006/relationships/hyperlink" Target="mailto:rjenson@nsf.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sf.gov/awardsearch/showAward?AWD_ID=201701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062BE-802C-18AE-7755-663FA273C522}"/>
              </a:ext>
            </a:extLst>
          </p:cNvPr>
          <p:cNvSpPr>
            <a:spLocks noGrp="1"/>
          </p:cNvSpPr>
          <p:nvPr>
            <p:ph type="ctrTitle"/>
          </p:nvPr>
        </p:nvSpPr>
        <p:spPr/>
        <p:txBody>
          <a:bodyPr/>
          <a:lstStyle/>
          <a:p>
            <a:r>
              <a:rPr lang="en-US" dirty="0"/>
              <a:t>NSF Funding Opportunities</a:t>
            </a:r>
          </a:p>
        </p:txBody>
      </p:sp>
      <p:sp>
        <p:nvSpPr>
          <p:cNvPr id="5" name="Subtitle 4">
            <a:extLst>
              <a:ext uri="{FF2B5EF4-FFF2-40B4-BE49-F238E27FC236}">
                <a16:creationId xmlns:a16="http://schemas.microsoft.com/office/drawing/2014/main" id="{87A10CDD-4BE8-A813-E3F0-040637DF0839}"/>
              </a:ext>
            </a:extLst>
          </p:cNvPr>
          <p:cNvSpPr>
            <a:spLocks noGrp="1"/>
          </p:cNvSpPr>
          <p:nvPr>
            <p:ph type="subTitle" idx="1"/>
          </p:nvPr>
        </p:nvSpPr>
        <p:spPr>
          <a:xfrm>
            <a:off x="1100051" y="4455621"/>
            <a:ext cx="10069773" cy="1643417"/>
          </a:xfrm>
        </p:spPr>
        <p:txBody>
          <a:bodyPr vert="horz" lIns="91440" tIns="45720" rIns="91440" bIns="45720" rtlCol="0" anchor="t">
            <a:noAutofit/>
          </a:bodyPr>
          <a:lstStyle/>
          <a:p>
            <a:r>
              <a:rPr lang="en-US" dirty="0">
                <a:solidFill>
                  <a:schemeClr val="tx1"/>
                </a:solidFill>
                <a:latin typeface="Calibri"/>
                <a:cs typeface="Calibri"/>
              </a:rPr>
              <a:t>AUCD 2024</a:t>
            </a:r>
          </a:p>
          <a:p>
            <a:r>
              <a:rPr lang="en-US" dirty="0">
                <a:solidFill>
                  <a:schemeClr val="tx1"/>
                </a:solidFill>
                <a:latin typeface="Calibri"/>
                <a:cs typeface="Calibri"/>
              </a:rPr>
              <a:t>DR. RONDA JENSON</a:t>
            </a:r>
          </a:p>
          <a:p>
            <a:r>
              <a:rPr lang="en-US" dirty="0">
                <a:solidFill>
                  <a:schemeClr val="tx1"/>
                </a:solidFill>
                <a:latin typeface="Calibri"/>
                <a:cs typeface="Calibri"/>
              </a:rPr>
              <a:t>Dr. Keri Ann Sather-Wagstaff</a:t>
            </a:r>
            <a:endParaRPr lang="en-US" dirty="0">
              <a:solidFill>
                <a:schemeClr val="tx1"/>
              </a:solidFill>
            </a:endParaRPr>
          </a:p>
        </p:txBody>
      </p:sp>
      <p:sp>
        <p:nvSpPr>
          <p:cNvPr id="6" name="flSlide1Footer" descr="  ">
            <a:extLst>
              <a:ext uri="{FF2B5EF4-FFF2-40B4-BE49-F238E27FC236}">
                <a16:creationId xmlns:a16="http://schemas.microsoft.com/office/drawing/2014/main" id="{BE9FFF89-A86B-10DD-29DD-B7C333DEFA2D}"/>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80097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734850-E62B-5D26-0319-B98F3D7BD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9671D-B100-BFA6-CE6F-5CBEB0F1B9CC}"/>
              </a:ext>
            </a:extLst>
          </p:cNvPr>
          <p:cNvSpPr>
            <a:spLocks noGrp="1"/>
          </p:cNvSpPr>
          <p:nvPr>
            <p:ph type="title"/>
          </p:nvPr>
        </p:nvSpPr>
        <p:spPr>
          <a:xfrm>
            <a:off x="1097280" y="286603"/>
            <a:ext cx="10058400" cy="1450757"/>
          </a:xfrm>
        </p:spPr>
        <p:txBody>
          <a:bodyPr>
            <a:normAutofit/>
          </a:bodyPr>
          <a:lstStyle/>
          <a:p>
            <a:pPr>
              <a:spcBef>
                <a:spcPts val="0"/>
              </a:spcBef>
            </a:pPr>
            <a:r>
              <a:rPr lang="en-US" sz="3000" i="0" dirty="0">
                <a:effectLst/>
              </a:rPr>
              <a:t>NSF 22-622: NSF's Eddie Bernice Johnson Inclusion across the Nation of Communities of Learners of Underrepresented Discoverers in Engineering and Science </a:t>
            </a:r>
            <a:r>
              <a:rPr lang="en-US" sz="3000" b="1" i="0" dirty="0">
                <a:effectLst/>
              </a:rPr>
              <a:t>(INCLUDES) </a:t>
            </a:r>
            <a:r>
              <a:rPr lang="en-US" sz="3000" i="0" dirty="0">
                <a:effectLst/>
              </a:rPr>
              <a:t>Initiative</a:t>
            </a:r>
          </a:p>
        </p:txBody>
      </p:sp>
      <p:sp>
        <p:nvSpPr>
          <p:cNvPr id="3" name="Content Placeholder 2">
            <a:extLst>
              <a:ext uri="{FF2B5EF4-FFF2-40B4-BE49-F238E27FC236}">
                <a16:creationId xmlns:a16="http://schemas.microsoft.com/office/drawing/2014/main" id="{A800ED38-E441-035E-A534-E6933BA0DB50}"/>
              </a:ext>
            </a:extLst>
          </p:cNvPr>
          <p:cNvSpPr>
            <a:spLocks noGrp="1"/>
          </p:cNvSpPr>
          <p:nvPr>
            <p:ph idx="1"/>
          </p:nvPr>
        </p:nvSpPr>
        <p:spPr>
          <a:xfrm>
            <a:off x="1097279" y="1845734"/>
            <a:ext cx="6454987" cy="4023360"/>
          </a:xfrm>
        </p:spPr>
        <p:txBody>
          <a:bodyPr>
            <a:normAutofit/>
          </a:bodyPr>
          <a:lstStyle/>
          <a:p>
            <a:pPr marL="0" indent="0">
              <a:buNone/>
            </a:pPr>
            <a:r>
              <a:rPr lang="en-US" sz="2500" b="1"/>
              <a:t>Alliances: </a:t>
            </a:r>
            <a:r>
              <a:rPr lang="en-US" sz="2500"/>
              <a:t>Due October 28, 2025</a:t>
            </a:r>
          </a:p>
          <a:p>
            <a:pPr marL="0" indent="0">
              <a:buNone/>
            </a:pPr>
            <a:r>
              <a:rPr lang="en-US" sz="2500" b="1"/>
              <a:t>Network Connectors: </a:t>
            </a:r>
            <a:r>
              <a:rPr lang="en-US" sz="2500"/>
              <a:t>Due October 28, 2025</a:t>
            </a:r>
          </a:p>
          <a:p>
            <a:pPr marL="0" indent="0">
              <a:buNone/>
            </a:pPr>
            <a:r>
              <a:rPr lang="en-US" sz="2500" b="1"/>
              <a:t>Conferences: </a:t>
            </a:r>
            <a:r>
              <a:rPr lang="en-US" sz="2500"/>
              <a:t>Submitted anytime but before May 13, 2025 for consideration in current fiscal year</a:t>
            </a:r>
          </a:p>
          <a:p>
            <a:pPr marL="0" indent="0">
              <a:buNone/>
            </a:pPr>
            <a:endParaRPr lang="en-US" sz="2500"/>
          </a:p>
          <a:p>
            <a:pPr marL="0" indent="0">
              <a:buNone/>
            </a:pPr>
            <a:r>
              <a:rPr lang="en-US" sz="2500"/>
              <a:t>Other: </a:t>
            </a:r>
            <a:r>
              <a:rPr lang="en-US" sz="2500" b="1"/>
              <a:t>Collaborative Change Consortia </a:t>
            </a:r>
            <a:r>
              <a:rPr lang="en-US" sz="2500"/>
              <a:t>and </a:t>
            </a:r>
            <a:r>
              <a:rPr lang="en-US" sz="2500" b="1"/>
              <a:t>Design and Development Launch Pilots</a:t>
            </a:r>
            <a:r>
              <a:rPr lang="en-US" sz="2500"/>
              <a:t>: Next due date in 2026</a:t>
            </a:r>
          </a:p>
        </p:txBody>
      </p:sp>
      <p:pic>
        <p:nvPicPr>
          <p:cNvPr id="5" name="Picture 4" descr="Qr code&#10;&#10;Description automatically generated">
            <a:extLst>
              <a:ext uri="{FF2B5EF4-FFF2-40B4-BE49-F238E27FC236}">
                <a16:creationId xmlns:a16="http://schemas.microsoft.com/office/drawing/2014/main" id="{C431F1C9-ADAB-A83D-75D9-4C10820A190E}"/>
              </a:ext>
            </a:extLst>
          </p:cNvPr>
          <p:cNvPicPr>
            <a:picLocks noChangeAspect="1"/>
          </p:cNvPicPr>
          <p:nvPr/>
        </p:nvPicPr>
        <p:blipFill>
          <a:blip r:embed="rId3"/>
          <a:srcRect l="9220" r="106" b="3"/>
          <a:stretch/>
        </p:blipFill>
        <p:spPr>
          <a:xfrm>
            <a:off x="8709891" y="1916318"/>
            <a:ext cx="2445788" cy="2707836"/>
          </a:xfrm>
          <a:prstGeom prst="rect">
            <a:avLst/>
          </a:prstGeom>
        </p:spPr>
      </p:pic>
    </p:spTree>
    <p:extLst>
      <p:ext uri="{BB962C8B-B14F-4D97-AF65-F5344CB8AC3E}">
        <p14:creationId xmlns:p14="http://schemas.microsoft.com/office/powerpoint/2010/main" val="322671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D807-8FE8-1C25-61D3-80E43A11057A}"/>
              </a:ext>
            </a:extLst>
          </p:cNvPr>
          <p:cNvSpPr>
            <a:spLocks noGrp="1"/>
          </p:cNvSpPr>
          <p:nvPr>
            <p:ph type="title"/>
          </p:nvPr>
        </p:nvSpPr>
        <p:spPr>
          <a:xfrm>
            <a:off x="838200" y="365125"/>
            <a:ext cx="9410700" cy="1325563"/>
          </a:xfrm>
        </p:spPr>
        <p:txBody>
          <a:bodyPr>
            <a:normAutofit/>
          </a:bodyPr>
          <a:lstStyle/>
          <a:p>
            <a:r>
              <a:rPr lang="en-US" sz="3600" b="1" i="0" dirty="0">
                <a:solidFill>
                  <a:srgbClr val="1B1B1B"/>
                </a:solidFill>
                <a:effectLst/>
                <a:latin typeface="+mn-lt"/>
              </a:rPr>
              <a:t>NSF supports efforts to emphasize the ability in 'disability’ (10/23/2024)</a:t>
            </a:r>
            <a:endParaRPr lang="en-US" sz="3600" dirty="0">
              <a:latin typeface="+mn-lt"/>
            </a:endParaRPr>
          </a:p>
        </p:txBody>
      </p:sp>
      <p:pic>
        <p:nvPicPr>
          <p:cNvPr id="7" name="Picture 6">
            <a:extLst>
              <a:ext uri="{FF2B5EF4-FFF2-40B4-BE49-F238E27FC236}">
                <a16:creationId xmlns:a16="http://schemas.microsoft.com/office/drawing/2014/main" id="{01299D0A-5D41-DDA6-4734-FCA7F3A3375A}"/>
              </a:ext>
            </a:extLst>
          </p:cNvPr>
          <p:cNvPicPr>
            <a:picLocks noChangeAspect="1"/>
          </p:cNvPicPr>
          <p:nvPr/>
        </p:nvPicPr>
        <p:blipFill>
          <a:blip r:embed="rId2"/>
          <a:stretch>
            <a:fillRect/>
          </a:stretch>
        </p:blipFill>
        <p:spPr>
          <a:xfrm>
            <a:off x="494518" y="2034619"/>
            <a:ext cx="11202963" cy="3982006"/>
          </a:xfrm>
          <a:prstGeom prst="rect">
            <a:avLst/>
          </a:prstGeom>
        </p:spPr>
      </p:pic>
      <p:pic>
        <p:nvPicPr>
          <p:cNvPr id="4" name="Picture 3">
            <a:extLst>
              <a:ext uri="{FF2B5EF4-FFF2-40B4-BE49-F238E27FC236}">
                <a16:creationId xmlns:a16="http://schemas.microsoft.com/office/drawing/2014/main" id="{C0EDA6D0-3592-2DCD-F8DF-B9AA7A6E07BF}"/>
              </a:ext>
            </a:extLst>
          </p:cNvPr>
          <p:cNvPicPr>
            <a:picLocks noChangeAspect="1"/>
          </p:cNvPicPr>
          <p:nvPr/>
        </p:nvPicPr>
        <p:blipFill>
          <a:blip r:embed="rId3"/>
          <a:stretch>
            <a:fillRect/>
          </a:stretch>
        </p:blipFill>
        <p:spPr>
          <a:xfrm>
            <a:off x="10248900" y="243640"/>
            <a:ext cx="1619333" cy="1568531"/>
          </a:xfrm>
          <a:prstGeom prst="rect">
            <a:avLst/>
          </a:prstGeom>
        </p:spPr>
      </p:pic>
    </p:spTree>
    <p:extLst>
      <p:ext uri="{BB962C8B-B14F-4D97-AF65-F5344CB8AC3E}">
        <p14:creationId xmlns:p14="http://schemas.microsoft.com/office/powerpoint/2010/main" val="117527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C35F-12E1-10A4-94BA-EEDA628FAD6C}"/>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3AD395C5-CBB5-089C-39FD-7E018BE4311A}"/>
              </a:ext>
            </a:extLst>
          </p:cNvPr>
          <p:cNvSpPr>
            <a:spLocks noGrp="1"/>
          </p:cNvSpPr>
          <p:nvPr>
            <p:ph idx="1"/>
          </p:nvPr>
        </p:nvSpPr>
        <p:spPr/>
        <p:txBody>
          <a:bodyPr vert="horz" lIns="0" tIns="45720" rIns="0" bIns="45720" rtlCol="0" anchor="t">
            <a:normAutofit/>
          </a:bodyPr>
          <a:lstStyle/>
          <a:p>
            <a:pPr marL="0" indent="0">
              <a:buNone/>
            </a:pPr>
            <a:r>
              <a:rPr lang="en-US" sz="3600" dirty="0"/>
              <a:t>Dr.  Ronda Jenson, </a:t>
            </a:r>
            <a:r>
              <a:rPr lang="en-US" sz="3600" dirty="0">
                <a:hlinkClick r:id="rId2"/>
              </a:rPr>
              <a:t>rjenson@nsf.gov</a:t>
            </a:r>
            <a:endParaRPr lang="en-US" sz="3600" dirty="0">
              <a:cs typeface="Calibri"/>
            </a:endParaRPr>
          </a:p>
          <a:p>
            <a:pPr marL="0" indent="0">
              <a:buNone/>
            </a:pPr>
            <a:endParaRPr lang="en-US" sz="3600" dirty="0">
              <a:cs typeface="Calibri"/>
            </a:endParaRPr>
          </a:p>
          <a:p>
            <a:pPr marL="0" indent="0">
              <a:buNone/>
            </a:pPr>
            <a:r>
              <a:rPr lang="en-US" sz="3600" dirty="0">
                <a:effectLst/>
                <a:latin typeface="Calibri"/>
                <a:ea typeface="Aptos" panose="020B0004020202020204" pitchFamily="34" charset="0"/>
                <a:cs typeface="Aptos" panose="020B0004020202020204" pitchFamily="34" charset="0"/>
              </a:rPr>
              <a:t>Dr. Keri Ann Sather-Wagstaff </a:t>
            </a:r>
            <a:r>
              <a:rPr lang="en-US" sz="3600" dirty="0">
                <a:effectLst/>
                <a:latin typeface="Calibri"/>
                <a:ea typeface="Aptos" panose="020B0004020202020204" pitchFamily="34" charset="0"/>
                <a:cs typeface="Aptos" panose="020B0004020202020204" pitchFamily="34" charset="0"/>
                <a:hlinkClick r:id="rId3"/>
              </a:rPr>
              <a:t>ksatherw@nsf.gov</a:t>
            </a:r>
            <a:endParaRPr lang="en-US" sz="3600" dirty="0">
              <a:effectLst/>
              <a:latin typeface="Calibri"/>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6087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1B0066-2669-9283-2C50-F4C51DD16409}"/>
              </a:ext>
            </a:extLst>
          </p:cNvPr>
          <p:cNvSpPr>
            <a:spLocks noGrp="1"/>
          </p:cNvSpPr>
          <p:nvPr>
            <p:ph type="title"/>
          </p:nvPr>
        </p:nvSpPr>
        <p:spPr/>
        <p:txBody>
          <a:bodyPr>
            <a:normAutofit/>
          </a:bodyPr>
          <a:lstStyle/>
          <a:p>
            <a:pPr algn="ctr"/>
            <a:r>
              <a:rPr lang="en-US" sz="4000" dirty="0"/>
              <a:t>NSF Funding Opportunities for Disability-Focused Projects and Research</a:t>
            </a:r>
          </a:p>
        </p:txBody>
      </p:sp>
      <p:sp>
        <p:nvSpPr>
          <p:cNvPr id="5" name="Content Placeholder 4">
            <a:extLst>
              <a:ext uri="{FF2B5EF4-FFF2-40B4-BE49-F238E27FC236}">
                <a16:creationId xmlns:a16="http://schemas.microsoft.com/office/drawing/2014/main" id="{4C42E3F8-53C1-AC50-BD86-55E37ED1BAD8}"/>
              </a:ext>
            </a:extLst>
          </p:cNvPr>
          <p:cNvSpPr>
            <a:spLocks noGrp="1"/>
          </p:cNvSpPr>
          <p:nvPr>
            <p:ph idx="1"/>
          </p:nvPr>
        </p:nvSpPr>
        <p:spPr>
          <a:xfrm>
            <a:off x="838200" y="1825625"/>
            <a:ext cx="10515600" cy="4667250"/>
          </a:xfrm>
        </p:spPr>
        <p:txBody>
          <a:bodyPr>
            <a:normAutofit fontScale="85000" lnSpcReduction="20000"/>
          </a:bodyPr>
          <a:lstStyle/>
          <a:p>
            <a:pPr marL="514350" indent="-514350">
              <a:lnSpc>
                <a:spcPct val="110000"/>
              </a:lnSpc>
              <a:spcBef>
                <a:spcPts val="0"/>
              </a:spcBef>
              <a:buFont typeface="+mj-lt"/>
              <a:buAutoNum type="arabicPeriod"/>
            </a:pPr>
            <a:r>
              <a:rPr lang="en-US" dirty="0"/>
              <a:t>NSF 23-593 </a:t>
            </a:r>
            <a:r>
              <a:rPr lang="en-US" b="1" dirty="0"/>
              <a:t>Workplace Equity </a:t>
            </a:r>
            <a:r>
              <a:rPr lang="en-US" dirty="0"/>
              <a:t>for Persons with Disabilities in STEM and STEM Education </a:t>
            </a:r>
          </a:p>
          <a:p>
            <a:pPr marL="514350" indent="-514350">
              <a:lnSpc>
                <a:spcPct val="110000"/>
              </a:lnSpc>
              <a:spcBef>
                <a:spcPts val="0"/>
              </a:spcBef>
              <a:buFont typeface="+mj-lt"/>
              <a:buAutoNum type="arabicPeriod"/>
            </a:pPr>
            <a:r>
              <a:rPr lang="en-US" dirty="0">
                <a:solidFill>
                  <a:srgbClr val="3C3D3E"/>
                </a:solidFill>
                <a:effectLst/>
              </a:rPr>
              <a:t>NSF 21-110 Dear Colleague Letter: STEM Access for Persons with Disabilities </a:t>
            </a:r>
            <a:r>
              <a:rPr lang="en-US" b="1" dirty="0">
                <a:solidFill>
                  <a:srgbClr val="3C3D3E"/>
                </a:solidFill>
                <a:effectLst/>
              </a:rPr>
              <a:t>(STEM-APWD)</a:t>
            </a:r>
          </a:p>
          <a:p>
            <a:pPr marL="514350" indent="-514350">
              <a:lnSpc>
                <a:spcPct val="110000"/>
              </a:lnSpc>
              <a:spcBef>
                <a:spcPts val="0"/>
              </a:spcBef>
              <a:buFont typeface="+mj-lt"/>
              <a:buAutoNum type="arabicPeriod"/>
            </a:pPr>
            <a:r>
              <a:rPr lang="en-US" i="0" dirty="0">
                <a:solidFill>
                  <a:srgbClr val="1B1B1B"/>
                </a:solidFill>
                <a:effectLst/>
              </a:rPr>
              <a:t>NSF 21-576: Alliances for Graduate Education and the Professoriate </a:t>
            </a:r>
            <a:r>
              <a:rPr lang="en-US" b="1" i="0" dirty="0">
                <a:solidFill>
                  <a:srgbClr val="1B1B1B"/>
                </a:solidFill>
                <a:effectLst/>
              </a:rPr>
              <a:t>(AGEP)</a:t>
            </a:r>
          </a:p>
          <a:p>
            <a:pPr marL="514350" indent="-514350">
              <a:lnSpc>
                <a:spcPct val="110000"/>
              </a:lnSpc>
              <a:spcBef>
                <a:spcPts val="0"/>
              </a:spcBef>
              <a:buFont typeface="+mj-lt"/>
              <a:buAutoNum type="arabicPeriod"/>
            </a:pPr>
            <a:r>
              <a:rPr lang="en-US" i="0" dirty="0">
                <a:solidFill>
                  <a:srgbClr val="1B1B1B"/>
                </a:solidFill>
                <a:effectLst/>
              </a:rPr>
              <a:t>NSF 20-554: ADVANCE: Organizational Change for Gender Equity in STEM Academic Professions </a:t>
            </a:r>
            <a:r>
              <a:rPr lang="en-US" b="1" i="0" dirty="0">
                <a:solidFill>
                  <a:srgbClr val="1B1B1B"/>
                </a:solidFill>
                <a:effectLst/>
              </a:rPr>
              <a:t>(ADVANCE)</a:t>
            </a:r>
          </a:p>
          <a:p>
            <a:pPr marL="514350" indent="-514350">
              <a:lnSpc>
                <a:spcPct val="110000"/>
              </a:lnSpc>
              <a:spcBef>
                <a:spcPts val="0"/>
              </a:spcBef>
              <a:buFont typeface="+mj-lt"/>
              <a:buAutoNum type="arabicPeriod"/>
            </a:pPr>
            <a:r>
              <a:rPr lang="en-US" i="0" dirty="0">
                <a:solidFill>
                  <a:srgbClr val="1B1B1B"/>
                </a:solidFill>
                <a:effectLst/>
              </a:rPr>
              <a:t>NSF 22-622: NSF's Eddie Bernice Johnson Inclusion across the Nation of Communities of Learners of Underrepresented Discoverers in Engineering and Science </a:t>
            </a:r>
            <a:r>
              <a:rPr lang="en-US" b="1" i="0" dirty="0">
                <a:solidFill>
                  <a:srgbClr val="1B1B1B"/>
                </a:solidFill>
                <a:effectLst/>
              </a:rPr>
              <a:t>(INCLUDES) </a:t>
            </a:r>
            <a:r>
              <a:rPr lang="en-US" i="0" dirty="0">
                <a:solidFill>
                  <a:srgbClr val="1B1B1B"/>
                </a:solidFill>
                <a:effectLst/>
              </a:rPr>
              <a:t>Initiative</a:t>
            </a:r>
          </a:p>
          <a:p>
            <a:pPr marL="0" indent="0">
              <a:lnSpc>
                <a:spcPct val="110000"/>
              </a:lnSpc>
              <a:spcBef>
                <a:spcPts val="0"/>
              </a:spcBef>
              <a:buNone/>
            </a:pPr>
            <a:endParaRPr lang="en-US" i="0" dirty="0">
              <a:solidFill>
                <a:srgbClr val="1B1B1B"/>
              </a:solidFill>
              <a:effectLst/>
            </a:endParaRPr>
          </a:p>
        </p:txBody>
      </p:sp>
    </p:spTree>
    <p:extLst>
      <p:ext uri="{BB962C8B-B14F-4D97-AF65-F5344CB8AC3E}">
        <p14:creationId xmlns:p14="http://schemas.microsoft.com/office/powerpoint/2010/main" val="130496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B66A-94DA-8B32-5554-B427F579E570}"/>
              </a:ext>
            </a:extLst>
          </p:cNvPr>
          <p:cNvSpPr>
            <a:spLocks noGrp="1"/>
          </p:cNvSpPr>
          <p:nvPr>
            <p:ph type="title"/>
          </p:nvPr>
        </p:nvSpPr>
        <p:spPr>
          <a:xfrm>
            <a:off x="572493" y="238539"/>
            <a:ext cx="9473550" cy="1434415"/>
          </a:xfrm>
        </p:spPr>
        <p:txBody>
          <a:bodyPr anchor="b">
            <a:normAutofit/>
          </a:bodyPr>
          <a:lstStyle/>
          <a:p>
            <a:r>
              <a:rPr lang="en-US" sz="3600" dirty="0"/>
              <a:t>NSF 23-593 </a:t>
            </a:r>
            <a:r>
              <a:rPr lang="en-US" sz="3600" b="1" dirty="0"/>
              <a:t>Workplace Equity </a:t>
            </a:r>
            <a:r>
              <a:rPr lang="en-US" sz="3600" dirty="0"/>
              <a:t>for Persons with Disabilities in STEM and STEM Education </a:t>
            </a:r>
          </a:p>
        </p:txBody>
      </p:sp>
      <p:sp>
        <p:nvSpPr>
          <p:cNvPr id="3" name="Content Placeholder 2">
            <a:extLst>
              <a:ext uri="{FF2B5EF4-FFF2-40B4-BE49-F238E27FC236}">
                <a16:creationId xmlns:a16="http://schemas.microsoft.com/office/drawing/2014/main" id="{4D516250-8992-9661-04B5-F5FF28C95F7E}"/>
              </a:ext>
            </a:extLst>
          </p:cNvPr>
          <p:cNvSpPr>
            <a:spLocks noGrp="1"/>
          </p:cNvSpPr>
          <p:nvPr>
            <p:ph idx="1"/>
          </p:nvPr>
        </p:nvSpPr>
        <p:spPr>
          <a:xfrm>
            <a:off x="1050324" y="2185435"/>
            <a:ext cx="10706268" cy="4464240"/>
          </a:xfrm>
        </p:spPr>
        <p:txBody>
          <a:bodyPr anchor="t">
            <a:noAutofit/>
          </a:bodyPr>
          <a:lstStyle/>
          <a:p>
            <a:pPr marL="0" indent="0">
              <a:buNone/>
            </a:pPr>
            <a:r>
              <a:rPr lang="en-US" sz="3200" dirty="0"/>
              <a:t>Due Sept. 16, 2025</a:t>
            </a:r>
          </a:p>
          <a:p>
            <a:pPr marL="0" indent="0">
              <a:buNone/>
            </a:pPr>
            <a:endParaRPr lang="en-US" sz="3200" dirty="0"/>
          </a:p>
          <a:p>
            <a:pPr marL="0" indent="0">
              <a:buNone/>
            </a:pPr>
            <a:r>
              <a:rPr lang="en-US" sz="3200" dirty="0"/>
              <a:t>Project Types:  Research, synthesis, conference, Early-concept Grants for Exploratory Research (EAGER), and Rapid Response Research (RAPID)</a:t>
            </a:r>
          </a:p>
          <a:p>
            <a:pPr marL="0" indent="0">
              <a:buNone/>
            </a:pPr>
            <a:endParaRPr lang="en-US" sz="3200" dirty="0"/>
          </a:p>
        </p:txBody>
      </p:sp>
      <p:pic>
        <p:nvPicPr>
          <p:cNvPr id="6" name="Picture 5">
            <a:extLst>
              <a:ext uri="{FF2B5EF4-FFF2-40B4-BE49-F238E27FC236}">
                <a16:creationId xmlns:a16="http://schemas.microsoft.com/office/drawing/2014/main" id="{E908DB1A-93FA-D9B7-C99E-EF8B5F4A59FF}"/>
              </a:ext>
            </a:extLst>
          </p:cNvPr>
          <p:cNvPicPr>
            <a:picLocks noChangeAspect="1"/>
          </p:cNvPicPr>
          <p:nvPr/>
        </p:nvPicPr>
        <p:blipFill>
          <a:blip r:embed="rId3"/>
          <a:stretch>
            <a:fillRect/>
          </a:stretch>
        </p:blipFill>
        <p:spPr>
          <a:xfrm>
            <a:off x="10194412" y="238539"/>
            <a:ext cx="1562180" cy="1511378"/>
          </a:xfrm>
          <a:prstGeom prst="rect">
            <a:avLst/>
          </a:prstGeom>
        </p:spPr>
      </p:pic>
    </p:spTree>
    <p:extLst>
      <p:ext uri="{BB962C8B-B14F-4D97-AF65-F5344CB8AC3E}">
        <p14:creationId xmlns:p14="http://schemas.microsoft.com/office/powerpoint/2010/main" val="23166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3EB0B8-8952-E8B5-363B-CAC60ABAF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DA3F1-0BAD-C816-31A3-9E555E300527}"/>
              </a:ext>
            </a:extLst>
          </p:cNvPr>
          <p:cNvSpPr>
            <a:spLocks noGrp="1"/>
          </p:cNvSpPr>
          <p:nvPr>
            <p:ph type="title"/>
          </p:nvPr>
        </p:nvSpPr>
        <p:spPr>
          <a:xfrm>
            <a:off x="572493" y="238539"/>
            <a:ext cx="9733042" cy="1434415"/>
          </a:xfrm>
        </p:spPr>
        <p:txBody>
          <a:bodyPr anchor="b">
            <a:normAutofit/>
          </a:bodyPr>
          <a:lstStyle/>
          <a:p>
            <a:r>
              <a:rPr lang="en-US" sz="3600" b="1" dirty="0"/>
              <a:t>NSF 23-593 Workplace Equity: 3 Themes</a:t>
            </a:r>
          </a:p>
        </p:txBody>
      </p:sp>
      <p:sp>
        <p:nvSpPr>
          <p:cNvPr id="3" name="Content Placeholder 2">
            <a:extLst>
              <a:ext uri="{FF2B5EF4-FFF2-40B4-BE49-F238E27FC236}">
                <a16:creationId xmlns:a16="http://schemas.microsoft.com/office/drawing/2014/main" id="{44ED8C4F-889F-F689-7182-B207F73799A5}"/>
              </a:ext>
            </a:extLst>
          </p:cNvPr>
          <p:cNvSpPr>
            <a:spLocks noGrp="1"/>
          </p:cNvSpPr>
          <p:nvPr>
            <p:ph idx="1"/>
          </p:nvPr>
        </p:nvSpPr>
        <p:spPr>
          <a:xfrm>
            <a:off x="435730" y="1754373"/>
            <a:ext cx="10635923" cy="5085338"/>
          </a:xfrm>
        </p:spPr>
        <p:txBody>
          <a:bodyPr anchor="t">
            <a:noAutofit/>
          </a:bodyPr>
          <a:lstStyle/>
          <a:p>
            <a:pPr marL="571500" indent="-342900">
              <a:spcBef>
                <a:spcPts val="0"/>
              </a:spcBef>
              <a:buFont typeface="+mj-lt"/>
              <a:buAutoNum type="arabicPeriod"/>
            </a:pPr>
            <a:r>
              <a:rPr lang="en-US" sz="2800" b="0" i="0" dirty="0">
                <a:effectLst/>
              </a:rPr>
              <a:t>Studying barriers and solutions to diversity, equity, inclusion, and accessibility in STEM and STEM education workplaces and training settings for persons with disabilities;</a:t>
            </a:r>
          </a:p>
          <a:p>
            <a:pPr marL="571500" indent="-342900">
              <a:spcBef>
                <a:spcPts val="0"/>
              </a:spcBef>
              <a:buFont typeface="+mj-lt"/>
              <a:buAutoNum type="arabicPeriod"/>
            </a:pPr>
            <a:r>
              <a:rPr lang="en-US" sz="2800" b="0" i="0" dirty="0">
                <a:effectLst/>
              </a:rPr>
              <a:t>Applying intersectional social identity perspectives to investigate characteristics and conditions of STEM and STEM education workplaces and training environments that limit and/or improve diversity, equity, inclusion, and accessibility for persons with disabilities</a:t>
            </a:r>
            <a:endParaRPr lang="en-US" sz="2800" dirty="0"/>
          </a:p>
          <a:p>
            <a:pPr marL="571500" indent="-342900">
              <a:spcBef>
                <a:spcPts val="0"/>
              </a:spcBef>
              <a:buFont typeface="+mj-lt"/>
              <a:buAutoNum type="arabicPeriod"/>
            </a:pPr>
            <a:r>
              <a:rPr lang="en-US" sz="2800" b="0" i="0" dirty="0">
                <a:effectLst/>
              </a:rPr>
              <a:t>Conducting use-inspired and solution-oriented translational research about diverse, equitable, inclusive, and accessible STEM and STEM Education workplaces and training settings for persons with disabilities</a:t>
            </a:r>
            <a:endParaRPr lang="en-US" sz="2800" dirty="0"/>
          </a:p>
        </p:txBody>
      </p:sp>
      <p:pic>
        <p:nvPicPr>
          <p:cNvPr id="6" name="Picture 5">
            <a:extLst>
              <a:ext uri="{FF2B5EF4-FFF2-40B4-BE49-F238E27FC236}">
                <a16:creationId xmlns:a16="http://schemas.microsoft.com/office/drawing/2014/main" id="{08E8719E-FB03-B17B-139A-E392E2FAA229}"/>
              </a:ext>
            </a:extLst>
          </p:cNvPr>
          <p:cNvPicPr>
            <a:picLocks noChangeAspect="1"/>
          </p:cNvPicPr>
          <p:nvPr/>
        </p:nvPicPr>
        <p:blipFill>
          <a:blip r:embed="rId3"/>
          <a:stretch>
            <a:fillRect/>
          </a:stretch>
        </p:blipFill>
        <p:spPr>
          <a:xfrm>
            <a:off x="10290563" y="200057"/>
            <a:ext cx="1562180" cy="1511378"/>
          </a:xfrm>
          <a:prstGeom prst="rect">
            <a:avLst/>
          </a:prstGeom>
        </p:spPr>
      </p:pic>
    </p:spTree>
    <p:extLst>
      <p:ext uri="{BB962C8B-B14F-4D97-AF65-F5344CB8AC3E}">
        <p14:creationId xmlns:p14="http://schemas.microsoft.com/office/powerpoint/2010/main" val="29148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DBB739-1A1A-8E8E-2571-A473B77E7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BF10A-932E-CD75-CB71-F6B6A32A5559}"/>
              </a:ext>
            </a:extLst>
          </p:cNvPr>
          <p:cNvSpPr>
            <a:spLocks noGrp="1"/>
          </p:cNvSpPr>
          <p:nvPr>
            <p:ph type="title"/>
          </p:nvPr>
        </p:nvSpPr>
        <p:spPr>
          <a:xfrm>
            <a:off x="572493" y="238539"/>
            <a:ext cx="10239669" cy="1434415"/>
          </a:xfrm>
        </p:spPr>
        <p:txBody>
          <a:bodyPr anchor="b">
            <a:normAutofit/>
          </a:bodyPr>
          <a:lstStyle/>
          <a:p>
            <a:pPr>
              <a:spcBef>
                <a:spcPts val="0"/>
              </a:spcBef>
            </a:pPr>
            <a:r>
              <a:rPr lang="en-US" sz="4000" dirty="0">
                <a:effectLst/>
              </a:rPr>
              <a:t>NSF 21-110 Dear Colleague Letter: STEM Access for Persons with Disabilities </a:t>
            </a:r>
            <a:r>
              <a:rPr lang="en-US" sz="4000" b="1" dirty="0">
                <a:effectLst/>
              </a:rPr>
              <a:t>(STEM-APWD)</a:t>
            </a:r>
          </a:p>
        </p:txBody>
      </p:sp>
      <p:sp>
        <p:nvSpPr>
          <p:cNvPr id="3" name="Content Placeholder 2">
            <a:extLst>
              <a:ext uri="{FF2B5EF4-FFF2-40B4-BE49-F238E27FC236}">
                <a16:creationId xmlns:a16="http://schemas.microsoft.com/office/drawing/2014/main" id="{96B9BC63-2719-E541-36D7-D318D5DA19E9}"/>
              </a:ext>
            </a:extLst>
          </p:cNvPr>
          <p:cNvSpPr>
            <a:spLocks noGrp="1"/>
          </p:cNvSpPr>
          <p:nvPr>
            <p:ph idx="1"/>
          </p:nvPr>
        </p:nvSpPr>
        <p:spPr>
          <a:xfrm>
            <a:off x="572493" y="2071316"/>
            <a:ext cx="8485010" cy="4119172"/>
          </a:xfrm>
        </p:spPr>
        <p:txBody>
          <a:bodyPr anchor="t">
            <a:noAutofit/>
          </a:bodyPr>
          <a:lstStyle/>
          <a:p>
            <a:pPr rtl="0" fontAlgn="base"/>
            <a:r>
              <a:rPr lang="en-US" sz="3000" dirty="0"/>
              <a:t>E</a:t>
            </a:r>
            <a:r>
              <a:rPr lang="en-US" sz="3000" b="0" i="0" u="none" strike="noStrike" dirty="0">
                <a:effectLst/>
              </a:rPr>
              <a:t>ncourages submission of new proposals, or requests for supplemental funding to existing awards, to support existing or new access to and engagement in STEM learning, research, and workforce development at proposing or awardee organizations for NSF-funded students, postdoctoral scholars, or faculty and staff with disabilities. </a:t>
            </a:r>
            <a:r>
              <a:rPr lang="en-US" sz="3000" b="0" i="0" dirty="0">
                <a:effectLst/>
              </a:rPr>
              <a:t>​</a:t>
            </a:r>
          </a:p>
          <a:p>
            <a:pPr rtl="0" fontAlgn="base"/>
            <a:r>
              <a:rPr lang="en-US" sz="3000" b="0" i="0" dirty="0">
                <a:effectLst/>
              </a:rPr>
              <a:t>​</a:t>
            </a:r>
            <a:r>
              <a:rPr lang="en-US" sz="3000" b="0" i="0" u="none" strike="noStrike" dirty="0">
                <a:effectLst/>
              </a:rPr>
              <a:t>23 NSF programs participating</a:t>
            </a:r>
            <a:endParaRPr lang="en-US" sz="3000" b="0" i="0" dirty="0">
              <a:effectLst/>
            </a:endParaRPr>
          </a:p>
          <a:p>
            <a:pPr marL="0" indent="0">
              <a:buNone/>
            </a:pPr>
            <a:endParaRPr lang="en-US" sz="3000" dirty="0"/>
          </a:p>
        </p:txBody>
      </p:sp>
      <p:pic>
        <p:nvPicPr>
          <p:cNvPr id="5" name="Picture 4">
            <a:extLst>
              <a:ext uri="{FF2B5EF4-FFF2-40B4-BE49-F238E27FC236}">
                <a16:creationId xmlns:a16="http://schemas.microsoft.com/office/drawing/2014/main" id="{53216278-3242-6B96-5EFF-F9FD426D0F7E}"/>
              </a:ext>
            </a:extLst>
          </p:cNvPr>
          <p:cNvPicPr>
            <a:picLocks noChangeAspect="1"/>
          </p:cNvPicPr>
          <p:nvPr/>
        </p:nvPicPr>
        <p:blipFill>
          <a:blip r:embed="rId3"/>
          <a:stretch>
            <a:fillRect/>
          </a:stretch>
        </p:blipFill>
        <p:spPr>
          <a:xfrm>
            <a:off x="9780912" y="1383474"/>
            <a:ext cx="2062500" cy="2045526"/>
          </a:xfrm>
          <a:prstGeom prst="rect">
            <a:avLst/>
          </a:prstGeom>
        </p:spPr>
      </p:pic>
    </p:spTree>
    <p:extLst>
      <p:ext uri="{BB962C8B-B14F-4D97-AF65-F5344CB8AC3E}">
        <p14:creationId xmlns:p14="http://schemas.microsoft.com/office/powerpoint/2010/main" val="13562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251362-6AE6-E253-BD85-32C7DF371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B9ECB-4D9B-C36E-84A2-91CA9BBEFDD7}"/>
              </a:ext>
            </a:extLst>
          </p:cNvPr>
          <p:cNvSpPr>
            <a:spLocks noGrp="1"/>
          </p:cNvSpPr>
          <p:nvPr>
            <p:ph type="title"/>
          </p:nvPr>
        </p:nvSpPr>
        <p:spPr>
          <a:xfrm>
            <a:off x="572493" y="238539"/>
            <a:ext cx="9609475" cy="1434415"/>
          </a:xfrm>
        </p:spPr>
        <p:txBody>
          <a:bodyPr anchor="b">
            <a:normAutofit/>
          </a:bodyPr>
          <a:lstStyle/>
          <a:p>
            <a:pPr>
              <a:spcBef>
                <a:spcPts val="0"/>
              </a:spcBef>
            </a:pPr>
            <a:r>
              <a:rPr lang="en-US" sz="4000" i="0" dirty="0">
                <a:effectLst/>
              </a:rPr>
              <a:t>NSF 21-576: Alliances for Graduate Education and the Professoriate </a:t>
            </a:r>
            <a:r>
              <a:rPr lang="en-US" sz="4000" b="1" i="0" dirty="0">
                <a:effectLst/>
              </a:rPr>
              <a:t>(AGEP)</a:t>
            </a:r>
          </a:p>
        </p:txBody>
      </p:sp>
      <p:sp>
        <p:nvSpPr>
          <p:cNvPr id="3" name="Content Placeholder 2">
            <a:extLst>
              <a:ext uri="{FF2B5EF4-FFF2-40B4-BE49-F238E27FC236}">
                <a16:creationId xmlns:a16="http://schemas.microsoft.com/office/drawing/2014/main" id="{60AB8838-0322-5822-1C7B-48450BF93AB1}"/>
              </a:ext>
            </a:extLst>
          </p:cNvPr>
          <p:cNvSpPr>
            <a:spLocks noGrp="1"/>
          </p:cNvSpPr>
          <p:nvPr>
            <p:ph idx="1"/>
          </p:nvPr>
        </p:nvSpPr>
        <p:spPr>
          <a:xfrm>
            <a:off x="674913" y="2071316"/>
            <a:ext cx="10537373" cy="4119172"/>
          </a:xfrm>
        </p:spPr>
        <p:txBody>
          <a:bodyPr anchor="t">
            <a:normAutofit fontScale="92500" lnSpcReduction="20000"/>
          </a:bodyPr>
          <a:lstStyle/>
          <a:p>
            <a:pPr marL="0" indent="0">
              <a:buNone/>
            </a:pPr>
            <a:r>
              <a:rPr lang="en-US" sz="3200" dirty="0"/>
              <a:t>Supports projects to study and address </a:t>
            </a:r>
            <a:r>
              <a:rPr lang="en-US" sz="3200" b="1" dirty="0"/>
              <a:t>systemic</a:t>
            </a:r>
            <a:r>
              <a:rPr lang="en-US" sz="3200" dirty="0"/>
              <a:t> barriers to success for STEM doctoral candidates, postdocs, and junior faculty members in </a:t>
            </a:r>
            <a:r>
              <a:rPr lang="en-US" sz="3200" b="1" dirty="0"/>
              <a:t>alliances</a:t>
            </a:r>
            <a:r>
              <a:rPr lang="en-US" sz="3200" dirty="0"/>
              <a:t> of institutions of higher education, with an </a:t>
            </a:r>
            <a:r>
              <a:rPr lang="en-US" sz="3200" b="1" dirty="0"/>
              <a:t>intersectional</a:t>
            </a:r>
            <a:r>
              <a:rPr lang="en-US" sz="3200" dirty="0"/>
              <a:t> racial equity lens.</a:t>
            </a:r>
          </a:p>
          <a:p>
            <a:r>
              <a:rPr lang="en-US" sz="3200" dirty="0"/>
              <a:t>Axes of marginalization include race/ethnicity, gender, and disability. </a:t>
            </a:r>
          </a:p>
          <a:p>
            <a:r>
              <a:rPr lang="en-US" sz="3200" dirty="0"/>
              <a:t>Barriers may include policies, practices, procedures, culture, and climate around</a:t>
            </a:r>
          </a:p>
          <a:p>
            <a:pPr lvl="1"/>
            <a:r>
              <a:rPr lang="en-US" sz="2800" dirty="0"/>
              <a:t>Equitable accommodations and medical leave</a:t>
            </a:r>
          </a:p>
          <a:p>
            <a:pPr lvl="1"/>
            <a:r>
              <a:rPr lang="en-US" sz="2800" dirty="0"/>
              <a:t>Equitable recruitment, hiring, and admissions</a:t>
            </a:r>
          </a:p>
          <a:p>
            <a:pPr lvl="1"/>
            <a:r>
              <a:rPr lang="en-US" sz="2800" dirty="0"/>
              <a:t>Equitable workload, startup, lab space</a:t>
            </a:r>
          </a:p>
        </p:txBody>
      </p:sp>
      <p:pic>
        <p:nvPicPr>
          <p:cNvPr id="5" name="Picture 4">
            <a:extLst>
              <a:ext uri="{FF2B5EF4-FFF2-40B4-BE49-F238E27FC236}">
                <a16:creationId xmlns:a16="http://schemas.microsoft.com/office/drawing/2014/main" id="{447C6F7C-2CDC-DD8E-FF3D-6E33CAFDB05E}"/>
              </a:ext>
            </a:extLst>
          </p:cNvPr>
          <p:cNvPicPr>
            <a:picLocks noChangeAspect="1"/>
          </p:cNvPicPr>
          <p:nvPr/>
        </p:nvPicPr>
        <p:blipFill>
          <a:blip r:embed="rId2"/>
          <a:stretch>
            <a:fillRect/>
          </a:stretch>
        </p:blipFill>
        <p:spPr>
          <a:xfrm>
            <a:off x="10181968" y="360757"/>
            <a:ext cx="1606633" cy="1511378"/>
          </a:xfrm>
          <a:prstGeom prst="rect">
            <a:avLst/>
          </a:prstGeom>
        </p:spPr>
      </p:pic>
    </p:spTree>
    <p:extLst>
      <p:ext uri="{BB962C8B-B14F-4D97-AF65-F5344CB8AC3E}">
        <p14:creationId xmlns:p14="http://schemas.microsoft.com/office/powerpoint/2010/main" val="9121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DB3AA5-AC06-86CF-4CE1-A5B46407B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471A0-52F1-E6A0-9C2D-66584C552612}"/>
              </a:ext>
            </a:extLst>
          </p:cNvPr>
          <p:cNvSpPr>
            <a:spLocks noGrp="1"/>
          </p:cNvSpPr>
          <p:nvPr>
            <p:ph type="title"/>
          </p:nvPr>
        </p:nvSpPr>
        <p:spPr>
          <a:xfrm>
            <a:off x="572493" y="238539"/>
            <a:ext cx="9609475" cy="1434415"/>
          </a:xfrm>
        </p:spPr>
        <p:txBody>
          <a:bodyPr anchor="b">
            <a:normAutofit/>
          </a:bodyPr>
          <a:lstStyle/>
          <a:p>
            <a:pPr>
              <a:spcBef>
                <a:spcPts val="0"/>
              </a:spcBef>
            </a:pPr>
            <a:r>
              <a:rPr lang="en-US" sz="4000" i="0" dirty="0">
                <a:effectLst/>
              </a:rPr>
              <a:t>NSF 21-576: Alliances for Graduate Education and the Professoriate </a:t>
            </a:r>
            <a:r>
              <a:rPr lang="en-US" sz="4000" b="1" i="0" dirty="0">
                <a:effectLst/>
              </a:rPr>
              <a:t>(AGEP)</a:t>
            </a:r>
          </a:p>
        </p:txBody>
      </p:sp>
      <p:sp>
        <p:nvSpPr>
          <p:cNvPr id="3" name="Content Placeholder 2">
            <a:extLst>
              <a:ext uri="{FF2B5EF4-FFF2-40B4-BE49-F238E27FC236}">
                <a16:creationId xmlns:a16="http://schemas.microsoft.com/office/drawing/2014/main" id="{C43D7543-43EB-52E7-0E4A-C6A940FA6FCE}"/>
              </a:ext>
            </a:extLst>
          </p:cNvPr>
          <p:cNvSpPr>
            <a:spLocks noGrp="1"/>
          </p:cNvSpPr>
          <p:nvPr>
            <p:ph idx="1"/>
          </p:nvPr>
        </p:nvSpPr>
        <p:spPr>
          <a:xfrm>
            <a:off x="674913" y="2071316"/>
            <a:ext cx="10744201" cy="4119172"/>
          </a:xfrm>
        </p:spPr>
        <p:txBody>
          <a:bodyPr anchor="t">
            <a:normAutofit fontScale="85000" lnSpcReduction="10000"/>
          </a:bodyPr>
          <a:lstStyle/>
          <a:p>
            <a:pPr marL="0" indent="0">
              <a:buNone/>
            </a:pPr>
            <a:r>
              <a:rPr lang="en-US" sz="3200" dirty="0"/>
              <a:t>Supports projects to study and address </a:t>
            </a:r>
            <a:r>
              <a:rPr lang="en-US" sz="3200" b="1" dirty="0"/>
              <a:t>systemic</a:t>
            </a:r>
            <a:r>
              <a:rPr lang="en-US" sz="3200" dirty="0"/>
              <a:t> barriers to success for STEM doctoral candidates, postdocs, and junior faculty members in </a:t>
            </a:r>
            <a:r>
              <a:rPr lang="en-US" sz="3200" b="1" dirty="0"/>
              <a:t>alliances</a:t>
            </a:r>
            <a:r>
              <a:rPr lang="en-US" sz="3200" dirty="0"/>
              <a:t> of institutions of higher education, with an </a:t>
            </a:r>
            <a:r>
              <a:rPr lang="en-US" sz="3200" b="1" dirty="0"/>
              <a:t>intersectional</a:t>
            </a:r>
            <a:r>
              <a:rPr lang="en-US" sz="3200" dirty="0"/>
              <a:t> racial equity lens.</a:t>
            </a:r>
          </a:p>
          <a:p>
            <a:pPr marL="0" indent="0">
              <a:buNone/>
            </a:pPr>
            <a:r>
              <a:rPr lang="en-US" sz="3200" dirty="0"/>
              <a:t>Tracks:</a:t>
            </a:r>
          </a:p>
          <a:p>
            <a:r>
              <a:rPr lang="en-US" sz="3200" dirty="0"/>
              <a:t>AGEP Catalyst Alliance (ACA): up to $400K for capacity-building: organizational self assessment and equity strategic planning. (Deadlines: March and August)</a:t>
            </a:r>
          </a:p>
          <a:p>
            <a:r>
              <a:rPr lang="en-US" sz="3200" dirty="0"/>
              <a:t>Institutional Transformation Alliance (ITA): up to $4.4M to implement </a:t>
            </a:r>
            <a:r>
              <a:rPr lang="en-US" sz="3200" b="1" dirty="0"/>
              <a:t>sustainable, systemic </a:t>
            </a:r>
            <a:r>
              <a:rPr lang="en-US" sz="3200" dirty="0"/>
              <a:t>change projects from ACA strategic plan. (Deadline: August. Requires ACA and pre-proposal due in February.)</a:t>
            </a:r>
          </a:p>
        </p:txBody>
      </p:sp>
      <p:pic>
        <p:nvPicPr>
          <p:cNvPr id="7" name="Picture 6">
            <a:extLst>
              <a:ext uri="{FF2B5EF4-FFF2-40B4-BE49-F238E27FC236}">
                <a16:creationId xmlns:a16="http://schemas.microsoft.com/office/drawing/2014/main" id="{511B5E63-DC40-3291-EBC6-BB62665BA763}"/>
              </a:ext>
            </a:extLst>
          </p:cNvPr>
          <p:cNvPicPr>
            <a:picLocks noChangeAspect="1"/>
          </p:cNvPicPr>
          <p:nvPr/>
        </p:nvPicPr>
        <p:blipFill>
          <a:blip r:embed="rId2"/>
          <a:stretch>
            <a:fillRect/>
          </a:stretch>
        </p:blipFill>
        <p:spPr>
          <a:xfrm>
            <a:off x="10181968" y="373476"/>
            <a:ext cx="1720938" cy="1568531"/>
          </a:xfrm>
          <a:prstGeom prst="rect">
            <a:avLst/>
          </a:prstGeom>
        </p:spPr>
      </p:pic>
    </p:spTree>
    <p:extLst>
      <p:ext uri="{BB962C8B-B14F-4D97-AF65-F5344CB8AC3E}">
        <p14:creationId xmlns:p14="http://schemas.microsoft.com/office/powerpoint/2010/main" val="101739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505DEB-B273-3D03-2319-9361265C3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FB180-6BDA-90A3-FF5B-A5FA352EC260}"/>
              </a:ext>
            </a:extLst>
          </p:cNvPr>
          <p:cNvSpPr>
            <a:spLocks noGrp="1"/>
          </p:cNvSpPr>
          <p:nvPr>
            <p:ph type="title"/>
          </p:nvPr>
        </p:nvSpPr>
        <p:spPr>
          <a:xfrm>
            <a:off x="238249" y="0"/>
            <a:ext cx="10437989" cy="1434415"/>
          </a:xfrm>
        </p:spPr>
        <p:txBody>
          <a:bodyPr anchor="b">
            <a:normAutofit/>
          </a:bodyPr>
          <a:lstStyle/>
          <a:p>
            <a:pPr>
              <a:spcBef>
                <a:spcPts val="0"/>
              </a:spcBef>
            </a:pPr>
            <a:r>
              <a:rPr lang="en-US" sz="3400" i="0" dirty="0">
                <a:effectLst/>
              </a:rPr>
              <a:t>NSF 20-554: ADVANCE: Organizational Change for Gender Equity in STEM Academic Professions </a:t>
            </a:r>
            <a:r>
              <a:rPr lang="en-US" sz="3400" b="1" i="0" dirty="0">
                <a:effectLst/>
              </a:rPr>
              <a:t>(ADVANCE)</a:t>
            </a:r>
          </a:p>
        </p:txBody>
      </p:sp>
      <p:sp>
        <p:nvSpPr>
          <p:cNvPr id="3" name="Content Placeholder 2">
            <a:extLst>
              <a:ext uri="{FF2B5EF4-FFF2-40B4-BE49-F238E27FC236}">
                <a16:creationId xmlns:a16="http://schemas.microsoft.com/office/drawing/2014/main" id="{07A3B0EE-15B6-4046-ED64-32CF5BAA8EE6}"/>
              </a:ext>
            </a:extLst>
          </p:cNvPr>
          <p:cNvSpPr>
            <a:spLocks noGrp="1"/>
          </p:cNvSpPr>
          <p:nvPr>
            <p:ph idx="1"/>
          </p:nvPr>
        </p:nvSpPr>
        <p:spPr>
          <a:xfrm>
            <a:off x="0" y="1434415"/>
            <a:ext cx="12192000" cy="5266108"/>
          </a:xfrm>
          <a:solidFill>
            <a:schemeClr val="bg1"/>
          </a:solidFill>
        </p:spPr>
        <p:txBody>
          <a:bodyPr anchor="t">
            <a:noAutofit/>
          </a:bodyPr>
          <a:lstStyle/>
          <a:p>
            <a:pPr marL="234950" indent="0">
              <a:spcBef>
                <a:spcPts val="0"/>
              </a:spcBef>
              <a:buNone/>
            </a:pPr>
            <a:r>
              <a:rPr lang="en-US" sz="2600" dirty="0"/>
              <a:t>Supports projects to study and address </a:t>
            </a:r>
            <a:r>
              <a:rPr lang="en-US" sz="2600" b="1" dirty="0"/>
              <a:t>systemic</a:t>
            </a:r>
            <a:r>
              <a:rPr lang="en-US" sz="2600" dirty="0"/>
              <a:t> barriers to success for STEM faculty members in institutions of higher education and organizations, with an </a:t>
            </a:r>
            <a:r>
              <a:rPr lang="en-US" sz="2600" b="1" dirty="0"/>
              <a:t>intersectional</a:t>
            </a:r>
            <a:r>
              <a:rPr lang="en-US" sz="2600" dirty="0"/>
              <a:t> gender equity lens.</a:t>
            </a:r>
          </a:p>
          <a:p>
            <a:pPr marL="0" indent="111125">
              <a:spcBef>
                <a:spcPts val="0"/>
              </a:spcBef>
              <a:buNone/>
            </a:pPr>
            <a:r>
              <a:rPr lang="en-US" sz="2600" b="1" dirty="0"/>
              <a:t>Tracks:</a:t>
            </a:r>
          </a:p>
          <a:p>
            <a:pPr marL="234950" indent="0">
              <a:spcBef>
                <a:spcPts val="0"/>
              </a:spcBef>
              <a:buNone/>
            </a:pPr>
            <a:r>
              <a:rPr lang="en-US" sz="2600" b="1" dirty="0"/>
              <a:t>Catalyst: </a:t>
            </a:r>
            <a:r>
              <a:rPr lang="en-US" sz="2600" dirty="0"/>
              <a:t>up to $300K for capacity-building: organizational self assessment and equity strategic planning. (No Deadline)</a:t>
            </a:r>
          </a:p>
          <a:p>
            <a:pPr marL="234950" indent="0">
              <a:spcBef>
                <a:spcPts val="0"/>
              </a:spcBef>
              <a:buNone/>
            </a:pPr>
            <a:r>
              <a:rPr lang="en-US" sz="2600" b="1" dirty="0"/>
              <a:t>Adaptation: </a:t>
            </a:r>
            <a:r>
              <a:rPr lang="en-US" sz="2600" dirty="0"/>
              <a:t>up to $1M/$1.25M to adapt research-informed </a:t>
            </a:r>
            <a:r>
              <a:rPr lang="en-US" sz="2600" b="1" dirty="0"/>
              <a:t>sustainable, systemic </a:t>
            </a:r>
            <a:r>
              <a:rPr lang="en-US" sz="2600" dirty="0"/>
              <a:t>change projects from Catalyst strategic plan. (Deadline: November. Requires Letter of Intent in August.)</a:t>
            </a:r>
          </a:p>
          <a:p>
            <a:pPr marL="234950" indent="0">
              <a:spcBef>
                <a:spcPts val="0"/>
              </a:spcBef>
              <a:buNone/>
            </a:pPr>
            <a:r>
              <a:rPr lang="en-US" sz="2600" b="1" dirty="0"/>
              <a:t>Institutional Transformation (IT): </a:t>
            </a:r>
            <a:r>
              <a:rPr lang="en-US" sz="2600" dirty="0"/>
              <a:t>up to $3M to implement </a:t>
            </a:r>
            <a:r>
              <a:rPr lang="en-US" sz="2600" b="1" dirty="0"/>
              <a:t>innovative, sustainable, systemic </a:t>
            </a:r>
            <a:r>
              <a:rPr lang="en-US" sz="2600" dirty="0"/>
              <a:t>change projects plus social science research. (Requires pre-proposal. No deadlines.)</a:t>
            </a:r>
          </a:p>
          <a:p>
            <a:pPr marL="234950" indent="0">
              <a:spcBef>
                <a:spcPts val="0"/>
              </a:spcBef>
              <a:buNone/>
            </a:pPr>
            <a:r>
              <a:rPr lang="en-US" sz="2600" b="1" dirty="0"/>
              <a:t>Partnership: </a:t>
            </a:r>
            <a:r>
              <a:rPr lang="en-US" sz="2600" dirty="0"/>
              <a:t>up to $1M/$1.25M to adapt research-informed sustainable, systemic change projects with partners. (Deadline: November. Requires Letter of Intent in August.)</a:t>
            </a:r>
          </a:p>
        </p:txBody>
      </p:sp>
      <p:pic>
        <p:nvPicPr>
          <p:cNvPr id="6" name="Picture 5">
            <a:extLst>
              <a:ext uri="{FF2B5EF4-FFF2-40B4-BE49-F238E27FC236}">
                <a16:creationId xmlns:a16="http://schemas.microsoft.com/office/drawing/2014/main" id="{44CB7334-BF63-A8B1-540B-D591C526672D}"/>
              </a:ext>
            </a:extLst>
          </p:cNvPr>
          <p:cNvPicPr>
            <a:picLocks noChangeAspect="1"/>
          </p:cNvPicPr>
          <p:nvPr/>
        </p:nvPicPr>
        <p:blipFill>
          <a:blip r:embed="rId3"/>
          <a:stretch>
            <a:fillRect/>
          </a:stretch>
        </p:blipFill>
        <p:spPr>
          <a:xfrm>
            <a:off x="10436580" y="80895"/>
            <a:ext cx="1386005" cy="1353520"/>
          </a:xfrm>
          <a:prstGeom prst="rect">
            <a:avLst/>
          </a:prstGeom>
        </p:spPr>
      </p:pic>
    </p:spTree>
    <p:extLst>
      <p:ext uri="{BB962C8B-B14F-4D97-AF65-F5344CB8AC3E}">
        <p14:creationId xmlns:p14="http://schemas.microsoft.com/office/powerpoint/2010/main" val="35881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FF1096-43BF-BAEE-EF06-7BB22B809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D2F4C-EF95-8407-9F5B-0210611599D8}"/>
              </a:ext>
            </a:extLst>
          </p:cNvPr>
          <p:cNvSpPr>
            <a:spLocks noGrp="1"/>
          </p:cNvSpPr>
          <p:nvPr>
            <p:ph type="title"/>
          </p:nvPr>
        </p:nvSpPr>
        <p:spPr>
          <a:xfrm>
            <a:off x="234777" y="-38280"/>
            <a:ext cx="10103745" cy="1116454"/>
          </a:xfrm>
        </p:spPr>
        <p:txBody>
          <a:bodyPr anchor="b">
            <a:normAutofit/>
          </a:bodyPr>
          <a:lstStyle/>
          <a:p>
            <a:pPr>
              <a:spcBef>
                <a:spcPts val="0"/>
              </a:spcBef>
            </a:pPr>
            <a:r>
              <a:rPr lang="en-US" sz="3400" i="0" dirty="0">
                <a:effectLst/>
              </a:rPr>
              <a:t>NSF 20-554: ADVANCE: Organizational Change for Gender Equity in STEM Academic Professions </a:t>
            </a:r>
            <a:r>
              <a:rPr lang="en-US" sz="3400" b="1" i="0" dirty="0">
                <a:effectLst/>
              </a:rPr>
              <a:t>(ADVANCE)</a:t>
            </a:r>
          </a:p>
        </p:txBody>
      </p:sp>
      <p:sp>
        <p:nvSpPr>
          <p:cNvPr id="3" name="Content Placeholder 2">
            <a:extLst>
              <a:ext uri="{FF2B5EF4-FFF2-40B4-BE49-F238E27FC236}">
                <a16:creationId xmlns:a16="http://schemas.microsoft.com/office/drawing/2014/main" id="{2F7AAD7E-A919-2E4C-BA54-04BEB10DBBDC}"/>
              </a:ext>
            </a:extLst>
          </p:cNvPr>
          <p:cNvSpPr>
            <a:spLocks noGrp="1"/>
          </p:cNvSpPr>
          <p:nvPr>
            <p:ph idx="1"/>
          </p:nvPr>
        </p:nvSpPr>
        <p:spPr>
          <a:xfrm>
            <a:off x="134141" y="1078174"/>
            <a:ext cx="11923717" cy="5632462"/>
          </a:xfrm>
          <a:solidFill>
            <a:schemeClr val="bg1"/>
          </a:solidFill>
        </p:spPr>
        <p:txBody>
          <a:bodyPr anchor="t">
            <a:noAutofit/>
          </a:bodyPr>
          <a:lstStyle/>
          <a:p>
            <a:pPr marL="0" indent="0">
              <a:lnSpc>
                <a:spcPct val="100000"/>
              </a:lnSpc>
              <a:spcBef>
                <a:spcPts val="0"/>
              </a:spcBef>
              <a:spcAft>
                <a:spcPts val="0"/>
              </a:spcAft>
              <a:buNone/>
            </a:pPr>
            <a:r>
              <a:rPr lang="en-US" sz="2600" dirty="0"/>
              <a:t>Case study: </a:t>
            </a:r>
            <a:r>
              <a:rPr lang="en-US" sz="2600" dirty="0">
                <a:hlinkClick r:id="rId3"/>
              </a:rPr>
              <a:t>ADVANCE Partnership: </a:t>
            </a:r>
            <a:r>
              <a:rPr lang="en-US" sz="2600" dirty="0" err="1">
                <a:hlinkClick r:id="rId3"/>
              </a:rPr>
              <a:t>AccessADVANCE</a:t>
            </a:r>
            <a:r>
              <a:rPr lang="en-US" sz="2600" dirty="0">
                <a:hlinkClick r:id="rId3"/>
              </a:rPr>
              <a:t> </a:t>
            </a:r>
            <a:endParaRPr lang="en-US" sz="2600" dirty="0"/>
          </a:p>
          <a:p>
            <a:pPr marL="0" indent="0">
              <a:lnSpc>
                <a:spcPct val="100000"/>
              </a:lnSpc>
              <a:spcBef>
                <a:spcPts val="0"/>
              </a:spcBef>
              <a:spcAft>
                <a:spcPts val="0"/>
              </a:spcAft>
              <a:buNone/>
            </a:pPr>
            <a:r>
              <a:rPr lang="en-US" sz="2600" dirty="0"/>
              <a:t>University of Washington, EES – 2017017, North Dakota State University, EES - 2017054 </a:t>
            </a:r>
          </a:p>
          <a:p>
            <a:pPr marL="0" indent="0">
              <a:lnSpc>
                <a:spcPct val="100000"/>
              </a:lnSpc>
              <a:spcBef>
                <a:spcPts val="0"/>
              </a:spcBef>
              <a:spcAft>
                <a:spcPts val="0"/>
              </a:spcAft>
              <a:buNone/>
            </a:pPr>
            <a:r>
              <a:rPr lang="en-US" sz="2600" dirty="0" err="1"/>
              <a:t>AcccessADVANCE</a:t>
            </a:r>
            <a:r>
              <a:rPr lang="en-US" sz="2600" dirty="0"/>
              <a:t> will </a:t>
            </a:r>
          </a:p>
          <a:p>
            <a:pPr marL="514350" indent="-230188">
              <a:lnSpc>
                <a:spcPct val="100000"/>
              </a:lnSpc>
              <a:spcBef>
                <a:spcPts val="0"/>
              </a:spcBef>
              <a:spcAft>
                <a:spcPts val="0"/>
              </a:spcAft>
              <a:buFont typeface="+mj-lt"/>
              <a:buAutoNum type="arabicParenR"/>
            </a:pPr>
            <a:r>
              <a:rPr lang="en-US" sz="2600" dirty="0"/>
              <a:t>engage a nationwide online community of practice and </a:t>
            </a:r>
          </a:p>
          <a:p>
            <a:pPr marL="514350" indent="-230188">
              <a:lnSpc>
                <a:spcPct val="100000"/>
              </a:lnSpc>
              <a:spcBef>
                <a:spcPts val="0"/>
              </a:spcBef>
              <a:spcAft>
                <a:spcPts val="0"/>
              </a:spcAft>
              <a:buFont typeface="+mj-lt"/>
              <a:buAutoNum type="arabicParenR"/>
            </a:pPr>
            <a:r>
              <a:rPr lang="en-US" sz="2600" dirty="0"/>
              <a:t>provide on-site capacity-building institutes. </a:t>
            </a:r>
          </a:p>
          <a:p>
            <a:pPr marL="0" indent="0">
              <a:lnSpc>
                <a:spcPct val="100000"/>
              </a:lnSpc>
              <a:spcBef>
                <a:spcPts val="0"/>
              </a:spcBef>
              <a:spcAft>
                <a:spcPts val="0"/>
              </a:spcAft>
              <a:buNone/>
            </a:pPr>
            <a:r>
              <a:rPr lang="en-US" sz="2600" dirty="0"/>
              <a:t>The purpose of this engagement is to develop systemic change strategies for postsecondary STEM departments and other organizations that make them more welcoming to and inclusive of female faculty with disabilities. </a:t>
            </a:r>
          </a:p>
          <a:p>
            <a:pPr marL="0" indent="0">
              <a:lnSpc>
                <a:spcPct val="100000"/>
              </a:lnSpc>
              <a:spcBef>
                <a:spcPts val="0"/>
              </a:spcBef>
              <a:spcAft>
                <a:spcPts val="0"/>
              </a:spcAft>
              <a:buNone/>
            </a:pPr>
            <a:r>
              <a:rPr lang="en-US" sz="2600" dirty="0"/>
              <a:t>Importantly, the project will </a:t>
            </a:r>
          </a:p>
          <a:p>
            <a:pPr marL="514350" indent="-279400">
              <a:lnSpc>
                <a:spcPct val="100000"/>
              </a:lnSpc>
              <a:spcBef>
                <a:spcPts val="0"/>
              </a:spcBef>
              <a:spcAft>
                <a:spcPts val="0"/>
              </a:spcAft>
              <a:buFont typeface="+mj-lt"/>
              <a:buAutoNum type="alphaLcParenR"/>
            </a:pPr>
            <a:r>
              <a:rPr lang="en-US" sz="2600" dirty="0"/>
              <a:t>provide ongoing technical assistance to collaborators to help make changes to policies, practices, and resources; and </a:t>
            </a:r>
          </a:p>
          <a:p>
            <a:pPr marL="514350" indent="-279400">
              <a:lnSpc>
                <a:spcPct val="100000"/>
              </a:lnSpc>
              <a:spcBef>
                <a:spcPts val="0"/>
              </a:spcBef>
              <a:spcAft>
                <a:spcPts val="0"/>
              </a:spcAft>
              <a:buFont typeface="+mj-lt"/>
              <a:buAutoNum type="alphaLcParenR"/>
            </a:pPr>
            <a:r>
              <a:rPr lang="en-US" sz="2600" dirty="0"/>
              <a:t>develop widely available online resources related to institutional practices to increase the success and advancement of women with disabilities in academic STEM careers.</a:t>
            </a:r>
          </a:p>
        </p:txBody>
      </p:sp>
      <p:pic>
        <p:nvPicPr>
          <p:cNvPr id="6" name="Picture 5">
            <a:extLst>
              <a:ext uri="{FF2B5EF4-FFF2-40B4-BE49-F238E27FC236}">
                <a16:creationId xmlns:a16="http://schemas.microsoft.com/office/drawing/2014/main" id="{24CB4386-5295-0FA4-C5E3-4C6E96AE3D80}"/>
              </a:ext>
            </a:extLst>
          </p:cNvPr>
          <p:cNvPicPr>
            <a:picLocks noChangeAspect="1"/>
          </p:cNvPicPr>
          <p:nvPr/>
        </p:nvPicPr>
        <p:blipFill>
          <a:blip r:embed="rId4"/>
          <a:stretch>
            <a:fillRect/>
          </a:stretch>
        </p:blipFill>
        <p:spPr>
          <a:xfrm>
            <a:off x="10439158" y="126411"/>
            <a:ext cx="1409296" cy="1376266"/>
          </a:xfrm>
          <a:prstGeom prst="rect">
            <a:avLst/>
          </a:prstGeom>
        </p:spPr>
      </p:pic>
    </p:spTree>
    <p:extLst>
      <p:ext uri="{BB962C8B-B14F-4D97-AF65-F5344CB8AC3E}">
        <p14:creationId xmlns:p14="http://schemas.microsoft.com/office/powerpoint/2010/main" val="36597081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F0E18EF54A74A9B6AF48E7FD6C0F1" ma:contentTypeVersion="11" ma:contentTypeDescription="Create a new document." ma:contentTypeScope="" ma:versionID="04186f496243441167d067c13b8521db">
  <xsd:schema xmlns:xsd="http://www.w3.org/2001/XMLSchema" xmlns:xs="http://www.w3.org/2001/XMLSchema" xmlns:p="http://schemas.microsoft.com/office/2006/metadata/properties" xmlns:ns2="c5905810-e3fc-40e3-aa95-111104973c8a" targetNamespace="http://schemas.microsoft.com/office/2006/metadata/properties" ma:root="true" ma:fieldsID="f99279e44b9b1a72b68bc63f223463e6" ns2:_="">
    <xsd:import namespace="c5905810-e3fc-40e3-aa95-111104973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05810-e3fc-40e3-aa95-111104973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5905810-e3fc-40e3-aa95-111104973c8a" xsi:nil="true"/>
  </documentManagement>
</p:properties>
</file>

<file path=customXml/itemProps1.xml><?xml version="1.0" encoding="utf-8"?>
<ds:datastoreItem xmlns:ds="http://schemas.openxmlformats.org/officeDocument/2006/customXml" ds:itemID="{1A9C1160-C0A1-44E4-BBE7-4DC3B0D781E8}"/>
</file>

<file path=customXml/itemProps2.xml><?xml version="1.0" encoding="utf-8"?>
<ds:datastoreItem xmlns:ds="http://schemas.openxmlformats.org/officeDocument/2006/customXml" ds:itemID="{19BACD5C-5E2F-41E5-B34E-B01E72745D3F}"/>
</file>

<file path=customXml/itemProps3.xml><?xml version="1.0" encoding="utf-8"?>
<ds:datastoreItem xmlns:ds="http://schemas.openxmlformats.org/officeDocument/2006/customXml" ds:itemID="{092B0456-F49A-4CD1-94C8-83DAD52F3DDC}"/>
</file>

<file path=docProps/app.xml><?xml version="1.0" encoding="utf-8"?>
<Properties xmlns="http://schemas.openxmlformats.org/officeDocument/2006/extended-properties" xmlns:vt="http://schemas.openxmlformats.org/officeDocument/2006/docPropsVTypes">
  <TotalTime>293</TotalTime>
  <Words>1221</Words>
  <Application>Microsoft Office PowerPoint</Application>
  <PresentationFormat>Widescreen</PresentationFormat>
  <Paragraphs>73</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Microsoft Sans Serif</vt:lpstr>
      <vt:lpstr>Retrospect</vt:lpstr>
      <vt:lpstr>NSF Funding Opportunities</vt:lpstr>
      <vt:lpstr>NSF Funding Opportunities for Disability-Focused Projects and Research</vt:lpstr>
      <vt:lpstr>NSF 23-593 Workplace Equity for Persons with Disabilities in STEM and STEM Education </vt:lpstr>
      <vt:lpstr>NSF 23-593 Workplace Equity: 3 Themes</vt:lpstr>
      <vt:lpstr>NSF 21-110 Dear Colleague Letter: STEM Access for Persons with Disabilities (STEM-APWD)</vt:lpstr>
      <vt:lpstr>NSF 21-576: Alliances for Graduate Education and the Professoriate (AGEP)</vt:lpstr>
      <vt:lpstr>NSF 21-576: Alliances for Graduate Education and the Professoriate (AGEP)</vt:lpstr>
      <vt:lpstr>NSF 20-554: ADVANCE: Organizational Change for Gender Equity in STEM Academic Professions (ADVANCE)</vt:lpstr>
      <vt:lpstr>NSF 20-554: ADVANCE: Organizational Change for Gender Equity in STEM Academic Professions (ADVANCE)</vt:lpstr>
      <vt:lpstr>NSF 22-622: NSF's Eddie Bernice Johnson Inclusion across the Nation of Communities of Learners of Underrepresented Discoverers in Engineering and Science (INCLUDES) Initiative</vt:lpstr>
      <vt:lpstr>NSF supports efforts to emphasize the ability in 'disability’ (10/23/2024)</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Jenson, Ronda J.</dc:creator>
  <cp:lastModifiedBy>Jenson, Ronda J.</cp:lastModifiedBy>
  <cp:revision>16</cp:revision>
  <dcterms:created xsi:type="dcterms:W3CDTF">2024-10-28T14:44:37Z</dcterms:created>
  <dcterms:modified xsi:type="dcterms:W3CDTF">2024-11-04T16:36:59Z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8341ba83-532f-44a1-8f93-9483dbb3ada8</vt:lpwstr>
  </property>
  <property fmtid="{D5CDD505-2E9C-101B-9397-08002B2CF9AE}" pid="3" name="ContainsCUI">
    <vt:lpwstr>No</vt:lpwstr>
  </property>
  <property fmtid="{D5CDD505-2E9C-101B-9397-08002B2CF9AE}" pid="4" name="ContentTypeId">
    <vt:lpwstr>0x01010006AF0E18EF54A74A9B6AF48E7FD6C0F1</vt:lpwstr>
  </property>
</Properties>
</file>