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9" r:id="rId2"/>
    <p:sldId id="260" r:id="rId3"/>
    <p:sldId id="304"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124" autoAdjust="0"/>
  </p:normalViewPr>
  <p:slideViewPr>
    <p:cSldViewPr snapToGrid="0" snapToObjects="1">
      <p:cViewPr>
        <p:scale>
          <a:sx n="105" d="100"/>
          <a:sy n="105" d="100"/>
        </p:scale>
        <p:origin x="-786" y="198"/>
      </p:cViewPr>
      <p:guideLst>
        <p:guide orient="horz" pos="2160"/>
        <p:guide pos="2880"/>
      </p:guideLst>
    </p:cSldViewPr>
  </p:slideViewPr>
  <p:outlineViewPr>
    <p:cViewPr>
      <p:scale>
        <a:sx n="33" d="100"/>
        <a:sy n="33" d="100"/>
      </p:scale>
      <p:origin x="0" y="2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DE8296-7313-8B47-A60F-F19F546EA418}" type="datetimeFigureOut">
              <a:rPr lang="en-US" smtClean="0"/>
              <a:pPr/>
              <a:t>1/30/2012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10AA6-158F-B645-9041-EEFF6153701B}" type="slidenum">
              <a:rPr lang="en-US" smtClean="0"/>
              <a:pPr/>
              <a:t>‹#›</a:t>
            </a:fld>
            <a:endParaRPr lang="en-US"/>
          </a:p>
        </p:txBody>
      </p:sp>
    </p:spTree>
    <p:extLst>
      <p:ext uri="{BB962C8B-B14F-4D97-AF65-F5344CB8AC3E}">
        <p14:creationId xmlns:p14="http://schemas.microsoft.com/office/powerpoint/2010/main" val="33531692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48405"/>
            <a:ext cx="8229600" cy="1078665"/>
          </a:xfrm>
          <a:prstGeom prst="rect">
            <a:avLst/>
          </a:prstGeom>
        </p:spPr>
        <p:txBody>
          <a:bodyPr/>
          <a:lstStyle>
            <a:lvl1pPr>
              <a:defRPr sz="3600" b="0" i="0">
                <a:solidFill>
                  <a:schemeClr val="tx2"/>
                </a:solidFill>
                <a:latin typeface="Calibri"/>
                <a:cs typeface="Calibri"/>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457200" y="2740155"/>
            <a:ext cx="8229600" cy="3386008"/>
          </a:xfrm>
        </p:spPr>
        <p:txBody>
          <a:bodyPr>
            <a:normAutofit/>
          </a:bodyPr>
          <a:lstStyle>
            <a:lvl1pPr marL="0" indent="0">
              <a:buNone/>
              <a:defRPr sz="1800" baseline="0"/>
            </a:lvl1pPr>
          </a:lstStyle>
          <a:p>
            <a:pPr lvl="0"/>
            <a:r>
              <a:rPr lang="en-US" dirty="0" smtClean="0"/>
              <a:t>insert text</a:t>
            </a:r>
          </a:p>
          <a:p>
            <a:pPr lvl="0"/>
            <a:endParaRPr lang="en-US" dirty="0" smtClean="0"/>
          </a:p>
          <a:p>
            <a:pPr lvl="0"/>
            <a:endParaRPr lang="en-US" dirty="0" smtClean="0"/>
          </a:p>
          <a:p>
            <a:pPr lvl="0"/>
            <a:endParaRPr lang="en-US" dirty="0"/>
          </a:p>
        </p:txBody>
      </p:sp>
      <p:sp>
        <p:nvSpPr>
          <p:cNvPr id="4" name="Date Placeholder 3"/>
          <p:cNvSpPr>
            <a:spLocks noGrp="1"/>
          </p:cNvSpPr>
          <p:nvPr>
            <p:ph type="dt" sz="half" idx="10"/>
          </p:nvPr>
        </p:nvSpPr>
        <p:spPr/>
        <p:txBody>
          <a:bodyPr/>
          <a:lstStyle>
            <a:lvl1pPr>
              <a:defRPr sz="1000"/>
            </a:lvl1pPr>
          </a:lstStyle>
          <a:p>
            <a:fld id="{4EAB8BE5-8073-8C49-97A8-0B924805E2E1}" type="datetimeFigureOut">
              <a:rPr lang="en-US" smtClean="0"/>
              <a:pPr/>
              <a:t>1/30/2012</a:t>
            </a:fld>
            <a:endParaRPr lang="en-US" dirty="0"/>
          </a:p>
        </p:txBody>
      </p:sp>
      <p:sp>
        <p:nvSpPr>
          <p:cNvPr id="6" name="Slide Number Placeholder 5"/>
          <p:cNvSpPr>
            <a:spLocks noGrp="1"/>
          </p:cNvSpPr>
          <p:nvPr>
            <p:ph type="sldNum" sz="quarter" idx="12"/>
          </p:nvPr>
        </p:nvSpPr>
        <p:spPr/>
        <p:txBody>
          <a:bodyPr/>
          <a:lstStyle>
            <a:lvl1pPr>
              <a:defRPr sz="1000"/>
            </a:lvl1pPr>
          </a:lstStyle>
          <a:p>
            <a:fld id="{94F04489-2E95-4F42-A274-602DC1A3EE4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48405"/>
            <a:ext cx="8229600" cy="1304836"/>
          </a:xfrm>
          <a:prstGeom prst="rect">
            <a:avLst/>
          </a:prstGeom>
        </p:spPr>
        <p:txBody>
          <a:bodyPr/>
          <a:lstStyle>
            <a:lvl1pPr>
              <a:defRPr sz="4000" b="0" i="0">
                <a:solidFill>
                  <a:schemeClr val="tx2"/>
                </a:solidFill>
                <a:latin typeface="Calibri"/>
                <a:cs typeface="Calibri"/>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457200" y="2975025"/>
            <a:ext cx="8229600" cy="3151137"/>
          </a:xfrm>
        </p:spPr>
        <p:txBody>
          <a:bodyPr>
            <a:normAutofit/>
          </a:bodyPr>
          <a:lstStyle>
            <a:lvl1pPr marL="0" indent="0" algn="ctr">
              <a:buNone/>
              <a:defRPr sz="5000">
                <a:solidFill>
                  <a:schemeClr val="accent2"/>
                </a:solidFill>
              </a:defRPr>
            </a:lvl1pPr>
          </a:lstStyle>
          <a:p>
            <a:pPr lvl="0"/>
            <a:r>
              <a:rPr lang="en-US" dirty="0" smtClean="0"/>
              <a:t>section content here</a:t>
            </a:r>
            <a:endParaRPr lang="en-US" dirty="0"/>
          </a:p>
        </p:txBody>
      </p:sp>
      <p:sp>
        <p:nvSpPr>
          <p:cNvPr id="4" name="Date Placeholder 3"/>
          <p:cNvSpPr>
            <a:spLocks noGrp="1"/>
          </p:cNvSpPr>
          <p:nvPr>
            <p:ph type="dt" sz="half" idx="10"/>
          </p:nvPr>
        </p:nvSpPr>
        <p:spPr/>
        <p:txBody>
          <a:bodyPr/>
          <a:lstStyle>
            <a:lvl1pPr>
              <a:defRPr sz="1000"/>
            </a:lvl1pPr>
          </a:lstStyle>
          <a:p>
            <a:fld id="{4EAB8BE5-8073-8C49-97A8-0B924805E2E1}" type="datetimeFigureOut">
              <a:rPr lang="en-US" smtClean="0"/>
              <a:pPr/>
              <a:t>1/30/2012</a:t>
            </a:fld>
            <a:endParaRPr lang="en-US" dirty="0"/>
          </a:p>
        </p:txBody>
      </p:sp>
      <p:sp>
        <p:nvSpPr>
          <p:cNvPr id="6" name="Slide Number Placeholder 5"/>
          <p:cNvSpPr>
            <a:spLocks noGrp="1"/>
          </p:cNvSpPr>
          <p:nvPr>
            <p:ph type="sldNum" sz="quarter" idx="12"/>
          </p:nvPr>
        </p:nvSpPr>
        <p:spPr/>
        <p:txBody>
          <a:bodyPr/>
          <a:lstStyle>
            <a:lvl1pPr>
              <a:defRPr sz="1000"/>
            </a:lvl1pPr>
          </a:lstStyle>
          <a:p>
            <a:fld id="{94F04489-2E95-4F42-A274-602DC1A3EE4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7155"/>
            <a:ext cx="8229600" cy="1029915"/>
          </a:xfrm>
          <a:prstGeom prst="rect">
            <a:avLst/>
          </a:prstGeom>
        </p:spPr>
        <p:txBody>
          <a:bodyPr/>
          <a:lstStyle>
            <a:lvl1pPr>
              <a:defRPr sz="3600" b="0" i="0">
                <a:solidFill>
                  <a:srgbClr val="1F497D"/>
                </a:solidFill>
                <a:latin typeface="Calibri"/>
                <a:cs typeface="Calibri"/>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2740155"/>
            <a:ext cx="4038600" cy="3386008"/>
          </a:xfrm>
        </p:spPr>
        <p:txBody>
          <a:bodyPr>
            <a:normAutofit/>
          </a:bodyPr>
          <a:lstStyle>
            <a:lvl1pP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4" name="Content Placeholder 3"/>
          <p:cNvSpPr>
            <a:spLocks noGrp="1"/>
          </p:cNvSpPr>
          <p:nvPr>
            <p:ph sz="half" idx="2"/>
          </p:nvPr>
        </p:nvSpPr>
        <p:spPr>
          <a:xfrm>
            <a:off x="4648200" y="2740155"/>
            <a:ext cx="4038600" cy="3386008"/>
          </a:xfrm>
        </p:spPr>
        <p:txBody>
          <a:bodyPr>
            <a:normAutofit/>
          </a:bodyPr>
          <a:lstStyle>
            <a:lvl1pP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lvl1pPr>
              <a:defRPr sz="1000"/>
            </a:lvl1pPr>
          </a:lstStyle>
          <a:p>
            <a:fld id="{4EAB8BE5-8073-8C49-97A8-0B924805E2E1}" type="datetimeFigureOut">
              <a:rPr lang="en-US" smtClean="0"/>
              <a:pPr/>
              <a:t>1/30/2012</a:t>
            </a:fld>
            <a:endParaRPr lang="en-US" dirty="0"/>
          </a:p>
        </p:txBody>
      </p:sp>
      <p:sp>
        <p:nvSpPr>
          <p:cNvPr id="7" name="Slide Number Placeholder 6"/>
          <p:cNvSpPr>
            <a:spLocks noGrp="1"/>
          </p:cNvSpPr>
          <p:nvPr>
            <p:ph type="sldNum" sz="quarter" idx="12"/>
          </p:nvPr>
        </p:nvSpPr>
        <p:spPr/>
        <p:txBody>
          <a:bodyPr/>
          <a:lstStyle>
            <a:lvl1pPr>
              <a:defRPr sz="1000"/>
            </a:lvl1pPr>
          </a:lstStyle>
          <a:p>
            <a:fld id="{94F04489-2E95-4F42-A274-602DC1A3EE4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91899"/>
            <a:ext cx="8229600" cy="913385"/>
          </a:xfrm>
          <a:prstGeom prst="rect">
            <a:avLst/>
          </a:prstGeom>
        </p:spPr>
        <p:txBody>
          <a:bodyPr/>
          <a:lstStyle>
            <a:lvl1pPr>
              <a:defRPr sz="3600" b="0" i="0">
                <a:solidFill>
                  <a:srgbClr val="1F497D"/>
                </a:solidFill>
                <a:latin typeface="Calibri"/>
                <a:cs typeface="Calibri"/>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627070"/>
            <a:ext cx="8229600" cy="913385"/>
          </a:xfrm>
        </p:spPr>
        <p:txBody>
          <a:bodyPr anchor="t">
            <a:normAutofit/>
          </a:bodyPr>
          <a:lstStyle>
            <a:lvl1pPr marL="0" indent="0">
              <a:buNone/>
              <a:defRPr sz="2000" b="0" i="0">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653541"/>
            <a:ext cx="8229600" cy="2472621"/>
          </a:xfrm>
        </p:spPr>
        <p:txBody>
          <a:bodyPr numCol="2">
            <a:normAutofit/>
          </a:bodyPr>
          <a:lstStyle>
            <a:lvl1pPr>
              <a:defRPr sz="1800">
                <a:solidFill>
                  <a:srgbClr val="1F497D"/>
                </a:solidFil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p:txBody>
      </p:sp>
      <p:sp>
        <p:nvSpPr>
          <p:cNvPr id="7" name="Date Placeholder 6"/>
          <p:cNvSpPr>
            <a:spLocks noGrp="1"/>
          </p:cNvSpPr>
          <p:nvPr>
            <p:ph type="dt" sz="half" idx="10"/>
          </p:nvPr>
        </p:nvSpPr>
        <p:spPr/>
        <p:txBody>
          <a:bodyPr/>
          <a:lstStyle>
            <a:lvl1pPr>
              <a:defRPr sz="1000"/>
            </a:lvl1pPr>
          </a:lstStyle>
          <a:p>
            <a:fld id="{4EAB8BE5-8073-8C49-97A8-0B924805E2E1}" type="datetimeFigureOut">
              <a:rPr lang="en-US" smtClean="0"/>
              <a:pPr/>
              <a:t>1/30/2012</a:t>
            </a:fld>
            <a:endParaRPr lang="en-US" dirty="0"/>
          </a:p>
        </p:txBody>
      </p:sp>
      <p:sp>
        <p:nvSpPr>
          <p:cNvPr id="9" name="Slide Number Placeholder 8"/>
          <p:cNvSpPr>
            <a:spLocks noGrp="1"/>
          </p:cNvSpPr>
          <p:nvPr>
            <p:ph type="sldNum" sz="quarter" idx="12"/>
          </p:nvPr>
        </p:nvSpPr>
        <p:spPr/>
        <p:txBody>
          <a:bodyPr/>
          <a:lstStyle>
            <a:lvl1pPr>
              <a:defRPr sz="1000"/>
            </a:lvl1pPr>
          </a:lstStyle>
          <a:p>
            <a:fld id="{94F04489-2E95-4F42-A274-602DC1A3EE4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UCD_LC.secondframe.jpg"/>
          <p:cNvPicPr>
            <a:picLocks noChangeAspect="1"/>
          </p:cNvPicPr>
          <p:nvPr userDrawn="1"/>
        </p:nvPicPr>
        <p:blipFill>
          <a:blip r:embed="rId7"/>
          <a:stretch>
            <a:fillRect/>
          </a:stretch>
        </p:blipFill>
        <p:spPr>
          <a:xfrm>
            <a:off x="0" y="0"/>
            <a:ext cx="9144000" cy="6858000"/>
          </a:xfrm>
          <a:prstGeom prst="rect">
            <a:avLst/>
          </a:prstGeom>
        </p:spPr>
      </p:pic>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B8BE5-8073-8C49-97A8-0B924805E2E1}" type="datetimeFigureOut">
              <a:rPr lang="en-US" smtClean="0"/>
              <a:pPr/>
              <a:t>1/30/2012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F04489-2E95-4F42-A274-602DC1A3EE4A}" type="slidenum">
              <a:rPr lang="en-US" smtClean="0"/>
              <a:pPr/>
              <a:t>‹#›</a:t>
            </a:fld>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62" r:id="rId1"/>
    <p:sldLayoutId id="2147483672" r:id="rId2"/>
    <p:sldLayoutId id="2147483664" r:id="rId3"/>
    <p:sldLayoutId id="2147483665" r:id="rId4"/>
    <p:sldLayoutId id="2147483673"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1572"/>
            <a:ext cx="8229600" cy="3151137"/>
          </a:xfrm>
        </p:spPr>
        <p:txBody>
          <a:bodyPr/>
          <a:lstStyle/>
          <a:p>
            <a:r>
              <a:rPr lang="en-US" dirty="0" smtClean="0"/>
              <a:t>The Social Determinants </a:t>
            </a:r>
            <a:br>
              <a:rPr lang="en-US" dirty="0" smtClean="0"/>
            </a:br>
            <a:r>
              <a:rPr lang="en-US" dirty="0" smtClean="0"/>
              <a:t>of Health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New 21</a:t>
            </a:r>
            <a:r>
              <a:rPr lang="en-US" baseline="30000" dirty="0"/>
              <a:t>st</a:t>
            </a:r>
            <a:r>
              <a:rPr lang="en-US" dirty="0"/>
              <a:t> Century Scientific Basis</a:t>
            </a:r>
            <a:r>
              <a:rPr lang="en-US" dirty="0" smtClean="0"/>
              <a:t> </a:t>
            </a:r>
            <a:br>
              <a:rPr lang="en-US" dirty="0" smtClean="0"/>
            </a:br>
            <a:r>
              <a:rPr lang="en-US" dirty="0" smtClean="0"/>
              <a:t>for </a:t>
            </a:r>
            <a:r>
              <a:rPr lang="en-US" dirty="0"/>
              <a:t>the MCH Life Course</a:t>
            </a:r>
          </a:p>
        </p:txBody>
      </p:sp>
      <p:sp>
        <p:nvSpPr>
          <p:cNvPr id="3" name="Content Placeholder 2"/>
          <p:cNvSpPr>
            <a:spLocks noGrp="1"/>
          </p:cNvSpPr>
          <p:nvPr>
            <p:ph idx="1"/>
          </p:nvPr>
        </p:nvSpPr>
        <p:spPr/>
        <p:txBody>
          <a:bodyPr/>
          <a:lstStyle/>
          <a:p>
            <a:pPr marL="228600" indent="-228600">
              <a:buClr>
                <a:schemeClr val="accent3"/>
              </a:buClr>
              <a:buFont typeface="Arial"/>
              <a:buChar char="•"/>
            </a:pPr>
            <a:r>
              <a:rPr lang="en-US" sz="2000" dirty="0">
                <a:solidFill>
                  <a:srgbClr val="1F497D"/>
                </a:solidFill>
              </a:rPr>
              <a:t>Provides an understanding of how the social environment gets built into or embodied into our physical bodies</a:t>
            </a:r>
            <a:r>
              <a:rPr lang="en-US" sz="2000" dirty="0" smtClean="0">
                <a:solidFill>
                  <a:srgbClr val="1F497D"/>
                </a:solidFill>
              </a:rPr>
              <a:t> </a:t>
            </a:r>
          </a:p>
          <a:p>
            <a:pPr marL="228600" indent="-228600">
              <a:buClr>
                <a:schemeClr val="accent3"/>
              </a:buClr>
              <a:buFont typeface="Arial"/>
              <a:buChar char="•"/>
            </a:pPr>
            <a:r>
              <a:rPr lang="en-US" sz="2000" dirty="0" smtClean="0">
                <a:solidFill>
                  <a:srgbClr val="1F497D"/>
                </a:solidFill>
              </a:rPr>
              <a:t>Bridges </a:t>
            </a:r>
            <a:r>
              <a:rPr lang="en-US" sz="2000" dirty="0">
                <a:solidFill>
                  <a:srgbClr val="1F497D"/>
                </a:solidFill>
              </a:rPr>
              <a:t>our intuitive understanding of the social causes of ill health (poverty, malnutrition, stress) with our understanding of its clinical manifestations and </a:t>
            </a:r>
            <a:r>
              <a:rPr lang="en-US" sz="2000" dirty="0" smtClean="0">
                <a:solidFill>
                  <a:srgbClr val="1F497D"/>
                </a:solidFill>
              </a:rPr>
              <a:t>treatment</a:t>
            </a:r>
          </a:p>
          <a:p>
            <a:pPr marL="228600" indent="-228600">
              <a:buClr>
                <a:schemeClr val="accent3"/>
              </a:buClr>
              <a:buFont typeface="Arial"/>
              <a:buChar char="•"/>
            </a:pPr>
            <a:r>
              <a:rPr lang="en-US" sz="2000" dirty="0" smtClean="0">
                <a:solidFill>
                  <a:srgbClr val="1F497D"/>
                </a:solidFill>
              </a:rPr>
              <a:t>Incorporates </a:t>
            </a:r>
            <a:r>
              <a:rPr lang="en-US" sz="2000" dirty="0">
                <a:solidFill>
                  <a:srgbClr val="1F497D"/>
                </a:solidFill>
              </a:rPr>
              <a:t>our growing scientific understanding of the biology of human development into our health trajectories</a:t>
            </a:r>
            <a:r>
              <a:rPr lang="en-US" sz="2000" dirty="0" smtClean="0">
                <a:solidFill>
                  <a:srgbClr val="1F497D"/>
                </a:solidFill>
              </a:rPr>
              <a:t> </a:t>
            </a:r>
          </a:p>
          <a:p>
            <a:pPr marL="228600" indent="-228600">
              <a:buClr>
                <a:schemeClr val="accent3"/>
              </a:buClr>
              <a:buFont typeface="Arial"/>
              <a:buChar char="•"/>
            </a:pPr>
            <a:r>
              <a:rPr lang="en-US" sz="2000" dirty="0" smtClean="0">
                <a:solidFill>
                  <a:srgbClr val="1F497D"/>
                </a:solidFill>
              </a:rPr>
              <a:t>Focuses </a:t>
            </a:r>
            <a:r>
              <a:rPr lang="en-US" sz="2000" dirty="0">
                <a:solidFill>
                  <a:srgbClr val="1F497D"/>
                </a:solidFill>
              </a:rPr>
              <a:t>on root causes of illness and </a:t>
            </a:r>
            <a:r>
              <a:rPr lang="en-US" sz="2000" dirty="0" smtClean="0">
                <a:solidFill>
                  <a:srgbClr val="1F497D"/>
                </a:solidFill>
              </a:rPr>
              <a:t>disparities</a:t>
            </a:r>
          </a:p>
          <a:p>
            <a:pPr algn="r"/>
            <a:endParaRPr lang="en-US" sz="1600" i="1" dirty="0" smtClean="0"/>
          </a:p>
          <a:p>
            <a:pPr algn="r"/>
            <a:r>
              <a:rPr lang="en-US" sz="1600" i="1" dirty="0" smtClean="0"/>
              <a:t>– Cheri </a:t>
            </a:r>
            <a:r>
              <a:rPr lang="en-US" sz="1600" i="1" dirty="0"/>
              <a:t>Pies</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Determinants</a:t>
            </a:r>
            <a:endParaRPr lang="en-US" dirty="0"/>
          </a:p>
        </p:txBody>
      </p:sp>
      <p:sp>
        <p:nvSpPr>
          <p:cNvPr id="3" name="Content Placeholder 2"/>
          <p:cNvSpPr>
            <a:spLocks noGrp="1"/>
          </p:cNvSpPr>
          <p:nvPr>
            <p:ph idx="1"/>
          </p:nvPr>
        </p:nvSpPr>
        <p:spPr/>
        <p:txBody>
          <a:bodyPr>
            <a:normAutofit lnSpcReduction="10000"/>
          </a:bodyPr>
          <a:lstStyle/>
          <a:p>
            <a:pPr marL="0" indent="0">
              <a:defRPr/>
            </a:pPr>
            <a:r>
              <a:rPr lang="en-US" sz="2400" i="1" dirty="0"/>
              <a:t>The social determinants of health are those factors which are outside of the individual; they are beyond genetic endowment and beyond individual behaviors. They are the context in which individual behaviors arise and in which individual behaviors convey risk. The social determinants of health include </a:t>
            </a:r>
            <a:r>
              <a:rPr lang="en-US" sz="2400" i="1" dirty="0" smtClean="0"/>
              <a:t/>
            </a:r>
            <a:br>
              <a:rPr lang="en-US" sz="2400" i="1" dirty="0" smtClean="0"/>
            </a:br>
            <a:r>
              <a:rPr lang="en-US" sz="2400" i="1" dirty="0" smtClean="0"/>
              <a:t>individual </a:t>
            </a:r>
            <a:r>
              <a:rPr lang="en-US" sz="2400" i="1" dirty="0"/>
              <a:t>resources, neighborhood (place-based) or community (group-based) resources, hazards and toxic exposures, and opportunity structures.</a:t>
            </a:r>
          </a:p>
          <a:p>
            <a:pPr marL="0" indent="0">
              <a:defRPr/>
            </a:pPr>
            <a:endParaRPr lang="en-US" dirty="0"/>
          </a:p>
          <a:p>
            <a:pPr marL="1828800" lvl="4" indent="0" algn="r">
              <a:buClr>
                <a:srgbClr val="96A4C8"/>
              </a:buClr>
              <a:buNone/>
              <a:defRPr/>
            </a:pPr>
            <a:r>
              <a:rPr lang="en-US" sz="1800" dirty="0"/>
              <a:t>	</a:t>
            </a:r>
            <a:r>
              <a:rPr lang="en-US" sz="1800" dirty="0" smtClean="0"/>
              <a:t>	</a:t>
            </a:r>
            <a:r>
              <a:rPr lang="en-US" sz="1600" i="1" dirty="0" smtClean="0"/>
              <a:t>– </a:t>
            </a:r>
            <a:r>
              <a:rPr lang="en-US" sz="1600" i="1" dirty="0" err="1" smtClean="0"/>
              <a:t>Camara</a:t>
            </a:r>
            <a:r>
              <a:rPr lang="en-US" sz="1600" i="1" dirty="0" smtClean="0"/>
              <a:t> </a:t>
            </a:r>
            <a:r>
              <a:rPr lang="en-US" sz="1600" i="1" dirty="0"/>
              <a:t>Jones, CDC, </a:t>
            </a:r>
            <a:r>
              <a:rPr lang="en-US" sz="1600" i="1" dirty="0" smtClean="0"/>
              <a:t>2010</a:t>
            </a:r>
            <a:endParaRPr lang="en-US" sz="16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Determinants of Health</a:t>
            </a:r>
            <a:endParaRPr lang="en-US" dirty="0"/>
          </a:p>
        </p:txBody>
      </p:sp>
      <p:sp>
        <p:nvSpPr>
          <p:cNvPr id="3" name="Content Placeholder 2"/>
          <p:cNvSpPr>
            <a:spLocks noGrp="1"/>
          </p:cNvSpPr>
          <p:nvPr>
            <p:ph idx="1"/>
          </p:nvPr>
        </p:nvSpPr>
        <p:spPr/>
        <p:txBody>
          <a:bodyPr>
            <a:normAutofit lnSpcReduction="10000"/>
          </a:bodyPr>
          <a:lstStyle/>
          <a:p>
            <a:pPr marL="228600" indent="-228600">
              <a:buClr>
                <a:schemeClr val="accent3"/>
              </a:buClr>
            </a:pPr>
            <a:r>
              <a:rPr lang="en-US" sz="2000" b="1" dirty="0" smtClean="0"/>
              <a:t>Two thousand years (up to 1850s):</a:t>
            </a:r>
          </a:p>
          <a:p>
            <a:pPr marL="228600" indent="-228600">
              <a:buClr>
                <a:schemeClr val="accent3"/>
              </a:buClr>
              <a:buFont typeface="Arial"/>
              <a:buChar char="•"/>
            </a:pPr>
            <a:r>
              <a:rPr lang="en-US" sz="2000" dirty="0" smtClean="0">
                <a:solidFill>
                  <a:schemeClr val="tx2"/>
                </a:solidFill>
              </a:rPr>
              <a:t>Illness as humors out of balance</a:t>
            </a:r>
          </a:p>
          <a:p>
            <a:pPr marL="228600" indent="-228600">
              <a:buClr>
                <a:schemeClr val="accent3"/>
              </a:buClr>
              <a:buFont typeface="Arial"/>
              <a:buChar char="•"/>
            </a:pPr>
            <a:r>
              <a:rPr lang="en-US" sz="2000" dirty="0" smtClean="0">
                <a:solidFill>
                  <a:schemeClr val="tx2"/>
                </a:solidFill>
              </a:rPr>
              <a:t>Physician investigated a patient’s environment &amp; habits</a:t>
            </a:r>
          </a:p>
          <a:p>
            <a:pPr marL="228600" indent="-228600">
              <a:buClr>
                <a:schemeClr val="accent3"/>
              </a:buClr>
              <a:buFont typeface="Arial"/>
              <a:buChar char="•"/>
            </a:pPr>
            <a:r>
              <a:rPr lang="en-US" sz="2000" dirty="0" smtClean="0">
                <a:solidFill>
                  <a:schemeClr val="tx2"/>
                </a:solidFill>
              </a:rPr>
              <a:t>No clear distinction between public and personal health</a:t>
            </a:r>
          </a:p>
          <a:p>
            <a:pPr marL="228600" indent="-228600">
              <a:buClr>
                <a:schemeClr val="accent3"/>
              </a:buClr>
            </a:pPr>
            <a:endParaRPr lang="en-US" sz="2000" b="1" dirty="0" smtClean="0">
              <a:solidFill>
                <a:srgbClr val="000000"/>
              </a:solidFill>
            </a:endParaRPr>
          </a:p>
          <a:p>
            <a:pPr marL="228600" indent="-228600">
              <a:buClr>
                <a:schemeClr val="accent3"/>
              </a:buClr>
            </a:pPr>
            <a:r>
              <a:rPr lang="en-US" sz="2000" b="1" dirty="0" smtClean="0">
                <a:solidFill>
                  <a:srgbClr val="000000"/>
                </a:solidFill>
              </a:rPr>
              <a:t>By 1930s:</a:t>
            </a:r>
          </a:p>
          <a:p>
            <a:pPr marL="228600" indent="-228600">
              <a:buClr>
                <a:schemeClr val="accent3"/>
              </a:buClr>
              <a:buFont typeface="Arial"/>
              <a:buChar char="•"/>
            </a:pPr>
            <a:r>
              <a:rPr lang="en-US" sz="2000" dirty="0" smtClean="0">
                <a:solidFill>
                  <a:schemeClr val="tx2"/>
                </a:solidFill>
              </a:rPr>
              <a:t>Illness as disruption of the body by an invading organism</a:t>
            </a:r>
          </a:p>
          <a:p>
            <a:pPr marL="228600" indent="-228600">
              <a:buClr>
                <a:schemeClr val="accent3"/>
              </a:buClr>
              <a:buFont typeface="Arial"/>
              <a:buChar char="•"/>
            </a:pPr>
            <a:r>
              <a:rPr lang="en-US" sz="2000" dirty="0" smtClean="0">
                <a:solidFill>
                  <a:schemeClr val="tx2"/>
                </a:solidFill>
              </a:rPr>
              <a:t>Physician treats individual patients; public health professionals deal with epidemics &amp; environment                                                                                            </a:t>
            </a:r>
          </a:p>
          <a:p>
            <a:pPr algn="r"/>
            <a:r>
              <a:rPr lang="en-US" sz="1600" i="1" dirty="0" smtClean="0"/>
              <a:t>– Jeff Brosco</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Medical Care in the US</a:t>
            </a:r>
            <a:endParaRPr lang="en-US" dirty="0"/>
          </a:p>
        </p:txBody>
      </p:sp>
      <p:sp>
        <p:nvSpPr>
          <p:cNvPr id="3" name="Content Placeholder 2"/>
          <p:cNvSpPr>
            <a:spLocks noGrp="1"/>
          </p:cNvSpPr>
          <p:nvPr>
            <p:ph sz="half" idx="1"/>
          </p:nvPr>
        </p:nvSpPr>
        <p:spPr/>
        <p:txBody>
          <a:bodyPr>
            <a:normAutofit/>
          </a:bodyPr>
          <a:lstStyle/>
          <a:p>
            <a:pPr>
              <a:buNone/>
            </a:pPr>
            <a:r>
              <a:rPr lang="en-US" sz="2000" b="1" dirty="0" smtClean="0"/>
              <a:t>1850s</a:t>
            </a:r>
            <a:r>
              <a:rPr lang="en-US" sz="2000" dirty="0" smtClean="0"/>
              <a:t> </a:t>
            </a:r>
          </a:p>
          <a:p>
            <a:pPr>
              <a:buClr>
                <a:schemeClr val="accent3"/>
              </a:buClr>
            </a:pPr>
            <a:r>
              <a:rPr lang="en-US" sz="2000" dirty="0" smtClean="0">
                <a:solidFill>
                  <a:srgbClr val="1F497D"/>
                </a:solidFill>
              </a:rPr>
              <a:t>General practice</a:t>
            </a:r>
          </a:p>
          <a:p>
            <a:pPr>
              <a:buClr>
                <a:schemeClr val="accent3"/>
              </a:buClr>
            </a:pPr>
            <a:r>
              <a:rPr lang="en-US" sz="2000" dirty="0" smtClean="0">
                <a:solidFill>
                  <a:schemeClr val="tx2"/>
                </a:solidFill>
              </a:rPr>
              <a:t>Varied training</a:t>
            </a:r>
          </a:p>
          <a:p>
            <a:pPr>
              <a:buClr>
                <a:schemeClr val="accent3"/>
              </a:buClr>
            </a:pPr>
            <a:r>
              <a:rPr lang="en-US" sz="2000" dirty="0" smtClean="0">
                <a:solidFill>
                  <a:schemeClr val="tx2"/>
                </a:solidFill>
              </a:rPr>
              <a:t>Rural</a:t>
            </a:r>
            <a:r>
              <a:rPr lang="en-US" sz="2000" dirty="0">
                <a:solidFill>
                  <a:schemeClr val="tx2"/>
                </a:solidFill>
              </a:rPr>
              <a:t>/local/</a:t>
            </a:r>
            <a:r>
              <a:rPr lang="en-US" sz="2000" dirty="0" smtClean="0">
                <a:solidFill>
                  <a:schemeClr val="tx2"/>
                </a:solidFill>
              </a:rPr>
              <a:t>isolated</a:t>
            </a:r>
          </a:p>
          <a:p>
            <a:pPr>
              <a:buClr>
                <a:schemeClr val="accent3"/>
              </a:buClr>
            </a:pPr>
            <a:r>
              <a:rPr lang="en-US" sz="2000" dirty="0" smtClean="0">
                <a:solidFill>
                  <a:schemeClr val="tx2"/>
                </a:solidFill>
              </a:rPr>
              <a:t>Low </a:t>
            </a:r>
            <a:r>
              <a:rPr lang="en-US" sz="2000" dirty="0">
                <a:solidFill>
                  <a:schemeClr val="tx2"/>
                </a:solidFill>
              </a:rPr>
              <a:t>income/</a:t>
            </a:r>
            <a:r>
              <a:rPr lang="en-US" sz="2000" dirty="0" smtClean="0">
                <a:solidFill>
                  <a:schemeClr val="tx2"/>
                </a:solidFill>
              </a:rPr>
              <a:t>prestige</a:t>
            </a:r>
          </a:p>
          <a:p>
            <a:pPr>
              <a:buClr>
                <a:schemeClr val="accent3"/>
              </a:buClr>
            </a:pPr>
            <a:r>
              <a:rPr lang="en-US" sz="2000" dirty="0" smtClean="0">
                <a:solidFill>
                  <a:schemeClr val="tx2"/>
                </a:solidFill>
              </a:rPr>
              <a:t>+</a:t>
            </a:r>
            <a:r>
              <a:rPr lang="en-US" sz="2000" dirty="0">
                <a:solidFill>
                  <a:schemeClr val="tx2"/>
                </a:solidFill>
              </a:rPr>
              <a:t>/-State </a:t>
            </a:r>
            <a:r>
              <a:rPr lang="en-US" sz="2000" dirty="0" smtClean="0">
                <a:solidFill>
                  <a:schemeClr val="tx2"/>
                </a:solidFill>
              </a:rPr>
              <a:t>license</a:t>
            </a:r>
          </a:p>
          <a:p>
            <a:pPr>
              <a:buClr>
                <a:schemeClr val="accent3"/>
              </a:buClr>
            </a:pPr>
            <a:r>
              <a:rPr lang="en-US" sz="2000" dirty="0" smtClean="0">
                <a:solidFill>
                  <a:schemeClr val="tx2"/>
                </a:solidFill>
              </a:rPr>
              <a:t>Pre</a:t>
            </a:r>
            <a:r>
              <a:rPr lang="en-US" sz="2000" dirty="0">
                <a:solidFill>
                  <a:schemeClr val="tx2"/>
                </a:solidFill>
              </a:rPr>
              <a:t>-germ </a:t>
            </a:r>
            <a:r>
              <a:rPr lang="en-US" sz="2000" dirty="0" smtClean="0">
                <a:solidFill>
                  <a:schemeClr val="tx2"/>
                </a:solidFill>
              </a:rPr>
              <a:t>theory</a:t>
            </a:r>
          </a:p>
          <a:p>
            <a:pPr>
              <a:buClr>
                <a:schemeClr val="accent3"/>
              </a:buClr>
            </a:pPr>
            <a:r>
              <a:rPr lang="en-US" sz="2000" dirty="0" smtClean="0">
                <a:solidFill>
                  <a:schemeClr val="tx2"/>
                </a:solidFill>
              </a:rPr>
              <a:t>Eclectic </a:t>
            </a:r>
            <a:r>
              <a:rPr lang="en-US" sz="2000" dirty="0">
                <a:solidFill>
                  <a:schemeClr val="tx2"/>
                </a:solidFill>
              </a:rPr>
              <a:t>therapies</a:t>
            </a:r>
          </a:p>
        </p:txBody>
      </p:sp>
      <p:sp>
        <p:nvSpPr>
          <p:cNvPr id="4" name="Content Placeholder 3"/>
          <p:cNvSpPr>
            <a:spLocks noGrp="1"/>
          </p:cNvSpPr>
          <p:nvPr>
            <p:ph sz="half" idx="2"/>
          </p:nvPr>
        </p:nvSpPr>
        <p:spPr/>
        <p:txBody>
          <a:bodyPr vert="horz">
            <a:normAutofit/>
          </a:bodyPr>
          <a:lstStyle/>
          <a:p>
            <a:pPr>
              <a:buNone/>
            </a:pPr>
            <a:r>
              <a:rPr lang="en-US" sz="2000" b="1" dirty="0" smtClean="0"/>
              <a:t>1930s</a:t>
            </a:r>
          </a:p>
          <a:p>
            <a:pPr>
              <a:buClr>
                <a:schemeClr val="accent3"/>
              </a:buClr>
            </a:pPr>
            <a:r>
              <a:rPr lang="en-US" sz="2000" dirty="0" smtClean="0">
                <a:solidFill>
                  <a:srgbClr val="1F497D"/>
                </a:solidFill>
              </a:rPr>
              <a:t>Specialization</a:t>
            </a:r>
          </a:p>
          <a:p>
            <a:pPr>
              <a:buClr>
                <a:schemeClr val="accent3"/>
              </a:buClr>
            </a:pPr>
            <a:r>
              <a:rPr lang="en-US" sz="2000" dirty="0" smtClean="0">
                <a:solidFill>
                  <a:srgbClr val="1F497D"/>
                </a:solidFill>
              </a:rPr>
              <a:t>Standardized training</a:t>
            </a:r>
          </a:p>
          <a:p>
            <a:pPr>
              <a:buClr>
                <a:schemeClr val="accent3"/>
              </a:buClr>
            </a:pPr>
            <a:r>
              <a:rPr lang="en-US" sz="2000" dirty="0" smtClean="0">
                <a:solidFill>
                  <a:srgbClr val="1F497D"/>
                </a:solidFill>
              </a:rPr>
              <a:t>Urban</a:t>
            </a:r>
            <a:r>
              <a:rPr lang="en-US" sz="2000" dirty="0">
                <a:solidFill>
                  <a:srgbClr val="1F497D"/>
                </a:solidFill>
              </a:rPr>
              <a:t>/</a:t>
            </a:r>
            <a:r>
              <a:rPr lang="en-US" sz="2000" dirty="0" smtClean="0">
                <a:solidFill>
                  <a:srgbClr val="1F497D"/>
                </a:solidFill>
              </a:rPr>
              <a:t>connected</a:t>
            </a:r>
          </a:p>
          <a:p>
            <a:pPr>
              <a:buClr>
                <a:schemeClr val="accent3"/>
              </a:buClr>
            </a:pPr>
            <a:r>
              <a:rPr lang="en-US" sz="2000" dirty="0" smtClean="0">
                <a:solidFill>
                  <a:srgbClr val="1F497D"/>
                </a:solidFill>
              </a:rPr>
              <a:t>Reasonable </a:t>
            </a:r>
            <a:r>
              <a:rPr lang="en-US" sz="2000" dirty="0">
                <a:solidFill>
                  <a:srgbClr val="1F497D"/>
                </a:solidFill>
              </a:rPr>
              <a:t>income/</a:t>
            </a:r>
            <a:r>
              <a:rPr lang="en-US" sz="2000" dirty="0" smtClean="0">
                <a:solidFill>
                  <a:srgbClr val="1F497D"/>
                </a:solidFill>
              </a:rPr>
              <a:t>prestige</a:t>
            </a:r>
          </a:p>
          <a:p>
            <a:pPr>
              <a:buClr>
                <a:schemeClr val="accent3"/>
              </a:buClr>
            </a:pPr>
            <a:r>
              <a:rPr lang="en-US" sz="2000" dirty="0" smtClean="0">
                <a:solidFill>
                  <a:srgbClr val="1F497D"/>
                </a:solidFill>
              </a:rPr>
              <a:t>License required</a:t>
            </a:r>
          </a:p>
          <a:p>
            <a:pPr>
              <a:buClr>
                <a:schemeClr val="accent3"/>
              </a:buClr>
            </a:pPr>
            <a:r>
              <a:rPr lang="en-US" sz="2000" dirty="0" smtClean="0">
                <a:solidFill>
                  <a:srgbClr val="1F497D"/>
                </a:solidFill>
              </a:rPr>
              <a:t>Scientist </a:t>
            </a:r>
            <a:r>
              <a:rPr lang="en-US" sz="2000" dirty="0">
                <a:solidFill>
                  <a:srgbClr val="1F497D"/>
                </a:solidFill>
              </a:rPr>
              <a:t>as </a:t>
            </a:r>
            <a:r>
              <a:rPr lang="en-US" sz="2000" dirty="0" smtClean="0">
                <a:solidFill>
                  <a:srgbClr val="1F497D"/>
                </a:solidFill>
              </a:rPr>
              <a:t>hero</a:t>
            </a:r>
          </a:p>
          <a:p>
            <a:pPr>
              <a:buClr>
                <a:schemeClr val="accent3"/>
              </a:buClr>
            </a:pPr>
            <a:endParaRPr lang="en-US" sz="1800" dirty="0" smtClean="0">
              <a:solidFill>
                <a:srgbClr val="1F497D"/>
              </a:solidFill>
            </a:endParaRPr>
          </a:p>
          <a:p>
            <a:pPr algn="r">
              <a:buClr>
                <a:schemeClr val="accent3"/>
              </a:buClr>
              <a:buNone/>
            </a:pPr>
            <a:r>
              <a:rPr lang="en-US" sz="1600" i="1" dirty="0" smtClean="0">
                <a:solidFill>
                  <a:srgbClr val="000000"/>
                </a:solidFill>
              </a:rPr>
              <a:t>– Jeff Brosco</a:t>
            </a:r>
          </a:p>
          <a:p>
            <a:pPr>
              <a:buClr>
                <a:schemeClr val="accent3"/>
              </a:buClr>
              <a:buNone/>
            </a:pPr>
            <a:endParaRPr lang="en-US" sz="1800" dirty="0">
              <a:solidFill>
                <a:srgbClr val="1F497D"/>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Operating Suite, c.1910</a:t>
            </a:r>
            <a:endParaRPr lang="en-US" dirty="0"/>
          </a:p>
        </p:txBody>
      </p:sp>
      <p:pic>
        <p:nvPicPr>
          <p:cNvPr id="4" name="Picture 3"/>
          <p:cNvPicPr>
            <a:picLocks noGrp="1" noChangeAspect="1" noChangeArrowheads="1"/>
          </p:cNvPicPr>
          <p:nvPr/>
        </p:nvPicPr>
        <p:blipFill>
          <a:blip r:embed="rId2"/>
          <a:srcRect l="5730" r="5730"/>
          <a:stretch>
            <a:fillRect/>
          </a:stretch>
        </p:blipFill>
        <p:spPr bwMode="auto">
          <a:xfrm>
            <a:off x="2137370" y="2488473"/>
            <a:ext cx="4639948" cy="3479961"/>
          </a:xfrm>
          <a:prstGeom prst="rect">
            <a:avLst/>
          </a:prstGeom>
          <a:noFill/>
          <a:ln>
            <a:noFill/>
          </a:ln>
          <a:effectLs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Equity</a:t>
            </a:r>
            <a:endParaRPr lang="en-US" dirty="0"/>
          </a:p>
        </p:txBody>
      </p:sp>
      <p:sp>
        <p:nvSpPr>
          <p:cNvPr id="3" name="Content Placeholder 2"/>
          <p:cNvSpPr>
            <a:spLocks noGrp="1"/>
          </p:cNvSpPr>
          <p:nvPr>
            <p:ph idx="1"/>
          </p:nvPr>
        </p:nvSpPr>
        <p:spPr/>
        <p:txBody>
          <a:bodyPr/>
          <a:lstStyle/>
          <a:p>
            <a:pPr marL="228600" indent="-228600">
              <a:buClr>
                <a:schemeClr val="accent3"/>
              </a:buClr>
              <a:buFont typeface="Arial"/>
              <a:buChar char="•"/>
            </a:pPr>
            <a:r>
              <a:rPr lang="en-US" sz="2000" dirty="0">
                <a:solidFill>
                  <a:srgbClr val="1F497D"/>
                </a:solidFill>
              </a:rPr>
              <a:t>Where systematic differences in health are judged to be avoidable by reasonable action they are, quite simply, unfair. It is this that we label health inequity</a:t>
            </a:r>
            <a:r>
              <a:rPr lang="en-US" sz="2000" dirty="0" smtClean="0">
                <a:solidFill>
                  <a:srgbClr val="1F497D"/>
                </a:solidFill>
              </a:rPr>
              <a:t>.</a:t>
            </a:r>
          </a:p>
          <a:p>
            <a:pPr marL="228600" indent="-228600">
              <a:buClr>
                <a:schemeClr val="accent3"/>
              </a:buClr>
              <a:buFont typeface="Arial"/>
              <a:buChar char="•"/>
            </a:pPr>
            <a:endParaRPr lang="en-US" sz="2000" dirty="0" smtClean="0">
              <a:solidFill>
                <a:srgbClr val="1F497D"/>
              </a:solidFill>
            </a:endParaRPr>
          </a:p>
          <a:p>
            <a:pPr marL="228600" indent="-228600">
              <a:buClr>
                <a:schemeClr val="accent3"/>
              </a:buClr>
              <a:buFont typeface="Arial"/>
              <a:buChar char="•"/>
            </a:pPr>
            <a:r>
              <a:rPr lang="en-US" sz="2000" dirty="0" smtClean="0">
                <a:solidFill>
                  <a:srgbClr val="1F497D"/>
                </a:solidFill>
              </a:rPr>
              <a:t>Putting </a:t>
            </a:r>
            <a:r>
              <a:rPr lang="en-US" sz="2000" dirty="0">
                <a:solidFill>
                  <a:srgbClr val="1F497D"/>
                </a:solidFill>
              </a:rPr>
              <a:t>right these inequities </a:t>
            </a:r>
            <a:r>
              <a:rPr lang="en-US" sz="2000" dirty="0" smtClean="0">
                <a:solidFill>
                  <a:srgbClr val="1F497D"/>
                </a:solidFill>
              </a:rPr>
              <a:t>– the </a:t>
            </a:r>
            <a:r>
              <a:rPr lang="en-US" sz="2000" dirty="0">
                <a:solidFill>
                  <a:srgbClr val="1F497D"/>
                </a:solidFill>
              </a:rPr>
              <a:t>huge and remediable differences in health between and within countries </a:t>
            </a:r>
            <a:r>
              <a:rPr lang="en-US" sz="2000" dirty="0" smtClean="0">
                <a:solidFill>
                  <a:srgbClr val="1F497D"/>
                </a:solidFill>
              </a:rPr>
              <a:t>– is </a:t>
            </a:r>
            <a:r>
              <a:rPr lang="en-US" sz="2000" dirty="0">
                <a:solidFill>
                  <a:srgbClr val="1F497D"/>
                </a:solidFill>
              </a:rPr>
              <a:t>a matter of social justice.   </a:t>
            </a:r>
            <a:endParaRPr lang="en-US" sz="2000" dirty="0" smtClean="0">
              <a:solidFill>
                <a:srgbClr val="1F497D"/>
              </a:solidFill>
            </a:endParaRPr>
          </a:p>
          <a:p>
            <a:pPr algn="r"/>
            <a:endParaRPr lang="en-US" sz="1600" i="1" dirty="0" smtClean="0"/>
          </a:p>
          <a:p>
            <a:pPr algn="r"/>
            <a:r>
              <a:rPr lang="en-US" sz="1600" i="1" dirty="0" smtClean="0"/>
              <a:t>– World </a:t>
            </a:r>
            <a:r>
              <a:rPr lang="en-US" sz="1600" i="1" dirty="0"/>
              <a:t>Health Organization Commission </a:t>
            </a:r>
            <a:r>
              <a:rPr lang="en-US" sz="1600" i="1" dirty="0" smtClean="0"/>
              <a:t/>
            </a:r>
            <a:br>
              <a:rPr lang="en-US" sz="1600" i="1" dirty="0" smtClean="0"/>
            </a:br>
            <a:r>
              <a:rPr lang="en-US" sz="1600" i="1" dirty="0" smtClean="0"/>
              <a:t>on Social </a:t>
            </a:r>
            <a:r>
              <a:rPr lang="en-US" sz="1600" i="1" dirty="0"/>
              <a:t>Determinants of Health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Disparities (Birth Outcomes)</a:t>
            </a:r>
            <a:endParaRPr lang="en-US" dirty="0"/>
          </a:p>
        </p:txBody>
      </p:sp>
      <p:sp>
        <p:nvSpPr>
          <p:cNvPr id="3" name="Content Placeholder 2"/>
          <p:cNvSpPr>
            <a:spLocks noGrp="1"/>
          </p:cNvSpPr>
          <p:nvPr>
            <p:ph idx="1"/>
          </p:nvPr>
        </p:nvSpPr>
        <p:spPr/>
        <p:txBody>
          <a:bodyPr>
            <a:normAutofit lnSpcReduction="10000"/>
          </a:bodyPr>
          <a:lstStyle/>
          <a:p>
            <a:pPr marL="0" indent="0"/>
            <a:r>
              <a:rPr lang="en-US" sz="2000" b="1" dirty="0"/>
              <a:t>1970s –2000: solution to disparities is improve health </a:t>
            </a:r>
            <a:r>
              <a:rPr lang="en-US" sz="2000" b="1" dirty="0" smtClean="0"/>
              <a:t>care</a:t>
            </a:r>
          </a:p>
          <a:p>
            <a:pPr marL="228600" indent="-228600">
              <a:buClr>
                <a:schemeClr val="accent3"/>
              </a:buClr>
              <a:buFont typeface="Arial"/>
              <a:buChar char="•"/>
            </a:pPr>
            <a:r>
              <a:rPr lang="en-US" sz="2000" dirty="0" smtClean="0">
                <a:solidFill>
                  <a:srgbClr val="1F497D"/>
                </a:solidFill>
              </a:rPr>
              <a:t>Better</a:t>
            </a:r>
            <a:r>
              <a:rPr lang="en-US" sz="2000" dirty="0">
                <a:solidFill>
                  <a:srgbClr val="1F497D"/>
                </a:solidFill>
              </a:rPr>
              <a:t>/more accessible prenatal </a:t>
            </a:r>
            <a:r>
              <a:rPr lang="en-US" sz="2000" dirty="0" smtClean="0">
                <a:solidFill>
                  <a:srgbClr val="1F497D"/>
                </a:solidFill>
              </a:rPr>
              <a:t>care</a:t>
            </a:r>
          </a:p>
          <a:p>
            <a:pPr marL="228600" indent="-228600">
              <a:buClr>
                <a:schemeClr val="accent3"/>
              </a:buClr>
              <a:buFont typeface="Arial"/>
              <a:buChar char="•"/>
            </a:pPr>
            <a:r>
              <a:rPr lang="en-US" sz="2000" dirty="0" smtClean="0">
                <a:solidFill>
                  <a:srgbClr val="1F497D"/>
                </a:solidFill>
              </a:rPr>
              <a:t>Better</a:t>
            </a:r>
            <a:r>
              <a:rPr lang="en-US" sz="2000" dirty="0">
                <a:solidFill>
                  <a:srgbClr val="1F497D"/>
                </a:solidFill>
              </a:rPr>
              <a:t>/more accessible neonatal </a:t>
            </a:r>
            <a:r>
              <a:rPr lang="en-US" sz="2000" dirty="0" smtClean="0">
                <a:solidFill>
                  <a:srgbClr val="1F497D"/>
                </a:solidFill>
              </a:rPr>
              <a:t>care</a:t>
            </a:r>
          </a:p>
          <a:p>
            <a:pPr marL="0" indent="0"/>
            <a:endParaRPr lang="en-US" sz="2000" dirty="0" smtClean="0"/>
          </a:p>
          <a:p>
            <a:pPr marL="0" indent="0"/>
            <a:r>
              <a:rPr lang="en-US" sz="2000" dirty="0" smtClean="0"/>
              <a:t>Governmental </a:t>
            </a:r>
            <a:r>
              <a:rPr lang="en-US" sz="2000" dirty="0"/>
              <a:t>and private actions </a:t>
            </a:r>
            <a:r>
              <a:rPr lang="en-US" sz="2000" dirty="0" smtClean="0"/>
              <a:t>improved </a:t>
            </a:r>
            <a:r>
              <a:rPr lang="en-US" sz="2000" dirty="0"/>
              <a:t>prenatal care rates and </a:t>
            </a:r>
            <a:r>
              <a:rPr lang="en-US" sz="2000" dirty="0" smtClean="0"/>
              <a:t>decreased </a:t>
            </a:r>
            <a:r>
              <a:rPr lang="en-US" sz="2000" dirty="0"/>
              <a:t>disparities in health care, but poor outcomes worsened </a:t>
            </a:r>
            <a:r>
              <a:rPr lang="en-US" sz="2000" dirty="0" smtClean="0"/>
              <a:t>and </a:t>
            </a:r>
            <a:r>
              <a:rPr lang="en-US" sz="2000" dirty="0"/>
              <a:t>disparities </a:t>
            </a:r>
            <a:r>
              <a:rPr lang="en-US" sz="2000" dirty="0" smtClean="0"/>
              <a:t>increased</a:t>
            </a:r>
          </a:p>
          <a:p>
            <a:endParaRPr lang="en-US" sz="2000" b="1" dirty="0"/>
          </a:p>
          <a:p>
            <a:r>
              <a:rPr lang="en-US" sz="2000" i="1" dirty="0" smtClean="0"/>
              <a:t>“</a:t>
            </a:r>
            <a:r>
              <a:rPr lang="en-US" sz="2000" i="1" dirty="0"/>
              <a:t>You can’t cure a lifetime of ills in nine months of a pregnancy”                                                  </a:t>
            </a:r>
            <a:r>
              <a:rPr lang="en-US" sz="2000" i="1" dirty="0" smtClean="0"/>
              <a:t> </a:t>
            </a:r>
          </a:p>
          <a:p>
            <a:pPr algn="r"/>
            <a:r>
              <a:rPr lang="en-US" sz="1600" i="1" dirty="0" smtClean="0"/>
              <a:t>– Milton </a:t>
            </a:r>
            <a:r>
              <a:rPr lang="en-US" sz="1600" i="1" dirty="0" err="1" smtClean="0"/>
              <a:t>Kotelchuck</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Infant Mortality</a:t>
            </a:r>
            <a:br>
              <a:rPr lang="en-US" dirty="0" smtClean="0"/>
            </a:br>
            <a:r>
              <a:rPr lang="en-US" sz="1800" dirty="0" smtClean="0"/>
              <a:t>(U.S. Bureau of Statistics)</a:t>
            </a:r>
            <a:endParaRPr lang="en-US" sz="1800" dirty="0"/>
          </a:p>
        </p:txBody>
      </p:sp>
      <p:pic>
        <p:nvPicPr>
          <p:cNvPr id="4" name="Picture 3"/>
          <p:cNvPicPr>
            <a:picLocks noChangeAspect="1" noChangeArrowheads="1"/>
          </p:cNvPicPr>
          <p:nvPr/>
        </p:nvPicPr>
        <p:blipFill>
          <a:blip r:embed="rId2"/>
          <a:srcRect/>
          <a:stretch>
            <a:fillRect/>
          </a:stretch>
        </p:blipFill>
        <p:spPr bwMode="auto">
          <a:xfrm>
            <a:off x="1956560" y="2638111"/>
            <a:ext cx="5062588" cy="377154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srcRect/>
          <a:stretch>
            <a:fillRect/>
          </a:stretch>
        </p:blipFill>
        <p:spPr bwMode="auto">
          <a:xfrm>
            <a:off x="1278234" y="1648898"/>
            <a:ext cx="6533820" cy="4799086"/>
          </a:xfrm>
          <a:prstGeom prst="rect">
            <a:avLst/>
          </a:prstGeom>
          <a:noFill/>
          <a:ln w="9525">
            <a:noFill/>
            <a:miter lim="800000"/>
            <a:headEnd/>
            <a:tailEnd/>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7&quot;&gt;&lt;property id=&quot;20148&quot; value=&quot;5&quot;/&gt;&lt;property id=&quot;20300&quot; value=&quot;Slide 1&quot;/&gt;&lt;property id=&quot;20307&quot; value=&quot;259&quot;/&gt;&lt;/object&gt;&lt;object type=&quot;3&quot; unique_id=&quot;10008&quot;&gt;&lt;property id=&quot;20148&quot; value=&quot;5&quot;/&gt;&lt;property id=&quot;20300&quot; value=&quot;Slide 2 - &amp;quot;Social Determinants&amp;quot;&quot;/&gt;&lt;property id=&quot;20307&quot; value=&quot;260&quot;/&gt;&lt;/object&gt;&lt;object type=&quot;3&quot; unique_id=&quot;10009&quot;&gt;&lt;property id=&quot;20148&quot; value=&quot;5&quot;/&gt;&lt;property id=&quot;20300&quot; value=&quot;Slide 3 - &amp;quot;Social Determinants of Health&amp;quot;&quot;/&gt;&lt;property id=&quot;20307&quot; value=&quot;304&quot;/&gt;&lt;/object&gt;&lt;object type=&quot;3&quot; unique_id=&quot;10010&quot;&gt;&lt;property id=&quot;20148&quot; value=&quot;5&quot;/&gt;&lt;property id=&quot;20300&quot; value=&quot;Slide 4 - &amp;quot;History of Medical Care in the US&amp;quot;&quot;/&gt;&lt;property id=&quot;20307&quot; value=&quot;263&quot;/&gt;&lt;/object&gt;&lt;object type=&quot;3&quot; unique_id=&quot;10011&quot;&gt;&lt;property id=&quot;20148&quot; value=&quot;5&quot;/&gt;&lt;property id=&quot;20300&quot; value=&quot;Slide 5 - &amp;quot;Hospital Operating Suite, c.1910&amp;quot;&quot;/&gt;&lt;property id=&quot;20307&quot; value=&quot;264&quot;/&gt;&lt;/object&gt;&lt;object type=&quot;3&quot; unique_id=&quot;10012&quot;&gt;&lt;property id=&quot;20148&quot; value=&quot;5&quot;/&gt;&lt;property id=&quot;20300&quot; value=&quot;Slide 6 - &amp;quot;Health Equity&amp;quot;&quot;/&gt;&lt;property id=&quot;20307&quot; value=&quot;265&quot;/&gt;&lt;/object&gt;&lt;object type=&quot;3&quot; unique_id=&quot;10013&quot;&gt;&lt;property id=&quot;20148&quot; value=&quot;5&quot;/&gt;&lt;property id=&quot;20300&quot; value=&quot;Slide 7 - &amp;quot;Health Disparities (Birth Outcomes)&amp;quot;&quot;/&gt;&lt;property id=&quot;20307&quot; value=&quot;266&quot;/&gt;&lt;/object&gt;&lt;object type=&quot;3&quot; unique_id=&quot;10014&quot;&gt;&lt;property id=&quot;20148&quot; value=&quot;5&quot;/&gt;&lt;property id=&quot;20300&quot; value=&quot;Slide 8 - &amp;quot;Infant Mortality&amp;#x0D;&amp;#x0A;(U.S. Bureau of Statistics)&amp;quot;&quot;/&gt;&lt;property id=&quot;20307&quot; value=&quot;267&quot;/&gt;&lt;/object&gt;&lt;object type=&quot;3&quot; unique_id=&quot;10015&quot;&gt;&lt;property id=&quot;20148&quot; value=&quot;5&quot;/&gt;&lt;property id=&quot;20300&quot; value=&quot;Slide 9&quot;/&gt;&lt;property id=&quot;20307&quot; value=&quot;268&quot;/&gt;&lt;/object&gt;&lt;object type=&quot;3&quot; unique_id=&quot;10016&quot;&gt;&lt;property id=&quot;20148&quot; value=&quot;5&quot;/&gt;&lt;property id=&quot;20300&quot; value=&quot;Slide 10 - &amp;quot;The New 21st Century Scientific Basis &amp;#x0D;&amp;#x0A;for the MCH Life Course&amp;quot;&quot;/&gt;&lt;property id=&quot;20307&quot; value=&quot;269&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379</TotalTime>
  <Words>361</Words>
  <Application>Microsoft Office PowerPoint</Application>
  <PresentationFormat>On-screen Show (4:3)</PresentationFormat>
  <Paragraphs>57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Social Determinants</vt:lpstr>
      <vt:lpstr>Social Determinants of Health</vt:lpstr>
      <vt:lpstr>History of Medical Care in the US</vt:lpstr>
      <vt:lpstr>Hospital Operating Suite, c.1910</vt:lpstr>
      <vt:lpstr>Health Equity</vt:lpstr>
      <vt:lpstr>Health Disparities (Birth Outcomes)</vt:lpstr>
      <vt:lpstr>Infant Mortality (U.S. Bureau of Statistics)</vt:lpstr>
      <vt:lpstr>PowerPoint Presentation</vt:lpstr>
      <vt:lpstr>The New 21st Century Scientific Basis  for the MCH Life Course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laura muncy</dc:creator>
  <cp:lastModifiedBy>Oksana Klimova</cp:lastModifiedBy>
  <cp:revision>140</cp:revision>
  <dcterms:created xsi:type="dcterms:W3CDTF">2012-01-20T23:43:10Z</dcterms:created>
  <dcterms:modified xsi:type="dcterms:W3CDTF">2012-01-30T14:54:55Z</dcterms:modified>
</cp:coreProperties>
</file>