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70" r:id="rId2"/>
    <p:sldId id="271" r:id="rId3"/>
    <p:sldId id="272" r:id="rId4"/>
    <p:sldId id="273" r:id="rId5"/>
    <p:sldId id="274" r:id="rId6"/>
    <p:sldId id="306"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124" autoAdjust="0"/>
  </p:normalViewPr>
  <p:slideViewPr>
    <p:cSldViewPr snapToGrid="0" snapToObjects="1">
      <p:cViewPr>
        <p:scale>
          <a:sx n="105" d="100"/>
          <a:sy n="105" d="100"/>
        </p:scale>
        <p:origin x="-786" y="-42"/>
      </p:cViewPr>
      <p:guideLst>
        <p:guide orient="horz" pos="2160"/>
        <p:guide pos="2880"/>
      </p:guideLst>
    </p:cSldViewPr>
  </p:slideViewPr>
  <p:outlineViewPr>
    <p:cViewPr>
      <p:scale>
        <a:sx n="33" d="100"/>
        <a:sy n="33" d="100"/>
      </p:scale>
      <p:origin x="0" y="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E8296-7313-8B47-A60F-F19F546EA418}" type="datetimeFigureOut">
              <a:rPr lang="en-US" smtClean="0"/>
              <a:pPr/>
              <a:t>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10AA6-158F-B645-9041-EEFF6153701B}" type="slidenum">
              <a:rPr lang="en-US" smtClean="0"/>
              <a:pPr/>
              <a:t>‹#›</a:t>
            </a:fld>
            <a:endParaRPr lang="en-US"/>
          </a:p>
        </p:txBody>
      </p:sp>
    </p:spTree>
    <p:extLst>
      <p:ext uri="{BB962C8B-B14F-4D97-AF65-F5344CB8AC3E}">
        <p14:creationId xmlns:p14="http://schemas.microsoft.com/office/powerpoint/2010/main" val="3353169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405"/>
            <a:ext cx="8229600" cy="1078665"/>
          </a:xfrm>
          <a:prstGeom prst="rect">
            <a:avLst/>
          </a:prstGeom>
        </p:spPr>
        <p:txBody>
          <a:bodyPr/>
          <a:lstStyle>
            <a:lvl1pPr>
              <a:defRPr sz="3600" b="0" i="0">
                <a:solidFill>
                  <a:schemeClr val="tx2"/>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2740155"/>
            <a:ext cx="8229600" cy="3386008"/>
          </a:xfrm>
        </p:spPr>
        <p:txBody>
          <a:bodyPr>
            <a:normAutofit/>
          </a:bodyPr>
          <a:lstStyle>
            <a:lvl1pPr marL="0" indent="0">
              <a:buNone/>
              <a:defRPr sz="1800" baseline="0"/>
            </a:lvl1pPr>
          </a:lstStyle>
          <a:p>
            <a:pPr lvl="0"/>
            <a:r>
              <a:rPr lang="en-US" dirty="0" smtClean="0"/>
              <a:t>insert text</a:t>
            </a:r>
          </a:p>
          <a:p>
            <a:pPr lvl="0"/>
            <a:endParaRPr lang="en-US" dirty="0" smtClean="0"/>
          </a:p>
          <a:p>
            <a:pPr lvl="0"/>
            <a:endParaRPr lang="en-US" dirty="0" smtClean="0"/>
          </a:p>
          <a:p>
            <a:pPr lvl="0"/>
            <a:endParaRPr lang="en-US" dirty="0"/>
          </a:p>
        </p:txBody>
      </p:sp>
      <p:sp>
        <p:nvSpPr>
          <p:cNvPr id="4" name="Date Placeholder 3"/>
          <p:cNvSpPr>
            <a:spLocks noGrp="1"/>
          </p:cNvSpPr>
          <p:nvPr>
            <p:ph type="dt" sz="half" idx="10"/>
          </p:nvPr>
        </p:nvSpPr>
        <p:spPr/>
        <p:txBody>
          <a:bodyPr/>
          <a:lstStyle>
            <a:lvl1pPr>
              <a:defRPr sz="1000"/>
            </a:lvl1pPr>
          </a:lstStyle>
          <a:p>
            <a:fld id="{4EAB8BE5-8073-8C49-97A8-0B924805E2E1}" type="datetimeFigureOut">
              <a:rPr lang="en-US" smtClean="0"/>
              <a:pPr/>
              <a:t>1/30/2012</a:t>
            </a:fld>
            <a:endParaRPr lang="en-US" dirty="0"/>
          </a:p>
        </p:txBody>
      </p:sp>
      <p:sp>
        <p:nvSpPr>
          <p:cNvPr id="6" name="Slide Number Placeholder 5"/>
          <p:cNvSpPr>
            <a:spLocks noGrp="1"/>
          </p:cNvSpPr>
          <p:nvPr>
            <p:ph type="sldNum" sz="quarter" idx="12"/>
          </p:nvPr>
        </p:nvSpPr>
        <p:spPr/>
        <p:txBody>
          <a:bodyPr/>
          <a:lstStyle>
            <a:lvl1pPr>
              <a:defRPr sz="1000"/>
            </a:lvl1pPr>
          </a:lstStyle>
          <a:p>
            <a:fld id="{94F04489-2E95-4F42-A274-602DC1A3EE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405"/>
            <a:ext cx="8229600" cy="1304836"/>
          </a:xfrm>
          <a:prstGeom prst="rect">
            <a:avLst/>
          </a:prstGeom>
        </p:spPr>
        <p:txBody>
          <a:bodyPr/>
          <a:lstStyle>
            <a:lvl1pPr>
              <a:defRPr sz="4000" b="0" i="0">
                <a:solidFill>
                  <a:schemeClr val="tx2"/>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2975025"/>
            <a:ext cx="8229600" cy="3151137"/>
          </a:xfrm>
        </p:spPr>
        <p:txBody>
          <a:bodyPr>
            <a:normAutofit/>
          </a:bodyPr>
          <a:lstStyle>
            <a:lvl1pPr marL="0" indent="0" algn="ctr">
              <a:buNone/>
              <a:defRPr sz="5000">
                <a:solidFill>
                  <a:schemeClr val="accent2"/>
                </a:solidFill>
              </a:defRPr>
            </a:lvl1pPr>
          </a:lstStyle>
          <a:p>
            <a:pPr lvl="0"/>
            <a:r>
              <a:rPr lang="en-US" dirty="0" smtClean="0"/>
              <a:t>section content here</a:t>
            </a:r>
            <a:endParaRPr lang="en-US" dirty="0"/>
          </a:p>
        </p:txBody>
      </p:sp>
      <p:sp>
        <p:nvSpPr>
          <p:cNvPr id="4" name="Date Placeholder 3"/>
          <p:cNvSpPr>
            <a:spLocks noGrp="1"/>
          </p:cNvSpPr>
          <p:nvPr>
            <p:ph type="dt" sz="half" idx="10"/>
          </p:nvPr>
        </p:nvSpPr>
        <p:spPr/>
        <p:txBody>
          <a:bodyPr/>
          <a:lstStyle>
            <a:lvl1pPr>
              <a:defRPr sz="1000"/>
            </a:lvl1pPr>
          </a:lstStyle>
          <a:p>
            <a:fld id="{4EAB8BE5-8073-8C49-97A8-0B924805E2E1}" type="datetimeFigureOut">
              <a:rPr lang="en-US" smtClean="0"/>
              <a:pPr/>
              <a:t>1/30/2012</a:t>
            </a:fld>
            <a:endParaRPr lang="en-US" dirty="0"/>
          </a:p>
        </p:txBody>
      </p:sp>
      <p:sp>
        <p:nvSpPr>
          <p:cNvPr id="6" name="Slide Number Placeholder 5"/>
          <p:cNvSpPr>
            <a:spLocks noGrp="1"/>
          </p:cNvSpPr>
          <p:nvPr>
            <p:ph type="sldNum" sz="quarter" idx="12"/>
          </p:nvPr>
        </p:nvSpPr>
        <p:spPr/>
        <p:txBody>
          <a:bodyPr/>
          <a:lstStyle>
            <a:lvl1pPr>
              <a:defRPr sz="1000"/>
            </a:lvl1pPr>
          </a:lstStyle>
          <a:p>
            <a:fld id="{94F04489-2E95-4F42-A274-602DC1A3EE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7155"/>
            <a:ext cx="8229600" cy="1029915"/>
          </a:xfrm>
          <a:prstGeom prst="rect">
            <a:avLst/>
          </a:prstGeom>
        </p:spPr>
        <p:txBody>
          <a:bodyPr/>
          <a:lstStyle>
            <a:lvl1pPr>
              <a:defRPr sz="3600" b="0" i="0">
                <a:solidFill>
                  <a:srgbClr val="1F497D"/>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740155"/>
            <a:ext cx="4038600" cy="3386008"/>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2740155"/>
            <a:ext cx="4038600" cy="3386008"/>
          </a:xfrm>
        </p:spPr>
        <p:txBody>
          <a:bodyPr>
            <a:normAutofit/>
          </a:bodyPr>
          <a:lstStyle>
            <a:lvl1pP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sz="1000"/>
            </a:lvl1pPr>
          </a:lstStyle>
          <a:p>
            <a:fld id="{4EAB8BE5-8073-8C49-97A8-0B924805E2E1}" type="datetimeFigureOut">
              <a:rPr lang="en-US" smtClean="0"/>
              <a:pPr/>
              <a:t>1/30/2012</a:t>
            </a:fld>
            <a:endParaRPr lang="en-US" dirty="0"/>
          </a:p>
        </p:txBody>
      </p:sp>
      <p:sp>
        <p:nvSpPr>
          <p:cNvPr id="7" name="Slide Number Placeholder 6"/>
          <p:cNvSpPr>
            <a:spLocks noGrp="1"/>
          </p:cNvSpPr>
          <p:nvPr>
            <p:ph type="sldNum" sz="quarter" idx="12"/>
          </p:nvPr>
        </p:nvSpPr>
        <p:spPr/>
        <p:txBody>
          <a:bodyPr/>
          <a:lstStyle>
            <a:lvl1pPr>
              <a:defRPr sz="1000"/>
            </a:lvl1pPr>
          </a:lstStyle>
          <a:p>
            <a:fld id="{94F04489-2E95-4F42-A274-602DC1A3EE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99"/>
            <a:ext cx="8229600" cy="913385"/>
          </a:xfrm>
          <a:prstGeom prst="rect">
            <a:avLst/>
          </a:prstGeom>
        </p:spPr>
        <p:txBody>
          <a:bodyPr/>
          <a:lstStyle>
            <a:lvl1pPr>
              <a:defRPr sz="3600" b="0" i="0">
                <a:solidFill>
                  <a:srgbClr val="1F497D"/>
                </a:solidFi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627070"/>
            <a:ext cx="8229600" cy="913385"/>
          </a:xfrm>
        </p:spPr>
        <p:txBody>
          <a:bodyPr anchor="t">
            <a:normAutofit/>
          </a:bodyPr>
          <a:lstStyle>
            <a:lvl1pPr marL="0" indent="0">
              <a:buNone/>
              <a:defRPr sz="2000" b="0" i="0">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653541"/>
            <a:ext cx="8229600" cy="2472621"/>
          </a:xfrm>
        </p:spPr>
        <p:txBody>
          <a:bodyPr numCol="2">
            <a:normAutofit/>
          </a:bodyPr>
          <a:lstStyle>
            <a:lvl1pPr>
              <a:defRPr sz="1800">
                <a:solidFill>
                  <a:srgbClr val="1F497D"/>
                </a:solidFil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sz="1000"/>
            </a:lvl1pPr>
          </a:lstStyle>
          <a:p>
            <a:fld id="{4EAB8BE5-8073-8C49-97A8-0B924805E2E1}" type="datetimeFigureOut">
              <a:rPr lang="en-US" smtClean="0"/>
              <a:pPr/>
              <a:t>1/30/2012</a:t>
            </a:fld>
            <a:endParaRPr lang="en-US" dirty="0"/>
          </a:p>
        </p:txBody>
      </p:sp>
      <p:sp>
        <p:nvSpPr>
          <p:cNvPr id="9" name="Slide Number Placeholder 8"/>
          <p:cNvSpPr>
            <a:spLocks noGrp="1"/>
          </p:cNvSpPr>
          <p:nvPr>
            <p:ph type="sldNum" sz="quarter" idx="12"/>
          </p:nvPr>
        </p:nvSpPr>
        <p:spPr/>
        <p:txBody>
          <a:bodyPr/>
          <a:lstStyle>
            <a:lvl1pPr>
              <a:defRPr sz="1000"/>
            </a:lvl1pPr>
          </a:lstStyle>
          <a:p>
            <a:fld id="{94F04489-2E95-4F42-A274-602DC1A3EE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CD_LC.secondframe.jpg"/>
          <p:cNvPicPr>
            <a:picLocks noChangeAspect="1"/>
          </p:cNvPicPr>
          <p:nvPr userDrawn="1"/>
        </p:nvPicPr>
        <p:blipFill>
          <a:blip r:embed="rId7"/>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B8BE5-8073-8C49-97A8-0B924805E2E1}" type="datetimeFigureOut">
              <a:rPr lang="en-US" smtClean="0"/>
              <a:pPr/>
              <a:t>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04489-2E95-4F42-A274-602DC1A3EE4A}"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73"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9021"/>
            <a:ext cx="8229600" cy="3151137"/>
          </a:xfrm>
        </p:spPr>
        <p:txBody>
          <a:bodyPr/>
          <a:lstStyle/>
          <a:p>
            <a:r>
              <a:rPr lang="en-US" dirty="0"/>
              <a:t>Life Course Model</a:t>
            </a:r>
            <a:r>
              <a:rPr lang="en-US" dirty="0" smtClean="0"/>
              <a:t> </a:t>
            </a:r>
          </a:p>
          <a:p>
            <a:r>
              <a:rPr lang="en-US" dirty="0" smtClean="0"/>
              <a:t>as </a:t>
            </a:r>
            <a:r>
              <a:rPr lang="en-US" dirty="0"/>
              <a:t>an </a:t>
            </a:r>
            <a:r>
              <a:rPr lang="en-US" dirty="0" smtClean="0"/>
              <a:t/>
            </a:r>
            <a:br>
              <a:rPr lang="en-US" dirty="0" smtClean="0"/>
            </a:br>
            <a:r>
              <a:rPr lang="en-US" dirty="0" smtClean="0"/>
              <a:t>Organizational </a:t>
            </a:r>
            <a:r>
              <a:rPr lang="en-US" dirty="0"/>
              <a:t>Framework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and Protective </a:t>
            </a:r>
            <a:r>
              <a:rPr lang="en-US" dirty="0" smtClean="0"/>
              <a:t>Factors</a:t>
            </a:r>
            <a:endParaRPr lang="en-US" dirty="0"/>
          </a:p>
        </p:txBody>
      </p:sp>
      <p:sp>
        <p:nvSpPr>
          <p:cNvPr id="3" name="Content Placeholder 2"/>
          <p:cNvSpPr>
            <a:spLocks noGrp="1"/>
          </p:cNvSpPr>
          <p:nvPr>
            <p:ph idx="1"/>
          </p:nvPr>
        </p:nvSpPr>
        <p:spPr/>
        <p:txBody>
          <a:bodyPr>
            <a:normAutofit/>
          </a:bodyPr>
          <a:lstStyle/>
          <a:p>
            <a:pPr>
              <a:defRPr/>
            </a:pPr>
            <a:r>
              <a:rPr lang="en-US" sz="2000" dirty="0"/>
              <a:t>Protective factors improve health and contribute to healthy development. Risk factors diminish health and make it more difficult to reach one’s full potential. </a:t>
            </a:r>
          </a:p>
          <a:p>
            <a:pPr>
              <a:defRPr/>
            </a:pPr>
            <a:endParaRPr lang="en-US" sz="2000" dirty="0"/>
          </a:p>
          <a:p>
            <a:pPr>
              <a:defRPr/>
            </a:pPr>
            <a:r>
              <a:rPr lang="en-US" sz="2000" dirty="0"/>
              <a:t>Factors are not limited to individual behavior or access to health, but can include family, neighborhood, </a:t>
            </a:r>
            <a:r>
              <a:rPr lang="en-US" sz="2000" dirty="0" smtClean="0"/>
              <a:t>community, </a:t>
            </a:r>
            <a:r>
              <a:rPr lang="en-US" sz="2000" dirty="0"/>
              <a:t>and social policy.                             </a:t>
            </a:r>
            <a:r>
              <a:rPr lang="en-US" sz="2000" dirty="0" smtClean="0"/>
              <a:t>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Course </a:t>
            </a:r>
            <a:r>
              <a:rPr lang="en-US" dirty="0" smtClean="0"/>
              <a:t>Perspective</a:t>
            </a:r>
            <a:endParaRPr lang="en-US" dirty="0"/>
          </a:p>
        </p:txBody>
      </p:sp>
      <p:pic>
        <p:nvPicPr>
          <p:cNvPr id="5" name="Picture 4"/>
          <p:cNvPicPr>
            <a:picLocks noGrp="1" noChangeAspect="1" noChangeArrowheads="1"/>
          </p:cNvPicPr>
          <p:nvPr/>
        </p:nvPicPr>
        <p:blipFill>
          <a:blip r:embed="rId2"/>
          <a:srcRect/>
          <a:stretch>
            <a:fillRect/>
          </a:stretch>
        </p:blipFill>
        <p:spPr bwMode="auto">
          <a:xfrm>
            <a:off x="1453460" y="2211255"/>
            <a:ext cx="6547540" cy="1723038"/>
          </a:xfrm>
          <a:prstGeom prst="rect">
            <a:avLst/>
          </a:prstGeom>
          <a:noFill/>
          <a:ln>
            <a:noFill/>
          </a:ln>
          <a:effectLst/>
          <a:extLst/>
        </p:spPr>
      </p:pic>
      <p:pic>
        <p:nvPicPr>
          <p:cNvPr id="6" name="Picture 5"/>
          <p:cNvPicPr>
            <a:picLocks noChangeAspect="1" noChangeArrowheads="1"/>
          </p:cNvPicPr>
          <p:nvPr/>
        </p:nvPicPr>
        <p:blipFill>
          <a:blip r:embed="rId3"/>
          <a:srcRect/>
          <a:stretch>
            <a:fillRect/>
          </a:stretch>
        </p:blipFill>
        <p:spPr bwMode="auto">
          <a:xfrm>
            <a:off x="1453460" y="3922787"/>
            <a:ext cx="6547540" cy="1827136"/>
          </a:xfrm>
          <a:prstGeom prst="rect">
            <a:avLst/>
          </a:prstGeom>
          <a:noFill/>
          <a:ln w="9525">
            <a:noFill/>
            <a:miter lim="800000"/>
            <a:headEnd/>
            <a:tailEnd/>
          </a:ln>
        </p:spPr>
      </p:pic>
      <p:sp>
        <p:nvSpPr>
          <p:cNvPr id="7" name="TextBox 6"/>
          <p:cNvSpPr txBox="1"/>
          <p:nvPr/>
        </p:nvSpPr>
        <p:spPr>
          <a:xfrm>
            <a:off x="1624770" y="6036473"/>
            <a:ext cx="6376230" cy="1077218"/>
          </a:xfrm>
          <a:prstGeom prst="rect">
            <a:avLst/>
          </a:prstGeom>
          <a:noFill/>
        </p:spPr>
        <p:txBody>
          <a:bodyPr wrap="square" rtlCol="0">
            <a:spAutoFit/>
          </a:bodyPr>
          <a:lstStyle/>
          <a:p>
            <a:pPr algn="r"/>
            <a:r>
              <a:rPr lang="en-US" sz="1600" i="1" dirty="0" smtClean="0"/>
              <a:t>– Michael Lu and Neal </a:t>
            </a:r>
            <a:r>
              <a:rPr lang="en-US" sz="1600" i="1" dirty="0" err="1" smtClean="0"/>
              <a:t>Halfon</a:t>
            </a:r>
            <a:r>
              <a:rPr lang="en-US" sz="1600" i="1" dirty="0" smtClean="0"/>
              <a:t/>
            </a:r>
            <a:br>
              <a:rPr lang="en-US" sz="1600" i="1" dirty="0" smtClean="0"/>
            </a:br>
            <a:r>
              <a:rPr lang="en-US" sz="1600" i="1" dirty="0"/>
              <a:t>Racial and ethnic disparities in birth outcomes: a life-course perspective.</a:t>
            </a:r>
          </a:p>
          <a:p>
            <a:pPr algn="r"/>
            <a:r>
              <a:rPr lang="en-US" sz="1600" i="1" dirty="0"/>
              <a:t>Maternal Child Health J. 2003</a:t>
            </a:r>
            <a:r>
              <a:rPr lang="en-US" sz="1600" i="1" dirty="0" smtClean="0"/>
              <a:t>; 7:13-30</a:t>
            </a:r>
            <a:r>
              <a:rPr lang="en-US" sz="1600" dirty="0"/>
              <a:t>.</a:t>
            </a:r>
          </a:p>
          <a:p>
            <a:pPr algn="r"/>
            <a:r>
              <a:rPr lang="en-US" sz="1600" i="1"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 and Trajectories</a:t>
            </a:r>
          </a:p>
        </p:txBody>
      </p:sp>
      <p:sp>
        <p:nvSpPr>
          <p:cNvPr id="3" name="Content Placeholder 2"/>
          <p:cNvSpPr>
            <a:spLocks noGrp="1"/>
          </p:cNvSpPr>
          <p:nvPr>
            <p:ph idx="1"/>
          </p:nvPr>
        </p:nvSpPr>
        <p:spPr/>
        <p:txBody>
          <a:bodyPr/>
          <a:lstStyle/>
          <a:p>
            <a:r>
              <a:rPr lang="en-US" sz="2000" dirty="0"/>
              <a:t>Health pathways, or trajectories, are built or diminished over the life span. While individual trajectories vary, patterns can be predicted for populations </a:t>
            </a:r>
            <a:r>
              <a:rPr lang="en-US" sz="2000" dirty="0" smtClean="0"/>
              <a:t>and communities </a:t>
            </a:r>
            <a:r>
              <a:rPr lang="en-US" sz="2000" dirty="0"/>
              <a:t>based on social, </a:t>
            </a:r>
            <a:r>
              <a:rPr lang="en-US" sz="2000" dirty="0" smtClean="0"/>
              <a:t>economic, </a:t>
            </a:r>
            <a:r>
              <a:rPr lang="en-US" sz="2000" dirty="0"/>
              <a:t>and environmental exposures </a:t>
            </a:r>
            <a:r>
              <a:rPr lang="en-US" sz="2000" dirty="0" smtClean="0"/>
              <a:t>and experiences.</a:t>
            </a:r>
          </a:p>
          <a:p>
            <a:endParaRPr lang="en-US" dirty="0" smtClean="0"/>
          </a:p>
          <a:p>
            <a:pPr algn="r"/>
            <a:r>
              <a:rPr lang="en-US" sz="1600" dirty="0" smtClean="0"/>
              <a:t>– </a:t>
            </a:r>
            <a:r>
              <a:rPr lang="en-US" sz="1600" i="1" dirty="0" smtClean="0"/>
              <a:t>Fine </a:t>
            </a:r>
            <a:r>
              <a:rPr lang="en-US" sz="1600" i="1" dirty="0"/>
              <a:t>and </a:t>
            </a:r>
            <a:r>
              <a:rPr lang="en-US" sz="1600" i="1" dirty="0" err="1"/>
              <a:t>Kotelchuck</a:t>
            </a:r>
            <a:r>
              <a:rPr lang="en-US" sz="1600" i="1" dirty="0"/>
              <a:t>, Rethinking MCH:</a:t>
            </a:r>
            <a:r>
              <a:rPr lang="en-US" sz="1600" i="1" dirty="0" smtClean="0"/>
              <a:t> The </a:t>
            </a:r>
            <a:r>
              <a:rPr lang="en-US" sz="1600" i="1" dirty="0"/>
              <a:t>Life Course Model</a:t>
            </a:r>
            <a:r>
              <a:rPr lang="en-US" sz="1600" i="1" dirty="0" smtClean="0"/>
              <a:t> </a:t>
            </a:r>
          </a:p>
          <a:p>
            <a:pPr algn="r"/>
            <a:r>
              <a:rPr lang="en-US" sz="1600" i="1" dirty="0" smtClean="0"/>
              <a:t>as </a:t>
            </a:r>
            <a:r>
              <a:rPr lang="en-US" sz="1600" i="1" dirty="0"/>
              <a:t>an Organizing Framework,</a:t>
            </a:r>
            <a:r>
              <a:rPr lang="en-US" sz="1600" i="1" dirty="0" smtClean="0"/>
              <a:t> Concept </a:t>
            </a:r>
            <a:r>
              <a:rPr lang="en-US" sz="1600" i="1" dirty="0"/>
              <a:t>Paper, DHHS, HRSA, October 2010.</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Programming</a:t>
            </a:r>
          </a:p>
        </p:txBody>
      </p:sp>
      <p:sp>
        <p:nvSpPr>
          <p:cNvPr id="3" name="Content Placeholder 2"/>
          <p:cNvSpPr>
            <a:spLocks noGrp="1"/>
          </p:cNvSpPr>
          <p:nvPr>
            <p:ph idx="1"/>
          </p:nvPr>
        </p:nvSpPr>
        <p:spPr/>
        <p:txBody>
          <a:bodyPr/>
          <a:lstStyle/>
          <a:p>
            <a:r>
              <a:rPr lang="en-US" sz="2000" dirty="0"/>
              <a:t>Early experiences can program an individual’s future health and development. This includes prenatal programming as well as intergenerational programming (i.e. the health of the mother prior to conception) that impact disease or condition, or make and individual more vulnerable or susceptible to developing a disease or condition in the future</a:t>
            </a:r>
            <a:r>
              <a:rPr lang="en-US" sz="2000" dirty="0" smtClean="0"/>
              <a:t>.</a:t>
            </a:r>
          </a:p>
          <a:p>
            <a:endParaRPr lang="en-US" dirty="0" smtClean="0"/>
          </a:p>
          <a:p>
            <a:pPr algn="r"/>
            <a:r>
              <a:rPr lang="en-US" sz="1600" dirty="0" smtClean="0"/>
              <a:t>– </a:t>
            </a:r>
            <a:r>
              <a:rPr lang="en-US" sz="1600" i="1" dirty="0" smtClean="0"/>
              <a:t>Fine and </a:t>
            </a:r>
            <a:r>
              <a:rPr lang="en-US" sz="1600" i="1" dirty="0" err="1" smtClean="0"/>
              <a:t>Kotelchuck</a:t>
            </a:r>
            <a:r>
              <a:rPr lang="en-US" sz="1600" i="1" dirty="0" smtClean="0"/>
              <a:t>, Rethinking MCH: The Life Course Model</a:t>
            </a:r>
          </a:p>
          <a:p>
            <a:pPr algn="r"/>
            <a:r>
              <a:rPr lang="en-US" sz="1600" i="1" dirty="0" smtClean="0"/>
              <a:t> as an Organizing Framework, Concept Paper, DHHS, HRSA, October 2010.</a:t>
            </a:r>
            <a:endParaRPr lang="en-US" sz="1600" dirty="0" smtClean="0"/>
          </a:p>
          <a:p>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blip>
          <a:srcRect/>
          <a:stretch>
            <a:fillRect/>
          </a:stretch>
        </p:blipFill>
        <p:spPr bwMode="auto">
          <a:xfrm>
            <a:off x="1470288" y="1795317"/>
            <a:ext cx="6149712" cy="4620826"/>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Impact</a:t>
            </a:r>
          </a:p>
        </p:txBody>
      </p:sp>
      <p:sp>
        <p:nvSpPr>
          <p:cNvPr id="3" name="Content Placeholder 2"/>
          <p:cNvSpPr>
            <a:spLocks noGrp="1"/>
          </p:cNvSpPr>
          <p:nvPr>
            <p:ph idx="1"/>
          </p:nvPr>
        </p:nvSpPr>
        <p:spPr/>
        <p:txBody>
          <a:bodyPr/>
          <a:lstStyle/>
          <a:p>
            <a:r>
              <a:rPr lang="en-US" sz="2000" dirty="0" smtClean="0">
                <a:ea typeface="+mn-ea"/>
                <a:cs typeface="+mn-cs"/>
              </a:rPr>
              <a:t>While individual episodes of stress may have minimal impact in an otherwise positive trajectory, the cumulative impact of multiple stresses over time may have a profound direct impact on health and development, as well as an indirect impact via associated behavioral or health services seeking changes.</a:t>
            </a:r>
          </a:p>
          <a:p>
            <a:endParaRPr lang="en-US" dirty="0" smtClean="0"/>
          </a:p>
          <a:p>
            <a:pPr algn="r"/>
            <a:r>
              <a:rPr lang="en-US" sz="1600" dirty="0" smtClean="0"/>
              <a:t>– </a:t>
            </a:r>
            <a:r>
              <a:rPr lang="en-US" sz="1600" i="1" dirty="0" smtClean="0"/>
              <a:t>Fine and </a:t>
            </a:r>
            <a:r>
              <a:rPr lang="en-US" sz="1600" i="1" dirty="0" err="1" smtClean="0"/>
              <a:t>Kotelchuck</a:t>
            </a:r>
            <a:r>
              <a:rPr lang="en-US" sz="1600" i="1" dirty="0" smtClean="0"/>
              <a:t>, Rethinking MCH: The Life Course Model </a:t>
            </a:r>
          </a:p>
          <a:p>
            <a:pPr algn="r"/>
            <a:r>
              <a:rPr lang="en-US" sz="1600" i="1" dirty="0" smtClean="0"/>
              <a:t>as an Organizing Framework, Concept Paper, DHHS, HRSA, October 2010.</a:t>
            </a:r>
            <a:endParaRPr lang="en-US" sz="1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blip>
          <a:srcRect/>
          <a:stretch>
            <a:fillRect/>
          </a:stretch>
        </p:blipFill>
        <p:spPr bwMode="auto">
          <a:xfrm>
            <a:off x="1489574" y="1782555"/>
            <a:ext cx="6206626" cy="464635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or Sensitive Period</a:t>
            </a:r>
          </a:p>
        </p:txBody>
      </p:sp>
      <p:sp>
        <p:nvSpPr>
          <p:cNvPr id="3" name="Content Placeholder 2"/>
          <p:cNvSpPr>
            <a:spLocks noGrp="1"/>
          </p:cNvSpPr>
          <p:nvPr>
            <p:ph idx="1"/>
          </p:nvPr>
        </p:nvSpPr>
        <p:spPr/>
        <p:txBody>
          <a:bodyPr/>
          <a:lstStyle/>
          <a:p>
            <a:r>
              <a:rPr lang="en-US" sz="2000" dirty="0" smtClean="0"/>
              <a:t>While adverse events and exposures can have an impact at any  point in a person’s life course, the impact is greatest at specific critical or sensitive periods of development (e.g. during fetal development, in early childhood, during adolescence, etc.).</a:t>
            </a:r>
          </a:p>
          <a:p>
            <a:pPr algn="r"/>
            <a:endParaRPr lang="en-US" dirty="0" smtClean="0"/>
          </a:p>
          <a:p>
            <a:pPr algn="r"/>
            <a:r>
              <a:rPr lang="en-US" sz="1600" dirty="0" smtClean="0"/>
              <a:t>– </a:t>
            </a:r>
            <a:r>
              <a:rPr lang="en-US" sz="1600" i="1" dirty="0" smtClean="0"/>
              <a:t>Fine and </a:t>
            </a:r>
            <a:r>
              <a:rPr lang="en-US" sz="1600" i="1" dirty="0" err="1" smtClean="0"/>
              <a:t>Kotelchuck</a:t>
            </a:r>
            <a:r>
              <a:rPr lang="en-US" sz="1600" i="1" dirty="0" smtClean="0"/>
              <a:t>, Rethinking MCH: The Life Course Model </a:t>
            </a:r>
          </a:p>
          <a:p>
            <a:pPr algn="r"/>
            <a:r>
              <a:rPr lang="en-US" sz="1600" i="1" dirty="0" smtClean="0"/>
              <a:t>as an Organizing Framework, Concept Paper, DHHS, HRSA, October 2010.</a:t>
            </a:r>
            <a:endParaRPr lang="en-US" sz="1600" dirty="0" smtClean="0"/>
          </a:p>
          <a:p>
            <a:endParaRPr lang="en-US" sz="1600" dirty="0" smtClean="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Life Course Old or New?</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000" b="1" dirty="0"/>
              <a:t>LCT marries long-term MCH concepts with new </a:t>
            </a:r>
            <a:r>
              <a:rPr lang="en-US" sz="2000" b="1" dirty="0" smtClean="0"/>
              <a:t>science</a:t>
            </a:r>
          </a:p>
          <a:p>
            <a:pPr marL="228600" indent="-228600">
              <a:buClr>
                <a:schemeClr val="accent3"/>
              </a:buClr>
              <a:buFont typeface="Arial"/>
              <a:buChar char="•"/>
            </a:pPr>
            <a:r>
              <a:rPr lang="en-US" sz="2000" dirty="0" smtClean="0">
                <a:solidFill>
                  <a:srgbClr val="1F497D"/>
                </a:solidFill>
              </a:rPr>
              <a:t>Barker </a:t>
            </a:r>
            <a:r>
              <a:rPr lang="en-US" sz="2000" dirty="0">
                <a:solidFill>
                  <a:srgbClr val="1F497D"/>
                </a:solidFill>
              </a:rPr>
              <a:t>Hypothesis – links LBW to increased risk of heart disease</a:t>
            </a:r>
            <a:r>
              <a:rPr lang="en-US" sz="2000" dirty="0" smtClean="0">
                <a:solidFill>
                  <a:srgbClr val="1F497D"/>
                </a:solidFill>
              </a:rPr>
              <a:t>, diabetes.</a:t>
            </a:r>
          </a:p>
          <a:p>
            <a:pPr marL="228600" indent="-228600">
              <a:buClr>
                <a:schemeClr val="accent3"/>
              </a:buClr>
              <a:buFont typeface="Arial"/>
              <a:buChar char="•"/>
            </a:pPr>
            <a:r>
              <a:rPr lang="en-US" sz="2000" dirty="0" err="1" smtClean="0">
                <a:solidFill>
                  <a:srgbClr val="1F497D"/>
                </a:solidFill>
              </a:rPr>
              <a:t>Felitti’s</a:t>
            </a:r>
            <a:r>
              <a:rPr lang="en-US" sz="2000" dirty="0" smtClean="0">
                <a:solidFill>
                  <a:srgbClr val="1F497D"/>
                </a:solidFill>
              </a:rPr>
              <a:t> </a:t>
            </a:r>
            <a:r>
              <a:rPr lang="en-US" sz="2000" dirty="0">
                <a:solidFill>
                  <a:srgbClr val="1F497D"/>
                </a:solidFill>
              </a:rPr>
              <a:t>ACE Study – links early childhood adverse events </a:t>
            </a:r>
            <a:r>
              <a:rPr lang="en-US" sz="2000" dirty="0" smtClean="0">
                <a:solidFill>
                  <a:srgbClr val="1F497D"/>
                </a:solidFill>
              </a:rPr>
              <a:t>to increased </a:t>
            </a:r>
            <a:r>
              <a:rPr lang="en-US" sz="2000" dirty="0">
                <a:solidFill>
                  <a:srgbClr val="1F497D"/>
                </a:solidFill>
              </a:rPr>
              <a:t>risk of obesity, heart disease, diabetes, </a:t>
            </a:r>
            <a:r>
              <a:rPr lang="en-US" sz="2000" dirty="0" smtClean="0">
                <a:solidFill>
                  <a:srgbClr val="1F497D"/>
                </a:solidFill>
              </a:rPr>
              <a:t>depression.</a:t>
            </a:r>
          </a:p>
          <a:p>
            <a:pPr marL="228600" indent="-228600">
              <a:buClr>
                <a:schemeClr val="accent3"/>
              </a:buClr>
              <a:buFont typeface="Arial"/>
              <a:buChar char="•"/>
            </a:pPr>
            <a:r>
              <a:rPr lang="en-US" sz="2000" dirty="0" smtClean="0">
                <a:solidFill>
                  <a:srgbClr val="1F497D"/>
                </a:solidFill>
              </a:rPr>
              <a:t>Neurons </a:t>
            </a:r>
            <a:r>
              <a:rPr lang="en-US" sz="2000" dirty="0">
                <a:solidFill>
                  <a:srgbClr val="1F497D"/>
                </a:solidFill>
              </a:rPr>
              <a:t>to Neighborhoods, NAS – early environments, </a:t>
            </a:r>
            <a:r>
              <a:rPr lang="en-US" sz="2000" dirty="0" smtClean="0">
                <a:solidFill>
                  <a:srgbClr val="1F497D"/>
                </a:solidFill>
              </a:rPr>
              <a:t>nurturing relationships</a:t>
            </a:r>
            <a:r>
              <a:rPr lang="en-US" sz="2000" dirty="0">
                <a:solidFill>
                  <a:srgbClr val="1F497D"/>
                </a:solidFill>
              </a:rPr>
              <a:t>, parents are the “active ingredients” in healthy </a:t>
            </a:r>
            <a:r>
              <a:rPr lang="en-US" sz="2000" dirty="0" smtClean="0">
                <a:solidFill>
                  <a:srgbClr val="1F497D"/>
                </a:solidFill>
              </a:rPr>
              <a:t>brain development </a:t>
            </a:r>
            <a:r>
              <a:rPr lang="en-US" sz="2000" dirty="0">
                <a:solidFill>
                  <a:srgbClr val="1F497D"/>
                </a:solidFill>
              </a:rPr>
              <a:t>– from the earliest ages forward</a:t>
            </a:r>
            <a:r>
              <a:rPr lang="en-US" sz="2000" dirty="0" smtClean="0">
                <a:solidFill>
                  <a:srgbClr val="1F497D"/>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Life Course Old or New? </a:t>
            </a:r>
            <a:r>
              <a:rPr lang="en-US" sz="2400" dirty="0" smtClean="0"/>
              <a:t>(cont.)</a:t>
            </a:r>
            <a:endParaRPr lang="en-US" sz="2400" dirty="0"/>
          </a:p>
        </p:txBody>
      </p:sp>
      <p:sp>
        <p:nvSpPr>
          <p:cNvPr id="3" name="Content Placeholder 2"/>
          <p:cNvSpPr>
            <a:spLocks noGrp="1"/>
          </p:cNvSpPr>
          <p:nvPr>
            <p:ph idx="1"/>
          </p:nvPr>
        </p:nvSpPr>
        <p:spPr/>
        <p:txBody>
          <a:bodyPr/>
          <a:lstStyle/>
          <a:p>
            <a:pPr marL="228600" indent="-228600">
              <a:buClr>
                <a:schemeClr val="accent3"/>
              </a:buClr>
              <a:buFont typeface="Arial"/>
              <a:buChar char="•"/>
            </a:pPr>
            <a:r>
              <a:rPr lang="en-US" sz="2000" dirty="0" smtClean="0">
                <a:solidFill>
                  <a:srgbClr val="1F497D"/>
                </a:solidFill>
              </a:rPr>
              <a:t>Lu/</a:t>
            </a:r>
            <a:r>
              <a:rPr lang="en-US" sz="2000" dirty="0" err="1" smtClean="0">
                <a:solidFill>
                  <a:srgbClr val="1F497D"/>
                </a:solidFill>
              </a:rPr>
              <a:t>Halfon</a:t>
            </a:r>
            <a:r>
              <a:rPr lang="en-US" sz="2000" dirty="0" smtClean="0">
                <a:solidFill>
                  <a:srgbClr val="1F497D"/>
                </a:solidFill>
              </a:rPr>
              <a:t> – link disparities in birth outcomes to differential developmental trajectories of the mother, based on early life experiences (programming) and cumulative stress.</a:t>
            </a:r>
          </a:p>
          <a:p>
            <a:pPr marL="228600" indent="-228600">
              <a:buClr>
                <a:schemeClr val="accent3"/>
              </a:buClr>
              <a:buFont typeface="Arial"/>
              <a:buChar char="•"/>
            </a:pPr>
            <a:r>
              <a:rPr lang="en-US" sz="2000" dirty="0" err="1" smtClean="0">
                <a:solidFill>
                  <a:srgbClr val="1F497D"/>
                </a:solidFill>
              </a:rPr>
              <a:t>Epi</a:t>
            </a:r>
            <a:r>
              <a:rPr lang="en-US" sz="2000" dirty="0" smtClean="0">
                <a:solidFill>
                  <a:srgbClr val="1F497D"/>
                </a:solidFill>
              </a:rPr>
              <a:t>-genetics – links environmental triggers to gene expression. </a:t>
            </a:r>
          </a:p>
          <a:p>
            <a:pPr marL="228600" indent="-228600">
              <a:buClr>
                <a:schemeClr val="accent3"/>
              </a:buClr>
              <a:buFont typeface="Arial"/>
              <a:buChar char="•"/>
            </a:pPr>
            <a:endParaRPr lang="en-US" sz="2000" dirty="0" smtClean="0">
              <a:solidFill>
                <a:srgbClr val="1F497D"/>
              </a:solidFill>
            </a:endParaRPr>
          </a:p>
          <a:p>
            <a:pPr marL="228600" indent="-228600">
              <a:buClr>
                <a:schemeClr val="accent3"/>
              </a:buClr>
            </a:pPr>
            <a:r>
              <a:rPr lang="en-US" sz="2000" i="1" dirty="0" smtClean="0">
                <a:solidFill>
                  <a:srgbClr val="000000"/>
                </a:solidFill>
              </a:rPr>
              <a:t>The same science is also informing other fields.</a:t>
            </a:r>
          </a:p>
          <a:p>
            <a:pPr algn="r"/>
            <a:r>
              <a:rPr lang="en-US" sz="1600" i="1" dirty="0" smtClean="0"/>
              <a:t>– Milton </a:t>
            </a:r>
            <a:r>
              <a:rPr lang="en-US" sz="1600" i="1" dirty="0" err="1" smtClean="0"/>
              <a:t>Kotelchuck</a:t>
            </a:r>
            <a:endParaRPr lang="en-US" sz="1600" i="1"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 and Concepts</a:t>
            </a:r>
          </a:p>
        </p:txBody>
      </p:sp>
      <p:sp>
        <p:nvSpPr>
          <p:cNvPr id="3" name="Content Placeholder 2"/>
          <p:cNvSpPr>
            <a:spLocks noGrp="1"/>
          </p:cNvSpPr>
          <p:nvPr>
            <p:ph idx="1"/>
          </p:nvPr>
        </p:nvSpPr>
        <p:spPr/>
        <p:txBody>
          <a:bodyPr>
            <a:normAutofit/>
          </a:bodyPr>
          <a:lstStyle/>
          <a:p>
            <a:pPr marL="228600" indent="-228600">
              <a:buClr>
                <a:schemeClr val="accent3"/>
              </a:buClr>
              <a:buFont typeface="Arial"/>
              <a:buChar char="•"/>
            </a:pPr>
            <a:r>
              <a:rPr lang="en-US" sz="2000" dirty="0">
                <a:solidFill>
                  <a:srgbClr val="1F497D"/>
                </a:solidFill>
              </a:rPr>
              <a:t>Life Course (vs. Life Cycle and Life Span</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Risk </a:t>
            </a:r>
            <a:r>
              <a:rPr lang="en-US" sz="2000" dirty="0">
                <a:solidFill>
                  <a:srgbClr val="1F497D"/>
                </a:solidFill>
              </a:rPr>
              <a:t>and Protective</a:t>
            </a:r>
            <a:r>
              <a:rPr lang="en-US" sz="2000" dirty="0" smtClean="0">
                <a:solidFill>
                  <a:srgbClr val="1F497D"/>
                </a:solidFill>
              </a:rPr>
              <a:t> Factors</a:t>
            </a:r>
          </a:p>
          <a:p>
            <a:pPr marL="228600" indent="-228600">
              <a:buClr>
                <a:schemeClr val="accent3"/>
              </a:buClr>
              <a:buFont typeface="Arial"/>
              <a:buChar char="•"/>
            </a:pPr>
            <a:r>
              <a:rPr lang="en-US" sz="2000" dirty="0" smtClean="0">
                <a:solidFill>
                  <a:srgbClr val="1F497D"/>
                </a:solidFill>
              </a:rPr>
              <a:t>Pathways and Trajectories</a:t>
            </a:r>
          </a:p>
          <a:p>
            <a:pPr marL="228600" indent="-228600">
              <a:buClr>
                <a:schemeClr val="accent3"/>
              </a:buClr>
              <a:buFont typeface="Arial"/>
              <a:buChar char="•"/>
            </a:pPr>
            <a:r>
              <a:rPr lang="en-US" sz="2000" dirty="0" smtClean="0">
                <a:solidFill>
                  <a:srgbClr val="1F497D"/>
                </a:solidFill>
              </a:rPr>
              <a:t>Early Programming</a:t>
            </a:r>
          </a:p>
          <a:p>
            <a:pPr marL="228600" indent="-228600">
              <a:buClr>
                <a:schemeClr val="accent3"/>
              </a:buClr>
              <a:buFont typeface="Arial"/>
              <a:buChar char="•"/>
            </a:pPr>
            <a:r>
              <a:rPr lang="en-US" sz="2000" dirty="0" smtClean="0">
                <a:solidFill>
                  <a:srgbClr val="1F497D"/>
                </a:solidFill>
              </a:rPr>
              <a:t>Cumulative Impact</a:t>
            </a:r>
          </a:p>
          <a:p>
            <a:pPr marL="228600" indent="-228600">
              <a:buClr>
                <a:schemeClr val="accent3"/>
              </a:buClr>
              <a:buFont typeface="Arial"/>
              <a:buChar char="•"/>
            </a:pPr>
            <a:r>
              <a:rPr lang="en-US" sz="2000" dirty="0" smtClean="0">
                <a:solidFill>
                  <a:srgbClr val="1F497D"/>
                </a:solidFill>
              </a:rPr>
              <a:t>Critical or Sensitive Periods</a:t>
            </a:r>
            <a:endParaRPr lang="en-US" sz="2000" dirty="0">
              <a:solidFill>
                <a:srgbClr val="1F497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blip>
          <a:srcRect/>
          <a:stretch>
            <a:fillRect/>
          </a:stretch>
        </p:blipFill>
        <p:spPr bwMode="auto">
          <a:xfrm>
            <a:off x="1394278" y="1618246"/>
            <a:ext cx="6378122" cy="4792450"/>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MCH Life Course Literature Focuses on </a:t>
            </a:r>
            <a:br>
              <a:rPr lang="en-US" dirty="0" smtClean="0"/>
            </a:br>
            <a:r>
              <a:rPr lang="en-US" dirty="0" smtClean="0"/>
              <a:t>Two Key Questions</a:t>
            </a:r>
            <a:br>
              <a:rPr lang="en-US" dirty="0" smtClean="0"/>
            </a:br>
            <a:endParaRPr lang="en-US" dirty="0"/>
          </a:p>
        </p:txBody>
      </p:sp>
      <p:sp>
        <p:nvSpPr>
          <p:cNvPr id="3" name="Content Placeholder 2"/>
          <p:cNvSpPr>
            <a:spLocks noGrp="1"/>
          </p:cNvSpPr>
          <p:nvPr>
            <p:ph idx="1"/>
          </p:nvPr>
        </p:nvSpPr>
        <p:spPr/>
        <p:txBody>
          <a:bodyPr>
            <a:normAutofit/>
          </a:bodyPr>
          <a:lstStyle/>
          <a:p>
            <a:pPr marL="228600" indent="-228600">
              <a:buClr>
                <a:schemeClr val="accent3"/>
              </a:buClr>
              <a:buFont typeface="Arial"/>
              <a:buChar char="•"/>
            </a:pPr>
            <a:endParaRPr lang="en-US" sz="2000" dirty="0" smtClean="0">
              <a:solidFill>
                <a:srgbClr val="1F497D"/>
              </a:solidFill>
            </a:endParaRPr>
          </a:p>
          <a:p>
            <a:pPr marL="228600" indent="-228600">
              <a:buClr>
                <a:schemeClr val="accent3"/>
              </a:buClr>
              <a:buFont typeface="Arial"/>
              <a:buChar char="•"/>
            </a:pPr>
            <a:r>
              <a:rPr lang="en-US" sz="2000" dirty="0" smtClean="0">
                <a:solidFill>
                  <a:srgbClr val="1F497D"/>
                </a:solidFill>
              </a:rPr>
              <a:t>Why </a:t>
            </a:r>
            <a:r>
              <a:rPr lang="en-US" sz="2000" dirty="0">
                <a:solidFill>
                  <a:srgbClr val="1F497D"/>
                </a:solidFill>
              </a:rPr>
              <a:t>do health disparities exist and persist across population groups</a:t>
            </a:r>
            <a:r>
              <a:rPr lang="en-US" sz="2000" dirty="0" smtClean="0">
                <a:solidFill>
                  <a:srgbClr val="1F497D"/>
                </a:solidFill>
              </a:rPr>
              <a:t>?</a:t>
            </a:r>
          </a:p>
          <a:p>
            <a:pPr marL="228600" indent="-228600">
              <a:buClr>
                <a:schemeClr val="accent3"/>
              </a:buClr>
              <a:buFont typeface="Arial"/>
              <a:buChar char="•"/>
            </a:pPr>
            <a:endParaRPr lang="en-US" sz="2000" dirty="0" smtClean="0">
              <a:solidFill>
                <a:srgbClr val="1F497D"/>
              </a:solidFill>
            </a:endParaRPr>
          </a:p>
          <a:p>
            <a:pPr marL="228600" indent="-228600">
              <a:buClr>
                <a:schemeClr val="accent3"/>
              </a:buClr>
              <a:buFont typeface="Arial"/>
              <a:buChar char="•"/>
            </a:pPr>
            <a:r>
              <a:rPr lang="en-US" sz="2000" dirty="0" smtClean="0">
                <a:solidFill>
                  <a:srgbClr val="1F497D"/>
                </a:solidFill>
              </a:rPr>
              <a:t>What </a:t>
            </a:r>
            <a:r>
              <a:rPr lang="en-US" sz="2000" dirty="0">
                <a:solidFill>
                  <a:srgbClr val="1F497D"/>
                </a:solidFill>
              </a:rPr>
              <a:t>are the factors that influence the capacity of individuals or populations to reach their full potential for health and well-being?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Concepts to </a:t>
            </a:r>
            <a:br>
              <a:rPr lang="en-US" dirty="0" smtClean="0"/>
            </a:br>
            <a:r>
              <a:rPr lang="en-US" dirty="0" smtClean="0"/>
              <a:t>Life Course Perspective</a:t>
            </a:r>
            <a:endParaRPr lang="en-US" dirty="0"/>
          </a:p>
        </p:txBody>
      </p:sp>
      <p:sp>
        <p:nvSpPr>
          <p:cNvPr id="3" name="Content Placeholder 2"/>
          <p:cNvSpPr>
            <a:spLocks noGrp="1"/>
          </p:cNvSpPr>
          <p:nvPr>
            <p:ph idx="1"/>
          </p:nvPr>
        </p:nvSpPr>
        <p:spPr>
          <a:xfrm>
            <a:off x="457200" y="3138853"/>
            <a:ext cx="8229600" cy="2987309"/>
          </a:xfrm>
        </p:spPr>
        <p:txBody>
          <a:bodyPr/>
          <a:lstStyle/>
          <a:p>
            <a:pPr marL="228600" indent="-228600">
              <a:buClr>
                <a:schemeClr val="accent3"/>
              </a:buClr>
              <a:buFont typeface="Arial"/>
              <a:buChar char="•"/>
            </a:pPr>
            <a:r>
              <a:rPr lang="en-US" sz="2000" b="1" dirty="0">
                <a:solidFill>
                  <a:srgbClr val="1F497D"/>
                </a:solidFill>
              </a:rPr>
              <a:t>Interactive processes </a:t>
            </a:r>
            <a:r>
              <a:rPr lang="en-US" sz="2000" dirty="0">
                <a:solidFill>
                  <a:srgbClr val="1F497D"/>
                </a:solidFill>
              </a:rPr>
              <a:t>– The development of health over a lifetime is an interactive process, combining genes, environments and behaviors</a:t>
            </a:r>
            <a:r>
              <a:rPr lang="en-US" sz="2000" dirty="0" smtClean="0">
                <a:solidFill>
                  <a:srgbClr val="1F497D"/>
                </a:solidFill>
              </a:rPr>
              <a:t>.</a:t>
            </a:r>
          </a:p>
          <a:p>
            <a:pPr marL="228600" indent="-228600">
              <a:buClr>
                <a:schemeClr val="accent3"/>
              </a:buClr>
              <a:buFont typeface="Arial"/>
              <a:buChar char="•"/>
            </a:pPr>
            <a:r>
              <a:rPr lang="en-US" sz="2000" b="1" dirty="0" smtClean="0">
                <a:solidFill>
                  <a:srgbClr val="1F497D"/>
                </a:solidFill>
              </a:rPr>
              <a:t>Lifelong </a:t>
            </a:r>
            <a:r>
              <a:rPr lang="en-US" sz="2000" b="1" dirty="0">
                <a:solidFill>
                  <a:srgbClr val="1F497D"/>
                </a:solidFill>
              </a:rPr>
              <a:t>development/lifelong intervention </a:t>
            </a:r>
            <a:r>
              <a:rPr lang="en-US" sz="2000" dirty="0">
                <a:solidFill>
                  <a:srgbClr val="1F497D"/>
                </a:solidFill>
              </a:rPr>
              <a:t>– Throughout life and at all stages, even for those whose trajectories seem limited, risk factors can </a:t>
            </a:r>
            <a:r>
              <a:rPr lang="en-US" sz="2000" dirty="0" smtClean="0">
                <a:solidFill>
                  <a:srgbClr val="1F497D"/>
                </a:solidFill>
              </a:rPr>
              <a:t>be </a:t>
            </a:r>
            <a:r>
              <a:rPr lang="en-US" sz="2000" dirty="0">
                <a:solidFill>
                  <a:srgbClr val="1F497D"/>
                </a:solidFill>
              </a:rPr>
              <a:t>reduced and protective factors enhanced, to improve current and subsequent health and well-being</a:t>
            </a:r>
            <a:r>
              <a:rPr lang="en-US" sz="2000" dirty="0" smtClean="0">
                <a:solidFill>
                  <a:srgbClr val="1F497D"/>
                </a:solidFill>
              </a:rPr>
              <a:t>.</a:t>
            </a:r>
          </a:p>
          <a:p>
            <a:endParaRPr lang="en-US" dirty="0" smtClean="0"/>
          </a:p>
          <a:p>
            <a:pPr algn="r"/>
            <a:r>
              <a:rPr lang="en-US" sz="1600" i="1" dirty="0" smtClean="0"/>
              <a:t>– Fine </a:t>
            </a:r>
            <a:r>
              <a:rPr lang="en-US" sz="1600" i="1" dirty="0"/>
              <a:t>and </a:t>
            </a:r>
            <a:r>
              <a:rPr lang="en-US" sz="1600" i="1" dirty="0" smtClean="0"/>
              <a:t>Kotelchuck</a:t>
            </a:r>
            <a:endParaRPr lang="en-US" sz="16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Critiques and Questions</a:t>
            </a:r>
          </a:p>
        </p:txBody>
      </p:sp>
      <p:sp>
        <p:nvSpPr>
          <p:cNvPr id="3" name="Content Placeholder 2"/>
          <p:cNvSpPr>
            <a:spLocks noGrp="1"/>
          </p:cNvSpPr>
          <p:nvPr>
            <p:ph idx="1"/>
          </p:nvPr>
        </p:nvSpPr>
        <p:spPr/>
        <p:txBody>
          <a:bodyPr/>
          <a:lstStyle/>
          <a:p>
            <a:pPr marL="228600" indent="-228600">
              <a:buClr>
                <a:schemeClr val="accent3"/>
              </a:buClr>
              <a:buFont typeface="Arial"/>
              <a:buChar char="•"/>
            </a:pPr>
            <a:r>
              <a:rPr lang="en-US" sz="2000" dirty="0" smtClean="0">
                <a:solidFill>
                  <a:srgbClr val="1F497D"/>
                </a:solidFill>
              </a:rPr>
              <a:t>Early </a:t>
            </a:r>
            <a:r>
              <a:rPr lang="en-US" sz="2000" dirty="0">
                <a:solidFill>
                  <a:srgbClr val="1F497D"/>
                </a:solidFill>
              </a:rPr>
              <a:t>programming</a:t>
            </a:r>
            <a:r>
              <a:rPr lang="en-US" sz="2000" dirty="0" smtClean="0">
                <a:solidFill>
                  <a:srgbClr val="1F497D"/>
                </a:solidFill>
              </a:rPr>
              <a:t> — </a:t>
            </a:r>
            <a:r>
              <a:rPr lang="en-US" sz="2000" dirty="0">
                <a:solidFill>
                  <a:srgbClr val="1F497D"/>
                </a:solidFill>
              </a:rPr>
              <a:t>too deterministic</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Too </a:t>
            </a:r>
            <a:r>
              <a:rPr lang="en-US" sz="2000" dirty="0">
                <a:solidFill>
                  <a:srgbClr val="1F497D"/>
                </a:solidFill>
              </a:rPr>
              <a:t>front-loaded? What does LCT tell us about later life stages</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What </a:t>
            </a:r>
            <a:r>
              <a:rPr lang="en-US" sz="2000" dirty="0">
                <a:solidFill>
                  <a:srgbClr val="1F497D"/>
                </a:solidFill>
              </a:rPr>
              <a:t>does LCT tell us about CSHCN</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How </a:t>
            </a:r>
            <a:r>
              <a:rPr lang="en-US" sz="2000" dirty="0">
                <a:solidFill>
                  <a:srgbClr val="1F497D"/>
                </a:solidFill>
              </a:rPr>
              <a:t>does LCT interface with genetic services</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If </a:t>
            </a:r>
            <a:r>
              <a:rPr lang="en-US" sz="2000" dirty="0">
                <a:solidFill>
                  <a:srgbClr val="1F497D"/>
                </a:solidFill>
              </a:rPr>
              <a:t>it is all connected over a </a:t>
            </a:r>
            <a:r>
              <a:rPr lang="en-US" sz="2000" dirty="0" smtClean="0">
                <a:solidFill>
                  <a:srgbClr val="1F497D"/>
                </a:solidFill>
              </a:rPr>
              <a:t>lifetime</a:t>
            </a:r>
            <a:r>
              <a:rPr lang="en-US" sz="2000" dirty="0">
                <a:solidFill>
                  <a:srgbClr val="1F497D"/>
                </a:solidFill>
              </a:rPr>
              <a:t>, how do we make the case for a focus on </a:t>
            </a:r>
            <a:r>
              <a:rPr lang="en-US" sz="2000" dirty="0" smtClean="0">
                <a:solidFill>
                  <a:srgbClr val="1F497D"/>
                </a:solidFill>
              </a:rPr>
              <a:t>Maternal and Child Health?</a:t>
            </a:r>
          </a:p>
          <a:p>
            <a:endParaRPr lang="en-US" i="1" dirty="0" smtClean="0"/>
          </a:p>
          <a:p>
            <a:pPr algn="r"/>
            <a:r>
              <a:rPr lang="en-US" sz="1600" i="1" dirty="0" smtClean="0"/>
              <a:t>– Amy Fine</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Aligning Practice with LCT</a:t>
            </a:r>
          </a:p>
        </p:txBody>
      </p:sp>
      <p:sp>
        <p:nvSpPr>
          <p:cNvPr id="3" name="Content Placeholder 2"/>
          <p:cNvSpPr>
            <a:spLocks noGrp="1"/>
          </p:cNvSpPr>
          <p:nvPr>
            <p:ph idx="1"/>
          </p:nvPr>
        </p:nvSpPr>
        <p:spPr/>
        <p:txBody>
          <a:bodyPr/>
          <a:lstStyle/>
          <a:p>
            <a:r>
              <a:rPr lang="en-US" sz="2000" b="1" dirty="0"/>
              <a:t>But, LCT also</a:t>
            </a:r>
            <a:r>
              <a:rPr lang="en-US" sz="2000" b="1" dirty="0" smtClean="0"/>
              <a:t>…</a:t>
            </a:r>
          </a:p>
          <a:p>
            <a:pPr marL="228600" indent="-228600">
              <a:buClr>
                <a:schemeClr val="accent3"/>
              </a:buClr>
              <a:buFont typeface="Arial"/>
              <a:buChar char="•"/>
            </a:pPr>
            <a:r>
              <a:rPr lang="en-US" sz="2000" dirty="0" smtClean="0">
                <a:solidFill>
                  <a:srgbClr val="1F497D"/>
                </a:solidFill>
              </a:rPr>
              <a:t>Greatly </a:t>
            </a:r>
            <a:r>
              <a:rPr lang="en-US" sz="2000" dirty="0">
                <a:solidFill>
                  <a:srgbClr val="1F497D"/>
                </a:solidFill>
              </a:rPr>
              <a:t>expands the opportunities for intervention</a:t>
            </a:r>
            <a:r>
              <a:rPr lang="en-US" sz="2000" dirty="0" smtClean="0">
                <a:solidFill>
                  <a:srgbClr val="1F497D"/>
                </a:solidFill>
              </a:rPr>
              <a:t>: a </a:t>
            </a:r>
            <a:r>
              <a:rPr lang="en-US" sz="2000" dirty="0">
                <a:solidFill>
                  <a:srgbClr val="1F497D"/>
                </a:solidFill>
              </a:rPr>
              <a:t>much broader set of venues and partners over a much longer </a:t>
            </a:r>
            <a:r>
              <a:rPr lang="en-US" sz="2000" dirty="0" smtClean="0">
                <a:solidFill>
                  <a:srgbClr val="1F497D"/>
                </a:solidFill>
              </a:rPr>
              <a:t>timeline</a:t>
            </a:r>
          </a:p>
          <a:p>
            <a:pPr marL="228600" indent="-228600">
              <a:buClr>
                <a:schemeClr val="accent3"/>
              </a:buClr>
              <a:buFont typeface="Arial"/>
              <a:buChar char="•"/>
            </a:pPr>
            <a:r>
              <a:rPr lang="en-US" sz="2000" dirty="0" smtClean="0">
                <a:solidFill>
                  <a:srgbClr val="1F497D"/>
                </a:solidFill>
              </a:rPr>
              <a:t>Suggests </a:t>
            </a:r>
            <a:r>
              <a:rPr lang="en-US" sz="2000" dirty="0">
                <a:solidFill>
                  <a:srgbClr val="1F497D"/>
                </a:solidFill>
              </a:rPr>
              <a:t>the need for better linkage (vertical</a:t>
            </a:r>
            <a:r>
              <a:rPr lang="en-US" sz="2000" dirty="0" smtClean="0">
                <a:solidFill>
                  <a:srgbClr val="1F497D"/>
                </a:solidFill>
              </a:rPr>
              <a:t>, horizontal</a:t>
            </a:r>
            <a:r>
              <a:rPr lang="en-US" sz="2000" dirty="0">
                <a:solidFill>
                  <a:srgbClr val="1F497D"/>
                </a:solidFill>
              </a:rPr>
              <a:t>, temporal</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Encourages </a:t>
            </a:r>
            <a:r>
              <a:rPr lang="en-US" sz="2000" dirty="0">
                <a:solidFill>
                  <a:srgbClr val="1F497D"/>
                </a:solidFill>
              </a:rPr>
              <a:t>us to rethink and realign some of the current strategies and add new</a:t>
            </a:r>
            <a:r>
              <a:rPr lang="en-US" sz="2000" dirty="0" smtClean="0">
                <a:solidFill>
                  <a:srgbClr val="1F497D"/>
                </a:solidFill>
              </a:rPr>
              <a:t> ones</a:t>
            </a:r>
          </a:p>
          <a:p>
            <a:endParaRPr lang="en-US" i="1" dirty="0" smtClean="0"/>
          </a:p>
          <a:p>
            <a:pPr algn="r"/>
            <a:r>
              <a:rPr lang="en-US" sz="1600" i="1" dirty="0" smtClean="0"/>
              <a:t>– Amy Fine</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System’s Approach</a:t>
            </a:r>
          </a:p>
        </p:txBody>
      </p:sp>
      <p:pic>
        <p:nvPicPr>
          <p:cNvPr id="4" name="Picture 3"/>
          <p:cNvPicPr>
            <a:picLocks noChangeAspect="1" noChangeArrowheads="1"/>
          </p:cNvPicPr>
          <p:nvPr/>
        </p:nvPicPr>
        <p:blipFill>
          <a:blip r:embed="rId2"/>
          <a:srcRect/>
          <a:stretch>
            <a:fillRect/>
          </a:stretch>
        </p:blipFill>
        <p:spPr bwMode="auto">
          <a:xfrm>
            <a:off x="2381441" y="2262867"/>
            <a:ext cx="3945462" cy="3756636"/>
          </a:xfrm>
          <a:prstGeom prst="rect">
            <a:avLst/>
          </a:prstGeom>
          <a:noFill/>
          <a:ln w="9525">
            <a:noFill/>
            <a:miter lim="800000"/>
            <a:headEnd/>
            <a:tailEnd/>
          </a:ln>
        </p:spPr>
      </p:pic>
      <p:sp>
        <p:nvSpPr>
          <p:cNvPr id="5" name="TextBox 4"/>
          <p:cNvSpPr txBox="1"/>
          <p:nvPr/>
        </p:nvSpPr>
        <p:spPr>
          <a:xfrm>
            <a:off x="971127" y="6019503"/>
            <a:ext cx="7068683" cy="338554"/>
          </a:xfrm>
          <a:prstGeom prst="rect">
            <a:avLst/>
          </a:prstGeom>
          <a:noFill/>
        </p:spPr>
        <p:txBody>
          <a:bodyPr wrap="square" rtlCol="0">
            <a:spAutoFit/>
          </a:bodyPr>
          <a:lstStyle/>
          <a:p>
            <a:pPr algn="r"/>
            <a:r>
              <a:rPr lang="en-US" sz="1600" i="1" dirty="0" smtClean="0"/>
              <a:t>– Richmond and </a:t>
            </a:r>
            <a:r>
              <a:rPr lang="en-US" sz="1600" i="1" dirty="0" err="1" smtClean="0"/>
              <a:t>Kotelcheck</a:t>
            </a:r>
            <a:r>
              <a:rPr lang="en-US" sz="1600" i="1"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mj-ea"/>
                <a:cs typeface="Arial" pitchFamily="34" charset="0"/>
              </a:rPr>
              <a:t>Clarifying Terms</a:t>
            </a:r>
            <a:endParaRPr lang="en-US" dirty="0"/>
          </a:p>
        </p:txBody>
      </p:sp>
      <p:sp>
        <p:nvSpPr>
          <p:cNvPr id="3" name="Content Placeholder 2"/>
          <p:cNvSpPr>
            <a:spLocks noGrp="1"/>
          </p:cNvSpPr>
          <p:nvPr>
            <p:ph idx="1"/>
          </p:nvPr>
        </p:nvSpPr>
        <p:spPr/>
        <p:txBody>
          <a:bodyPr/>
          <a:lstStyle/>
          <a:p>
            <a:pPr marL="228600" indent="-228600">
              <a:buClr>
                <a:schemeClr val="accent3"/>
              </a:buClr>
              <a:buFont typeface="Arial"/>
              <a:buChar char="•"/>
            </a:pPr>
            <a:r>
              <a:rPr lang="en-US" sz="2000" b="1" dirty="0">
                <a:solidFill>
                  <a:srgbClr val="1F497D"/>
                </a:solidFill>
              </a:rPr>
              <a:t>Life Span</a:t>
            </a:r>
            <a:r>
              <a:rPr lang="en-US" sz="2000" dirty="0">
                <a:solidFill>
                  <a:srgbClr val="1F497D"/>
                </a:solidFill>
              </a:rPr>
              <a:t>:  length of time </a:t>
            </a:r>
            <a:r>
              <a:rPr lang="en-US" sz="2000" dirty="0" smtClean="0">
                <a:solidFill>
                  <a:srgbClr val="1F497D"/>
                </a:solidFill>
              </a:rPr>
              <a:t>a species </a:t>
            </a:r>
            <a:r>
              <a:rPr lang="en-US" sz="2000" dirty="0">
                <a:solidFill>
                  <a:srgbClr val="1F497D"/>
                </a:solidFill>
              </a:rPr>
              <a:t>is capable of living or </a:t>
            </a:r>
            <a:r>
              <a:rPr lang="en-US" sz="2000" dirty="0" smtClean="0">
                <a:solidFill>
                  <a:srgbClr val="1F497D"/>
                </a:solidFill>
              </a:rPr>
              <a:t>the length </a:t>
            </a:r>
            <a:r>
              <a:rPr lang="en-US" sz="2000" dirty="0">
                <a:solidFill>
                  <a:srgbClr val="1F497D"/>
                </a:solidFill>
              </a:rPr>
              <a:t>of an individual’s life</a:t>
            </a:r>
            <a:r>
              <a:rPr lang="en-US" sz="2000" dirty="0" smtClean="0">
                <a:solidFill>
                  <a:srgbClr val="1F497D"/>
                </a:solidFill>
              </a:rPr>
              <a:t> </a:t>
            </a:r>
          </a:p>
          <a:p>
            <a:pPr marL="228600" indent="-228600">
              <a:buClr>
                <a:schemeClr val="accent3"/>
              </a:buClr>
              <a:buFont typeface="Arial"/>
              <a:buChar char="•"/>
            </a:pPr>
            <a:r>
              <a:rPr lang="en-US" sz="2000" b="1" dirty="0" smtClean="0">
                <a:solidFill>
                  <a:srgbClr val="1F497D"/>
                </a:solidFill>
              </a:rPr>
              <a:t>Life </a:t>
            </a:r>
            <a:r>
              <a:rPr lang="en-US" sz="2000" b="1" dirty="0">
                <a:solidFill>
                  <a:srgbClr val="1F497D"/>
                </a:solidFill>
              </a:rPr>
              <a:t>Cycle</a:t>
            </a:r>
            <a:r>
              <a:rPr lang="en-US" sz="2000" dirty="0">
                <a:solidFill>
                  <a:srgbClr val="1F497D"/>
                </a:solidFill>
              </a:rPr>
              <a:t>: regular, predictable series of life stages or reproductive </a:t>
            </a:r>
            <a:r>
              <a:rPr lang="en-US" sz="2000" dirty="0" smtClean="0">
                <a:solidFill>
                  <a:srgbClr val="1F497D"/>
                </a:solidFill>
              </a:rPr>
              <a:t>cycle</a:t>
            </a:r>
          </a:p>
          <a:p>
            <a:pPr marL="228600" indent="-228600">
              <a:buClr>
                <a:schemeClr val="accent3"/>
              </a:buClr>
              <a:buFont typeface="Arial"/>
              <a:buChar char="•"/>
            </a:pPr>
            <a:r>
              <a:rPr lang="en-US" sz="2000" b="1" dirty="0" smtClean="0">
                <a:solidFill>
                  <a:srgbClr val="1F497D"/>
                </a:solidFill>
              </a:rPr>
              <a:t>Life </a:t>
            </a:r>
            <a:r>
              <a:rPr lang="en-US" sz="2000" b="1" dirty="0">
                <a:solidFill>
                  <a:srgbClr val="1F497D"/>
                </a:solidFill>
              </a:rPr>
              <a:t>Course</a:t>
            </a:r>
            <a:r>
              <a:rPr lang="en-US" sz="2000" dirty="0">
                <a:solidFill>
                  <a:srgbClr val="1F497D"/>
                </a:solidFill>
              </a:rPr>
              <a:t>: </a:t>
            </a:r>
            <a:r>
              <a:rPr lang="en-US" sz="2000" dirty="0" smtClean="0">
                <a:solidFill>
                  <a:srgbClr val="1F497D"/>
                </a:solidFill>
              </a:rPr>
              <a:t>age-graded </a:t>
            </a:r>
            <a:r>
              <a:rPr lang="en-US" sz="2000" dirty="0">
                <a:solidFill>
                  <a:srgbClr val="1F497D"/>
                </a:solidFill>
              </a:rPr>
              <a:t>developmental trajectories shaped by contexts</a:t>
            </a:r>
            <a:r>
              <a:rPr lang="en-US" sz="2000" dirty="0" smtClean="0">
                <a:solidFill>
                  <a:srgbClr val="1F497D"/>
                </a:solidFill>
              </a:rPr>
              <a:t> </a:t>
            </a:r>
          </a:p>
          <a:p>
            <a:endParaRPr lang="en-US" i="1" dirty="0" smtClean="0"/>
          </a:p>
          <a:p>
            <a:pPr algn="r"/>
            <a:r>
              <a:rPr lang="en-US" sz="1600" i="1" dirty="0" smtClean="0"/>
              <a:t>– Johns </a:t>
            </a:r>
            <a:r>
              <a:rPr lang="en-US" sz="1600" i="1" dirty="0"/>
              <a:t>Hopkins School of Public Health</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What is Life Course?</a:t>
            </a:r>
          </a:p>
        </p:txBody>
      </p:sp>
      <p:sp>
        <p:nvSpPr>
          <p:cNvPr id="3" name="Content Placeholder 2"/>
          <p:cNvSpPr>
            <a:spLocks noGrp="1"/>
          </p:cNvSpPr>
          <p:nvPr>
            <p:ph idx="1"/>
          </p:nvPr>
        </p:nvSpPr>
        <p:spPr/>
        <p:txBody>
          <a:bodyPr>
            <a:normAutofit/>
          </a:bodyPr>
          <a:lstStyle/>
          <a:p>
            <a:pPr marL="228600" indent="-228600">
              <a:buClr>
                <a:schemeClr val="accent3"/>
              </a:buClr>
              <a:buFont typeface="Arial"/>
              <a:buChar char="•"/>
            </a:pPr>
            <a:r>
              <a:rPr lang="en-US" sz="2000" dirty="0">
                <a:solidFill>
                  <a:srgbClr val="1F497D"/>
                </a:solidFill>
              </a:rPr>
              <a:t>Life Course is a theory or perspective that seeks to understand, explain, and improve health and disease patterns across population groups. </a:t>
            </a:r>
            <a:endParaRPr lang="en-US" sz="2000" dirty="0" smtClean="0"/>
          </a:p>
          <a:p>
            <a:pPr algn="r">
              <a:buClr>
                <a:schemeClr val="accent3"/>
              </a:buClr>
            </a:pPr>
            <a:r>
              <a:rPr lang="en-US" sz="1600" i="1" dirty="0"/>
              <a:t>– </a:t>
            </a:r>
            <a:r>
              <a:rPr lang="en-US" sz="1600" i="1" dirty="0" smtClean="0"/>
              <a:t>Amy Fine</a:t>
            </a:r>
            <a:endParaRPr lang="en-US" sz="1600" dirty="0"/>
          </a:p>
          <a:p>
            <a:pPr algn="r">
              <a:buClr>
                <a:schemeClr val="accent3"/>
              </a:buClr>
            </a:pPr>
            <a:endParaRPr lang="en-US" sz="2000" dirty="0" smtClean="0">
              <a:solidFill>
                <a:srgbClr val="1F497D"/>
              </a:solidFill>
            </a:endParaRPr>
          </a:p>
          <a:p>
            <a:pPr marL="228600" indent="-228600">
              <a:buClr>
                <a:schemeClr val="accent3"/>
              </a:buClr>
              <a:buFont typeface="Arial"/>
              <a:buChar char="•"/>
            </a:pPr>
            <a:r>
              <a:rPr lang="en-US" sz="2000" dirty="0" smtClean="0">
                <a:solidFill>
                  <a:srgbClr val="1F497D"/>
                </a:solidFill>
              </a:rPr>
              <a:t>Life </a:t>
            </a:r>
            <a:r>
              <a:rPr lang="en-US" sz="2000" dirty="0">
                <a:solidFill>
                  <a:srgbClr val="1F497D"/>
                </a:solidFill>
              </a:rPr>
              <a:t>Course suggests that a complex interplay of biological, behavioral, </a:t>
            </a:r>
            <a:r>
              <a:rPr lang="en-US" sz="2000" dirty="0" smtClean="0">
                <a:solidFill>
                  <a:srgbClr val="1F497D"/>
                </a:solidFill>
              </a:rPr>
              <a:t>psychological, </a:t>
            </a:r>
            <a:r>
              <a:rPr lang="en-US" sz="2000" dirty="0">
                <a:solidFill>
                  <a:srgbClr val="1F497D"/>
                </a:solidFill>
              </a:rPr>
              <a:t>and social protective and risk factors contribute to health outcomes across the span of a person’s life.</a:t>
            </a:r>
            <a:r>
              <a:rPr lang="en-US" sz="2000" dirty="0" smtClean="0">
                <a:solidFill>
                  <a:srgbClr val="1F497D"/>
                </a:solidFill>
              </a:rPr>
              <a:t> </a:t>
            </a:r>
            <a:endParaRPr lang="en-US" sz="2000" i="1" dirty="0"/>
          </a:p>
          <a:p>
            <a:pPr algn="r">
              <a:buClr>
                <a:schemeClr val="accent3"/>
              </a:buClr>
            </a:pPr>
            <a:r>
              <a:rPr lang="en-US" sz="1600" i="1" dirty="0"/>
              <a:t>– </a:t>
            </a:r>
            <a:r>
              <a:rPr lang="en-US" sz="1600" i="1" dirty="0" smtClean="0"/>
              <a:t>Cheri Pies</a:t>
            </a:r>
            <a:endParaRPr lang="en-US" sz="1600" dirty="0"/>
          </a:p>
          <a:p>
            <a:pPr marL="228600" indent="-228600">
              <a:buClr>
                <a:schemeClr val="accent3"/>
              </a:buClr>
              <a:buFont typeface="Arial"/>
              <a:buChar char="•"/>
            </a:pPr>
            <a:endParaRPr lang="en-US" sz="2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Course Concepts ‘T</a:t>
            </a:r>
            <a:r>
              <a:rPr lang="en-US" i="1" dirty="0"/>
              <a:t>2E2’</a:t>
            </a:r>
            <a:endParaRPr lang="en-US" dirty="0"/>
          </a:p>
        </p:txBody>
      </p:sp>
      <p:sp>
        <p:nvSpPr>
          <p:cNvPr id="3" name="Content Placeholder 2"/>
          <p:cNvSpPr>
            <a:spLocks noGrp="1"/>
          </p:cNvSpPr>
          <p:nvPr>
            <p:ph idx="1"/>
          </p:nvPr>
        </p:nvSpPr>
        <p:spPr/>
        <p:txBody>
          <a:bodyPr/>
          <a:lstStyle/>
          <a:p>
            <a:pPr marL="228600" indent="-228600">
              <a:buClr>
                <a:schemeClr val="accent3"/>
              </a:buClr>
              <a:buFont typeface="Arial"/>
              <a:buChar char="•"/>
            </a:pPr>
            <a:r>
              <a:rPr lang="en-US" sz="2000" b="1" dirty="0">
                <a:solidFill>
                  <a:srgbClr val="1F497D"/>
                </a:solidFill>
              </a:rPr>
              <a:t>Timeline</a:t>
            </a:r>
            <a:r>
              <a:rPr lang="en-US" sz="2000" dirty="0">
                <a:solidFill>
                  <a:srgbClr val="1F497D"/>
                </a:solidFill>
              </a:rPr>
              <a:t> – health is cumulative and longitudinal, i.e., developed over </a:t>
            </a:r>
            <a:r>
              <a:rPr lang="en-US" sz="2000" dirty="0" smtClean="0">
                <a:solidFill>
                  <a:srgbClr val="1F497D"/>
                </a:solidFill>
              </a:rPr>
              <a:t/>
            </a:r>
            <a:br>
              <a:rPr lang="en-US" sz="2000" dirty="0" smtClean="0">
                <a:solidFill>
                  <a:srgbClr val="1F497D"/>
                </a:solidFill>
              </a:rPr>
            </a:br>
            <a:r>
              <a:rPr lang="en-US" sz="2000" dirty="0" smtClean="0">
                <a:solidFill>
                  <a:srgbClr val="1F497D"/>
                </a:solidFill>
              </a:rPr>
              <a:t>a </a:t>
            </a:r>
            <a:r>
              <a:rPr lang="en-US" sz="2000" dirty="0">
                <a:solidFill>
                  <a:srgbClr val="1F497D"/>
                </a:solidFill>
              </a:rPr>
              <a:t>lifetime</a:t>
            </a:r>
            <a:r>
              <a:rPr lang="en-US" sz="2000" dirty="0" smtClean="0">
                <a:solidFill>
                  <a:srgbClr val="1F497D"/>
                </a:solidFill>
              </a:rPr>
              <a:t>.</a:t>
            </a:r>
          </a:p>
          <a:p>
            <a:pPr marL="228600" indent="-228600">
              <a:buClr>
                <a:schemeClr val="accent3"/>
              </a:buClr>
              <a:buFont typeface="Arial"/>
              <a:buChar char="•"/>
            </a:pPr>
            <a:r>
              <a:rPr lang="en-US" sz="2000" b="1" dirty="0" smtClean="0">
                <a:solidFill>
                  <a:srgbClr val="1F497D"/>
                </a:solidFill>
              </a:rPr>
              <a:t>Timing</a:t>
            </a:r>
            <a:r>
              <a:rPr lang="en-US" sz="2000" dirty="0" smtClean="0">
                <a:solidFill>
                  <a:srgbClr val="1F497D"/>
                </a:solidFill>
              </a:rPr>
              <a:t> </a:t>
            </a:r>
            <a:r>
              <a:rPr lang="en-US" sz="2000" dirty="0">
                <a:solidFill>
                  <a:srgbClr val="1F497D"/>
                </a:solidFill>
              </a:rPr>
              <a:t>– health and health trajectories are particularly affected during critical/sensitive periods</a:t>
            </a:r>
            <a:r>
              <a:rPr lang="en-US" sz="2000" dirty="0" smtClean="0">
                <a:solidFill>
                  <a:srgbClr val="1F497D"/>
                </a:solidFill>
              </a:rPr>
              <a:t>.</a:t>
            </a:r>
          </a:p>
          <a:p>
            <a:pPr marL="228600" indent="-228600">
              <a:buClr>
                <a:schemeClr val="accent3"/>
              </a:buClr>
              <a:buFont typeface="Arial"/>
              <a:buChar char="•"/>
            </a:pPr>
            <a:r>
              <a:rPr lang="en-US" sz="2000" b="1" dirty="0" smtClean="0">
                <a:solidFill>
                  <a:srgbClr val="1F497D"/>
                </a:solidFill>
              </a:rPr>
              <a:t>Environment</a:t>
            </a:r>
            <a:r>
              <a:rPr lang="en-US" sz="2000" dirty="0" smtClean="0">
                <a:solidFill>
                  <a:srgbClr val="1F497D"/>
                </a:solidFill>
              </a:rPr>
              <a:t> </a:t>
            </a:r>
            <a:r>
              <a:rPr lang="en-US" sz="2000" dirty="0">
                <a:solidFill>
                  <a:srgbClr val="1F497D"/>
                </a:solidFill>
              </a:rPr>
              <a:t>– the broader environment (biologic, social, physical, economic) affects health and development</a:t>
            </a:r>
            <a:r>
              <a:rPr lang="en-US" sz="2000" dirty="0" smtClean="0">
                <a:solidFill>
                  <a:srgbClr val="1F497D"/>
                </a:solidFill>
              </a:rPr>
              <a:t>.</a:t>
            </a:r>
          </a:p>
          <a:p>
            <a:pPr marL="228600" indent="-228600">
              <a:buClr>
                <a:schemeClr val="accent3"/>
              </a:buClr>
              <a:buFont typeface="Arial"/>
              <a:buChar char="•"/>
            </a:pPr>
            <a:r>
              <a:rPr lang="en-US" sz="2000" b="1" dirty="0" smtClean="0">
                <a:solidFill>
                  <a:srgbClr val="1F497D"/>
                </a:solidFill>
              </a:rPr>
              <a:t>Equity</a:t>
            </a:r>
            <a:r>
              <a:rPr lang="en-US" sz="2000" dirty="0" smtClean="0">
                <a:solidFill>
                  <a:srgbClr val="1F497D"/>
                </a:solidFill>
              </a:rPr>
              <a:t> </a:t>
            </a:r>
            <a:r>
              <a:rPr lang="en-US" sz="2000" dirty="0">
                <a:solidFill>
                  <a:srgbClr val="1F497D"/>
                </a:solidFill>
              </a:rPr>
              <a:t>– health inequality reflects more than genetics and personal choice</a:t>
            </a:r>
            <a:r>
              <a:rPr lang="en-US" sz="2000" dirty="0" smtClean="0">
                <a:solidFill>
                  <a:srgbClr val="1F497D"/>
                </a:solidFill>
              </a:rPr>
              <a:t>.</a:t>
            </a:r>
          </a:p>
          <a:p>
            <a:endParaRPr lang="en-US" dirty="0" smtClean="0"/>
          </a:p>
          <a:p>
            <a:pPr algn="r"/>
            <a:r>
              <a:rPr lang="en-US" sz="1600" i="1" dirty="0" smtClean="0"/>
              <a:t>– Fine </a:t>
            </a:r>
            <a:r>
              <a:rPr lang="en-US" sz="1600" i="1" dirty="0"/>
              <a:t>and </a:t>
            </a:r>
            <a:r>
              <a:rPr lang="en-US" sz="1600" i="1" dirty="0" smtClean="0"/>
              <a:t>Kotelchuck</a:t>
            </a:r>
            <a:endParaRPr lang="en-US"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94791"/>
            <a:ext cx="8229600" cy="3831371"/>
          </a:xfrm>
        </p:spPr>
        <p:txBody>
          <a:bodyPr>
            <a:normAutofit lnSpcReduction="10000"/>
          </a:bodyPr>
          <a:lstStyle/>
          <a:p>
            <a:r>
              <a:rPr lang="en-US" dirty="0" smtClean="0"/>
              <a:t>A life course approach recognizes the role of time in shaping health outcomes and incorporates time into models explaining health outcomes.</a:t>
            </a:r>
            <a:endParaRPr lang="en-US" dirty="0"/>
          </a:p>
        </p:txBody>
      </p:sp>
    </p:spTree>
    <p:extLst>
      <p:ext uri="{BB962C8B-B14F-4D97-AF65-F5344CB8AC3E}">
        <p14:creationId xmlns:p14="http://schemas.microsoft.com/office/powerpoint/2010/main" val="135794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mj-ea"/>
                <a:cs typeface="Arial" pitchFamily="34" charset="0"/>
              </a:rPr>
              <a:t>How Time Matters</a:t>
            </a:r>
            <a:endParaRPr lang="en-US" dirty="0"/>
          </a:p>
        </p:txBody>
      </p:sp>
      <p:sp>
        <p:nvSpPr>
          <p:cNvPr id="3" name="Content Placeholder 2"/>
          <p:cNvSpPr>
            <a:spLocks noGrp="1"/>
          </p:cNvSpPr>
          <p:nvPr>
            <p:ph idx="1"/>
          </p:nvPr>
        </p:nvSpPr>
        <p:spPr/>
        <p:txBody>
          <a:bodyPr/>
          <a:lstStyle/>
          <a:p>
            <a:pPr marL="228600" indent="-228600">
              <a:buClr>
                <a:schemeClr val="accent3"/>
              </a:buClr>
              <a:buFont typeface="Arial"/>
              <a:buChar char="•"/>
            </a:pPr>
            <a:r>
              <a:rPr lang="en-US" sz="2000" dirty="0">
                <a:solidFill>
                  <a:srgbClr val="1F497D"/>
                </a:solidFill>
              </a:rPr>
              <a:t>Individuals’ health changes over time</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Determinants </a:t>
            </a:r>
            <a:r>
              <a:rPr lang="en-US" sz="2000" dirty="0">
                <a:solidFill>
                  <a:srgbClr val="1F497D"/>
                </a:solidFill>
              </a:rPr>
              <a:t>of health vary over time</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Relations </a:t>
            </a:r>
            <a:r>
              <a:rPr lang="en-US" sz="2000" dirty="0">
                <a:solidFill>
                  <a:srgbClr val="1F497D"/>
                </a:solidFill>
              </a:rPr>
              <a:t>between determinants and health can change over time</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Relation </a:t>
            </a:r>
            <a:r>
              <a:rPr lang="en-US" sz="2000" dirty="0">
                <a:solidFill>
                  <a:srgbClr val="1F497D"/>
                </a:solidFill>
              </a:rPr>
              <a:t>between determinants and health may depend on time</a:t>
            </a:r>
            <a:r>
              <a:rPr lang="en-US" sz="2000" dirty="0" smtClean="0">
                <a:solidFill>
                  <a:srgbClr val="1F497D"/>
                </a:solidFill>
              </a:rPr>
              <a:t>.</a:t>
            </a:r>
          </a:p>
          <a:p>
            <a:endParaRPr lang="en-US" dirty="0" smtClean="0"/>
          </a:p>
          <a:p>
            <a:pPr algn="r"/>
            <a:r>
              <a:rPr lang="en-US" sz="1600" i="1" dirty="0" smtClean="0"/>
              <a:t>– M.E. Hughes, JHSPH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mj-ea"/>
                <a:cs typeface="Arial" pitchFamily="34" charset="0"/>
              </a:rPr>
              <a:t>Time Scales</a:t>
            </a:r>
            <a:endParaRPr lang="en-US" dirty="0"/>
          </a:p>
        </p:txBody>
      </p:sp>
      <p:sp>
        <p:nvSpPr>
          <p:cNvPr id="3" name="Content Placeholder 2"/>
          <p:cNvSpPr>
            <a:spLocks noGrp="1"/>
          </p:cNvSpPr>
          <p:nvPr>
            <p:ph idx="1"/>
          </p:nvPr>
        </p:nvSpPr>
        <p:spPr/>
        <p:txBody>
          <a:bodyPr>
            <a:normAutofit/>
          </a:bodyPr>
          <a:lstStyle/>
          <a:p>
            <a:pPr marL="228600" indent="-228600">
              <a:buClr>
                <a:schemeClr val="accent3"/>
              </a:buClr>
              <a:buFont typeface="Arial"/>
              <a:buChar char="•"/>
            </a:pPr>
            <a:r>
              <a:rPr lang="en-US" sz="2000" dirty="0">
                <a:solidFill>
                  <a:srgbClr val="1F497D"/>
                </a:solidFill>
              </a:rPr>
              <a:t>Individual time (chronological age, physical maturation, social norms</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Historical </a:t>
            </a:r>
            <a:r>
              <a:rPr lang="en-US" sz="2000" dirty="0">
                <a:solidFill>
                  <a:srgbClr val="1F497D"/>
                </a:solidFill>
              </a:rPr>
              <a:t>time (calendar year, year born, technological development, </a:t>
            </a:r>
            <a:r>
              <a:rPr lang="en-US" sz="2000" dirty="0" smtClean="0">
                <a:solidFill>
                  <a:srgbClr val="1F497D"/>
                </a:solidFill>
              </a:rPr>
              <a:t/>
            </a:r>
            <a:br>
              <a:rPr lang="en-US" sz="2000" dirty="0" smtClean="0">
                <a:solidFill>
                  <a:srgbClr val="1F497D"/>
                </a:solidFill>
              </a:rPr>
            </a:br>
            <a:r>
              <a:rPr lang="en-US" sz="2000" dirty="0" smtClean="0">
                <a:solidFill>
                  <a:srgbClr val="1F497D"/>
                </a:solidFill>
              </a:rPr>
              <a:t>social </a:t>
            </a:r>
            <a:r>
              <a:rPr lang="en-US" sz="2000" dirty="0">
                <a:solidFill>
                  <a:srgbClr val="1F497D"/>
                </a:solidFill>
              </a:rPr>
              <a:t>change</a:t>
            </a:r>
            <a:r>
              <a:rPr lang="en-US" sz="2000" dirty="0" smtClean="0">
                <a:solidFill>
                  <a:srgbClr val="1F497D"/>
                </a:solidFill>
              </a:rPr>
              <a:t>)</a:t>
            </a:r>
          </a:p>
          <a:p>
            <a:pPr marL="228600" indent="-228600">
              <a:buClr>
                <a:schemeClr val="accent3"/>
              </a:buClr>
              <a:buFont typeface="Arial"/>
              <a:buChar char="•"/>
            </a:pPr>
            <a:r>
              <a:rPr lang="en-US" sz="2000" dirty="0" smtClean="0">
                <a:solidFill>
                  <a:srgbClr val="1F497D"/>
                </a:solidFill>
              </a:rPr>
              <a:t>Others </a:t>
            </a:r>
            <a:r>
              <a:rPr lang="en-US" sz="2000" dirty="0">
                <a:solidFill>
                  <a:srgbClr val="1F497D"/>
                </a:solidFill>
              </a:rPr>
              <a:t>may be important for specific outcomes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mj-ea"/>
                <a:cs typeface="Arial" pitchFamily="34" charset="0"/>
              </a:rPr>
              <a:t>Possible Time Patterns</a:t>
            </a:r>
            <a:endParaRPr lang="en-US" dirty="0"/>
          </a:p>
        </p:txBody>
      </p:sp>
      <p:sp>
        <p:nvSpPr>
          <p:cNvPr id="3" name="Content Placeholder 2"/>
          <p:cNvSpPr>
            <a:spLocks noGrp="1"/>
          </p:cNvSpPr>
          <p:nvPr>
            <p:ph idx="1"/>
          </p:nvPr>
        </p:nvSpPr>
        <p:spPr>
          <a:xfrm>
            <a:off x="457200" y="2488223"/>
            <a:ext cx="8229600" cy="3637940"/>
          </a:xfrm>
        </p:spPr>
        <p:txBody>
          <a:bodyPr>
            <a:normAutofit/>
          </a:bodyPr>
          <a:lstStyle/>
          <a:p>
            <a:pPr marL="228600" indent="-228600">
              <a:buClr>
                <a:schemeClr val="accent3"/>
              </a:buClr>
              <a:buFont typeface="Arial"/>
              <a:buChar char="•"/>
            </a:pPr>
            <a:r>
              <a:rPr lang="en-US" sz="2000" dirty="0" smtClean="0">
                <a:solidFill>
                  <a:srgbClr val="1F497D"/>
                </a:solidFill>
              </a:rPr>
              <a:t>Trajectories</a:t>
            </a:r>
          </a:p>
          <a:p>
            <a:pPr marL="687388" lvl="1" indent="-228600">
              <a:buClr>
                <a:schemeClr val="accent3"/>
              </a:buClr>
              <a:buFont typeface="Lucida Grande"/>
              <a:buChar char="–"/>
            </a:pPr>
            <a:r>
              <a:rPr lang="en-US" sz="2000" dirty="0" smtClean="0">
                <a:solidFill>
                  <a:srgbClr val="1F497D"/>
                </a:solidFill>
              </a:rPr>
              <a:t>Upward</a:t>
            </a:r>
            <a:r>
              <a:rPr lang="en-US" sz="2000" dirty="0">
                <a:solidFill>
                  <a:srgbClr val="1F497D"/>
                </a:solidFill>
              </a:rPr>
              <a:t>, downward or </a:t>
            </a:r>
            <a:r>
              <a:rPr lang="en-US" sz="2000" dirty="0" smtClean="0">
                <a:solidFill>
                  <a:srgbClr val="1F497D"/>
                </a:solidFill>
              </a:rPr>
              <a:t>mixed</a:t>
            </a:r>
          </a:p>
          <a:p>
            <a:pPr marL="228600" indent="-228600">
              <a:buClr>
                <a:schemeClr val="accent3"/>
              </a:buClr>
              <a:buFont typeface="Arial"/>
              <a:buChar char="•"/>
            </a:pPr>
            <a:r>
              <a:rPr lang="en-US" sz="2000" dirty="0" smtClean="0">
                <a:solidFill>
                  <a:srgbClr val="1F497D"/>
                </a:solidFill>
              </a:rPr>
              <a:t>Relation </a:t>
            </a:r>
            <a:r>
              <a:rPr lang="en-US" sz="2000" dirty="0">
                <a:solidFill>
                  <a:srgbClr val="1F497D"/>
                </a:solidFill>
              </a:rPr>
              <a:t>between determinants and health</a:t>
            </a:r>
            <a:r>
              <a:rPr lang="en-US" sz="2000" dirty="0" smtClean="0">
                <a:solidFill>
                  <a:srgbClr val="1F497D"/>
                </a:solidFill>
              </a:rPr>
              <a:t> </a:t>
            </a:r>
          </a:p>
          <a:p>
            <a:pPr marL="687388" lvl="1" indent="-228600">
              <a:buClr>
                <a:schemeClr val="accent3"/>
              </a:buClr>
              <a:buFont typeface="Lucida Grande"/>
              <a:buChar char="–"/>
            </a:pPr>
            <a:r>
              <a:rPr lang="en-US" sz="2000" dirty="0" smtClean="0">
                <a:solidFill>
                  <a:srgbClr val="1F497D"/>
                </a:solidFill>
              </a:rPr>
              <a:t>Latent</a:t>
            </a:r>
          </a:p>
          <a:p>
            <a:pPr marL="687388" lvl="1" indent="-228600">
              <a:buClr>
                <a:schemeClr val="accent3"/>
              </a:buClr>
              <a:buFont typeface="Lucida Grande"/>
              <a:buChar char="–"/>
            </a:pPr>
            <a:r>
              <a:rPr lang="en-US" sz="2000" dirty="0" smtClean="0">
                <a:solidFill>
                  <a:srgbClr val="1F497D"/>
                </a:solidFill>
              </a:rPr>
              <a:t>Accumulation</a:t>
            </a:r>
          </a:p>
          <a:p>
            <a:pPr marL="687388" lvl="1" indent="-228600">
              <a:buClr>
                <a:schemeClr val="accent3"/>
              </a:buClr>
              <a:buFont typeface="Lucida Grande"/>
              <a:buChar char="–"/>
            </a:pPr>
            <a:r>
              <a:rPr lang="en-US" sz="2000" dirty="0" smtClean="0">
                <a:solidFill>
                  <a:srgbClr val="1F497D"/>
                </a:solidFill>
              </a:rPr>
              <a:t>Pathways</a:t>
            </a:r>
          </a:p>
          <a:p>
            <a:pPr marL="687388" lvl="1" indent="-228600">
              <a:buClr>
                <a:schemeClr val="accent3"/>
              </a:buClr>
              <a:buFont typeface="Lucida Grande"/>
              <a:buChar char="–"/>
            </a:pPr>
            <a:r>
              <a:rPr lang="en-US" sz="2000" dirty="0" smtClean="0">
                <a:solidFill>
                  <a:srgbClr val="1F497D"/>
                </a:solidFill>
              </a:rPr>
              <a:t>Critical </a:t>
            </a:r>
            <a:r>
              <a:rPr lang="en-US" sz="2000" dirty="0">
                <a:solidFill>
                  <a:srgbClr val="1F497D"/>
                </a:solidFill>
              </a:rPr>
              <a:t>and sensitive </a:t>
            </a:r>
            <a:r>
              <a:rPr lang="en-US" sz="2000" dirty="0" smtClean="0">
                <a:solidFill>
                  <a:srgbClr val="1F497D"/>
                </a:solidFill>
              </a:rPr>
              <a:t>periods</a:t>
            </a:r>
          </a:p>
          <a:p>
            <a:pPr marL="687388" lvl="1" indent="-228600">
              <a:buClr>
                <a:schemeClr val="accent3"/>
              </a:buClr>
              <a:buFont typeface="Lucida Grande"/>
              <a:buChar char="–"/>
            </a:pPr>
            <a:r>
              <a:rPr lang="en-US" sz="2000" dirty="0" smtClean="0">
                <a:solidFill>
                  <a:srgbClr val="1F497D"/>
                </a:solidFill>
              </a:rPr>
              <a:t>Triggers</a:t>
            </a:r>
          </a:p>
          <a:p>
            <a:endParaRPr lang="en-US" dirty="0" smtClean="0"/>
          </a:p>
          <a:p>
            <a:pPr algn="r"/>
            <a:r>
              <a:rPr lang="en-US" sz="1600" i="1" dirty="0" smtClean="0"/>
              <a:t>– M.E. Hughes, JHSPH</a:t>
            </a:r>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17&quot;&gt;&lt;property id=&quot;20148&quot; value=&quot;5&quot;/&gt;&lt;property id=&quot;20300&quot; value=&quot;Slide 1&quot;/&gt;&lt;property id=&quot;20307&quot; value=&quot;270&quot;/&gt;&lt;/object&gt;&lt;object type=&quot;3&quot; unique_id=&quot;10018&quot;&gt;&lt;property id=&quot;20148&quot; value=&quot;5&quot;/&gt;&lt;property id=&quot;20300&quot; value=&quot;Slide 2 - &amp;quot;Key Definitions and Concepts&amp;quot;&quot;/&gt;&lt;property id=&quot;20307&quot; value=&quot;271&quot;/&gt;&lt;/object&gt;&lt;object type=&quot;3&quot; unique_id=&quot;10019&quot;&gt;&lt;property id=&quot;20148&quot; value=&quot;5&quot;/&gt;&lt;property id=&quot;20300&quot; value=&quot;Slide 3 - &amp;quot;Clarifying Terms&amp;quot;&quot;/&gt;&lt;property id=&quot;20307&quot; value=&quot;272&quot;/&gt;&lt;/object&gt;&lt;object type=&quot;3&quot; unique_id=&quot;10020&quot;&gt;&lt;property id=&quot;20148&quot; value=&quot;5&quot;/&gt;&lt;property id=&quot;20300&quot; value=&quot;Slide 4 - &amp;quot;What is Life Course?&amp;quot;&quot;/&gt;&lt;property id=&quot;20307&quot; value=&quot;273&quot;/&gt;&lt;/object&gt;&lt;object type=&quot;3&quot; unique_id=&quot;10021&quot;&gt;&lt;property id=&quot;20148&quot; value=&quot;5&quot;/&gt;&lt;property id=&quot;20300&quot; value=&quot;Slide 5 - &amp;quot;Life Course Concepts ‘T2E2’&amp;quot;&quot;/&gt;&lt;property id=&quot;20307&quot; value=&quot;274&quot;/&gt;&lt;/object&gt;&lt;object type=&quot;3&quot; unique_id=&quot;10022&quot;&gt;&lt;property id=&quot;20148&quot; value=&quot;5&quot;/&gt;&lt;property id=&quot;20300&quot; value=&quot;Slide 6&quot;/&gt;&lt;property id=&quot;20307&quot; value=&quot;306&quot;/&gt;&lt;/object&gt;&lt;object type=&quot;3&quot; unique_id=&quot;10023&quot;&gt;&lt;property id=&quot;20148&quot; value=&quot;5&quot;/&gt;&lt;property id=&quot;20300&quot; value=&quot;Slide 7 - &amp;quot;How Time Matters&amp;quot;&quot;/&gt;&lt;property id=&quot;20307&quot; value=&quot;275&quot;/&gt;&lt;/object&gt;&lt;object type=&quot;3&quot; unique_id=&quot;10024&quot;&gt;&lt;property id=&quot;20148&quot; value=&quot;5&quot;/&gt;&lt;property id=&quot;20300&quot; value=&quot;Slide 8 - &amp;quot;Time Scales&amp;quot;&quot;/&gt;&lt;property id=&quot;20307&quot; value=&quot;276&quot;/&gt;&lt;/object&gt;&lt;object type=&quot;3&quot; unique_id=&quot;10025&quot;&gt;&lt;property id=&quot;20148&quot; value=&quot;5&quot;/&gt;&lt;property id=&quot;20300&quot; value=&quot;Slide 9 - &amp;quot;Possible Time Patterns&amp;quot;&quot;/&gt;&lt;property id=&quot;20307&quot; value=&quot;277&quot;/&gt;&lt;/object&gt;&lt;object type=&quot;3&quot; unique_id=&quot;10026&quot;&gt;&lt;property id=&quot;20148&quot; value=&quot;5&quot;/&gt;&lt;property id=&quot;20300&quot; value=&quot;Slide 10 - &amp;quot;Risk and Protective Factors&amp;quot;&quot;/&gt;&lt;property id=&quot;20307&quot; value=&quot;278&quot;/&gt;&lt;/object&gt;&lt;object type=&quot;3&quot; unique_id=&quot;10027&quot;&gt;&lt;property id=&quot;20148&quot; value=&quot;5&quot;/&gt;&lt;property id=&quot;20300&quot; value=&quot;Slide 11 - &amp;quot;Life Course Perspective&amp;quot;&quot;/&gt;&lt;property id=&quot;20307&quot; value=&quot;279&quot;/&gt;&lt;/object&gt;&lt;object type=&quot;3&quot; unique_id=&quot;10028&quot;&gt;&lt;property id=&quot;20148&quot; value=&quot;5&quot;/&gt;&lt;property id=&quot;20300&quot; value=&quot;Slide 12 - &amp;quot;Pathways and Trajectories&amp;quot;&quot;/&gt;&lt;property id=&quot;20307&quot; value=&quot;280&quot;/&gt;&lt;/object&gt;&lt;object type=&quot;3&quot; unique_id=&quot;10029&quot;&gt;&lt;property id=&quot;20148&quot; value=&quot;5&quot;/&gt;&lt;property id=&quot;20300&quot; value=&quot;Slide 13 - &amp;quot;Early Programming&amp;quot;&quot;/&gt;&lt;property id=&quot;20307&quot; value=&quot;281&quot;/&gt;&lt;/object&gt;&lt;object type=&quot;3&quot; unique_id=&quot;10030&quot;&gt;&lt;property id=&quot;20148&quot; value=&quot;5&quot;/&gt;&lt;property id=&quot;20300&quot; value=&quot;Slide 14&quot;/&gt;&lt;property id=&quot;20307&quot; value=&quot;282&quot;/&gt;&lt;/object&gt;&lt;object type=&quot;3&quot; unique_id=&quot;10031&quot;&gt;&lt;property id=&quot;20148&quot; value=&quot;5&quot;/&gt;&lt;property id=&quot;20300&quot; value=&quot;Slide 15 - &amp;quot;Cumulative Impact&amp;quot;&quot;/&gt;&lt;property id=&quot;20307&quot; value=&quot;283&quot;/&gt;&lt;/object&gt;&lt;object type=&quot;3&quot; unique_id=&quot;10032&quot;&gt;&lt;property id=&quot;20148&quot; value=&quot;5&quot;/&gt;&lt;property id=&quot;20300&quot; value=&quot;Slide 16&quot;/&gt;&lt;property id=&quot;20307&quot; value=&quot;284&quot;/&gt;&lt;/object&gt;&lt;object type=&quot;3&quot; unique_id=&quot;10033&quot;&gt;&lt;property id=&quot;20148&quot; value=&quot;5&quot;/&gt;&lt;property id=&quot;20300&quot; value=&quot;Slide 17 - &amp;quot;Critical or Sensitive Period&amp;quot;&quot;/&gt;&lt;property id=&quot;20307&quot; value=&quot;285&quot;/&gt;&lt;/object&gt;&lt;object type=&quot;3&quot; unique_id=&quot;10034&quot;&gt;&lt;property id=&quot;20148&quot; value=&quot;5&quot;/&gt;&lt;property id=&quot;20300&quot; value=&quot;Slide 18 - &amp;quot;Is Life Course Old or New? &amp;quot;&quot;/&gt;&lt;property id=&quot;20307&quot; value=&quot;286&quot;/&gt;&lt;/object&gt;&lt;object type=&quot;3&quot; unique_id=&quot;10035&quot;&gt;&lt;property id=&quot;20148&quot; value=&quot;5&quot;/&gt;&lt;property id=&quot;20300&quot; value=&quot;Slide 19 - &amp;quot;Is Life Course Old or New? (cont.)&amp;quot;&quot;/&gt;&lt;property id=&quot;20307&quot; value=&quot;287&quot;/&gt;&lt;/object&gt;&lt;object type=&quot;3&quot; unique_id=&quot;10036&quot;&gt;&lt;property id=&quot;20148&quot; value=&quot;5&quot;/&gt;&lt;property id=&quot;20300&quot; value=&quot;Slide 20&quot;/&gt;&lt;property id=&quot;20307&quot; value=&quot;288&quot;/&gt;&lt;/object&gt;&lt;object type=&quot;3&quot; unique_id=&quot;10037&quot;&gt;&lt;property id=&quot;20148&quot; value=&quot;5&quot;/&gt;&lt;property id=&quot;20300&quot; value=&quot;Slide 21 - &amp;quot;MCH Life Course Literature Focuses on &amp;#x0D;&amp;#x0A;Two Key Questions&amp;#x0D;&amp;#x0A;&amp;quot;&quot;/&gt;&lt;property id=&quot;20307&quot; value=&quot;289&quot;/&gt;&lt;/object&gt;&lt;object type=&quot;3&quot; unique_id=&quot;10038&quot;&gt;&lt;property id=&quot;20148&quot; value=&quot;5&quot;/&gt;&lt;property id=&quot;20300&quot; value=&quot;Slide 22 - &amp;quot;Additional Concepts to &amp;#x0D;&amp;#x0A;Life Course Perspective&amp;quot;&quot;/&gt;&lt;property id=&quot;20307&quot; value=&quot;290&quot;/&gt;&lt;/object&gt;&lt;object type=&quot;3&quot; unique_id=&quot;10039&quot;&gt;&lt;property id=&quot;20148&quot; value=&quot;5&quot;/&gt;&lt;property id=&quot;20300&quot; value=&quot;Slide 23 - &amp;quot;Critiques and Questions&amp;quot;&quot;/&gt;&lt;property id=&quot;20307&quot; value=&quot;291&quot;/&gt;&lt;/object&gt;&lt;object type=&quot;3&quot; unique_id=&quot;10040&quot;&gt;&lt;property id=&quot;20148&quot; value=&quot;5&quot;/&gt;&lt;property id=&quot;20300&quot; value=&quot;Slide 24 - &amp;quot;Aligning Practice with LCT&amp;quot;&quot;/&gt;&lt;property id=&quot;20307&quot; value=&quot;292&quot;/&gt;&lt;/object&gt;&lt;object type=&quot;3&quot; unique_id=&quot;10041&quot;&gt;&lt;property id=&quot;20148&quot; value=&quot;5&quot;/&gt;&lt;property id=&quot;20300&quot; value=&quot;Slide 25 - &amp;quot;A System’s Approach&amp;quot;&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TotalTime>
  <Words>1040</Words>
  <Application>Microsoft Office PowerPoint</Application>
  <PresentationFormat>On-screen Show (4:3)</PresentationFormat>
  <Paragraphs>117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Key Definitions and Concepts</vt:lpstr>
      <vt:lpstr>Clarifying Terms</vt:lpstr>
      <vt:lpstr>What is Life Course?</vt:lpstr>
      <vt:lpstr>Life Course Concepts ‘T2E2’</vt:lpstr>
      <vt:lpstr>PowerPoint Presentation</vt:lpstr>
      <vt:lpstr>How Time Matters</vt:lpstr>
      <vt:lpstr>Time Scales</vt:lpstr>
      <vt:lpstr>Possible Time Patterns</vt:lpstr>
      <vt:lpstr>Risk and Protective Factors</vt:lpstr>
      <vt:lpstr>Life Course Perspective</vt:lpstr>
      <vt:lpstr>Pathways and Trajectories</vt:lpstr>
      <vt:lpstr>Early Programming</vt:lpstr>
      <vt:lpstr>PowerPoint Presentation</vt:lpstr>
      <vt:lpstr>Cumulative Impact</vt:lpstr>
      <vt:lpstr>PowerPoint Presentation</vt:lpstr>
      <vt:lpstr>Critical or Sensitive Period</vt:lpstr>
      <vt:lpstr>Is Life Course Old or New? </vt:lpstr>
      <vt:lpstr>Is Life Course Old or New? (cont.)</vt:lpstr>
      <vt:lpstr>PowerPoint Presentation</vt:lpstr>
      <vt:lpstr>MCH Life Course Literature Focuses on  Two Key Questions </vt:lpstr>
      <vt:lpstr>Additional Concepts to  Life Course Perspective</vt:lpstr>
      <vt:lpstr>Critiques and Questions</vt:lpstr>
      <vt:lpstr>Aligning Practice with LCT</vt:lpstr>
      <vt:lpstr>A System’s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muncy</dc:creator>
  <cp:lastModifiedBy>Oksana Klimova</cp:lastModifiedBy>
  <cp:revision>140</cp:revision>
  <dcterms:created xsi:type="dcterms:W3CDTF">2012-01-20T23:43:10Z</dcterms:created>
  <dcterms:modified xsi:type="dcterms:W3CDTF">2012-01-30T14:57:00Z</dcterms:modified>
</cp:coreProperties>
</file>