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1"/>
  </p:notesMasterIdLst>
  <p:handoutMasterIdLst>
    <p:handoutMasterId r:id="rId42"/>
  </p:handoutMasterIdLst>
  <p:sldIdLst>
    <p:sldId id="260" r:id="rId5"/>
    <p:sldId id="268" r:id="rId6"/>
    <p:sldId id="351" r:id="rId7"/>
    <p:sldId id="356" r:id="rId8"/>
    <p:sldId id="321" r:id="rId9"/>
    <p:sldId id="347" r:id="rId10"/>
    <p:sldId id="276" r:id="rId11"/>
    <p:sldId id="279" r:id="rId12"/>
    <p:sldId id="280" r:id="rId13"/>
    <p:sldId id="333" r:id="rId14"/>
    <p:sldId id="335" r:id="rId15"/>
    <p:sldId id="287" r:id="rId16"/>
    <p:sldId id="288" r:id="rId17"/>
    <p:sldId id="289" r:id="rId18"/>
    <p:sldId id="290" r:id="rId19"/>
    <p:sldId id="291" r:id="rId20"/>
    <p:sldId id="292" r:id="rId21"/>
    <p:sldId id="338" r:id="rId22"/>
    <p:sldId id="294" r:id="rId23"/>
    <p:sldId id="295" r:id="rId24"/>
    <p:sldId id="353" r:id="rId25"/>
    <p:sldId id="355" r:id="rId26"/>
    <p:sldId id="354" r:id="rId27"/>
    <p:sldId id="306" r:id="rId28"/>
    <p:sldId id="342" r:id="rId29"/>
    <p:sldId id="310" r:id="rId30"/>
    <p:sldId id="296" r:id="rId31"/>
    <p:sldId id="313" r:id="rId32"/>
    <p:sldId id="314" r:id="rId33"/>
    <p:sldId id="345" r:id="rId34"/>
    <p:sldId id="344" r:id="rId35"/>
    <p:sldId id="349" r:id="rId36"/>
    <p:sldId id="348" r:id="rId37"/>
    <p:sldId id="316" r:id="rId38"/>
    <p:sldId id="320" r:id="rId39"/>
    <p:sldId id="330" r:id="rId40"/>
  </p:sldIdLst>
  <p:sldSz cx="9144000" cy="5143500" type="screen16x9"/>
  <p:notesSz cx="6950075" cy="9236075"/>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479"/>
    <a:srgbClr val="3BB377"/>
    <a:srgbClr val="FFFF00"/>
    <a:srgbClr val="DACB08"/>
    <a:srgbClr val="9A9E06"/>
    <a:srgbClr val="F4FF6E"/>
    <a:srgbClr val="5FFD3F"/>
    <a:srgbClr val="91D8FF"/>
    <a:srgbClr val="AA7FFF"/>
    <a:srgbClr val="FD69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34" autoAdjust="0"/>
    <p:restoredTop sz="91429" autoAdjust="0"/>
  </p:normalViewPr>
  <p:slideViewPr>
    <p:cSldViewPr snapToGrid="0" snapToObjects="1">
      <p:cViewPr varScale="1">
        <p:scale>
          <a:sx n="116" d="100"/>
          <a:sy n="116" d="100"/>
        </p:scale>
        <p:origin x="192" y="824"/>
      </p:cViewPr>
      <p:guideLst>
        <p:guide orient="horz" pos="1620"/>
        <p:guide pos="2880"/>
      </p:guideLst>
    </p:cSldViewPr>
  </p:slideViewPr>
  <p:outlineViewPr>
    <p:cViewPr>
      <p:scale>
        <a:sx n="33" d="100"/>
        <a:sy n="33" d="100"/>
      </p:scale>
      <p:origin x="0" y="-38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187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r>
              <a:rPr lang="en-US"/>
              <a:t>5/16/2017</a:t>
            </a:r>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11730BE-94D3-4AFF-BDE4-2D1410CA8DEE}" type="slidenum">
              <a:rPr lang="en-US" smtClean="0"/>
              <a:t>‹#›</a:t>
            </a:fld>
            <a:endParaRPr lang="en-US"/>
          </a:p>
        </p:txBody>
      </p:sp>
    </p:spTree>
    <p:extLst>
      <p:ext uri="{BB962C8B-B14F-4D97-AF65-F5344CB8AC3E}">
        <p14:creationId xmlns:p14="http://schemas.microsoft.com/office/powerpoint/2010/main" val="194676158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r>
              <a:rPr lang="en-US"/>
              <a:t>5/16/2017</a:t>
            </a:r>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9DD1FF1-8116-4C10-BF1B-5B12CEAEBF77}" type="slidenum">
              <a:rPr lang="en-US" smtClean="0"/>
              <a:t>‹#›</a:t>
            </a:fld>
            <a:endParaRPr lang="en-US"/>
          </a:p>
        </p:txBody>
      </p:sp>
    </p:spTree>
    <p:extLst>
      <p:ext uri="{BB962C8B-B14F-4D97-AF65-F5344CB8AC3E}">
        <p14:creationId xmlns:p14="http://schemas.microsoft.com/office/powerpoint/2010/main" val="98322179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Emily</a:t>
            </a:r>
          </a:p>
        </p:txBody>
      </p:sp>
      <p:sp>
        <p:nvSpPr>
          <p:cNvPr id="4" name="Date Placeholder 3"/>
          <p:cNvSpPr>
            <a:spLocks noGrp="1"/>
          </p:cNvSpPr>
          <p:nvPr>
            <p:ph type="dt" idx="10"/>
          </p:nvPr>
        </p:nvSpPr>
        <p:spPr/>
        <p:txBody>
          <a:bodyPr/>
          <a:lstStyle/>
          <a:p>
            <a:r>
              <a:rPr lang="en-US"/>
              <a:t>5/16/2017</a:t>
            </a:r>
          </a:p>
        </p:txBody>
      </p:sp>
    </p:spTree>
    <p:extLst>
      <p:ext uri="{BB962C8B-B14F-4D97-AF65-F5344CB8AC3E}">
        <p14:creationId xmlns:p14="http://schemas.microsoft.com/office/powerpoint/2010/main" val="354874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Slides-Ray</a:t>
            </a:r>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276497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321149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 Previews</a:t>
            </a:r>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199233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Slides--Mark</a:t>
            </a:r>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309957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Slides-- Ray</a:t>
            </a:r>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28852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Slides--Mark</a:t>
            </a:r>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4074943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128421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232332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5/16/2017</a:t>
            </a:r>
          </a:p>
        </p:txBody>
      </p:sp>
    </p:spTree>
    <p:extLst>
      <p:ext uri="{BB962C8B-B14F-4D97-AF65-F5344CB8AC3E}">
        <p14:creationId xmlns:p14="http://schemas.microsoft.com/office/powerpoint/2010/main" val="2897901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aucd_16x9_background.pdf"/>
          <p:cNvPicPr>
            <a:picLocks noChangeAspect="1"/>
          </p:cNvPicPr>
          <p:nvPr/>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AUCD_Leadership_Academy.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3700" y="360363"/>
            <a:ext cx="2851150" cy="199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6391" y="2374767"/>
            <a:ext cx="7772400" cy="1102519"/>
          </a:xfrm>
          <a:prstGeom prst="rect">
            <a:avLst/>
          </a:prstGeom>
        </p:spPr>
        <p:txBody>
          <a:bodyPr>
            <a:normAutofit/>
          </a:bodyPr>
          <a:lstStyle>
            <a:lvl1pPr algn="l">
              <a:defRPr sz="3200" b="1">
                <a:solidFill>
                  <a:schemeClr val="tx1"/>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536391" y="3452813"/>
            <a:ext cx="7772400" cy="697681"/>
          </a:xfrm>
          <a:prstGeom prst="rect">
            <a:avLst/>
          </a:prstGeom>
        </p:spPr>
        <p:txBody>
          <a:bodyPr>
            <a:normAutofit/>
          </a:bodyPr>
          <a:lstStyle>
            <a:lvl1pPr marL="0" indent="0" algn="l">
              <a:buNone/>
              <a:defRPr sz="2400">
                <a:solidFill>
                  <a:schemeClr val="tx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90EB9BB1-F759-D548-9D26-414BE87375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6391" y="4603525"/>
            <a:ext cx="811951" cy="365760"/>
          </a:xfrm>
          <a:prstGeom prst="rect">
            <a:avLst/>
          </a:prstGeom>
        </p:spPr>
      </p:pic>
    </p:spTree>
    <p:extLst>
      <p:ext uri="{BB962C8B-B14F-4D97-AF65-F5344CB8AC3E}">
        <p14:creationId xmlns:p14="http://schemas.microsoft.com/office/powerpoint/2010/main" val="18155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sp>
        <p:nvSpPr>
          <p:cNvPr id="8" name="Rectangle 7"/>
          <p:cNvSpPr/>
          <p:nvPr userDrawn="1"/>
        </p:nvSpPr>
        <p:spPr>
          <a:xfrm>
            <a:off x="0" y="0"/>
            <a:ext cx="9144000" cy="926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3" name="Picture 6" descr="aucd_16x9_background.pdf"/>
          <p:cNvPicPr>
            <a:picLocks noChangeAspect="1"/>
          </p:cNvPicPr>
          <p:nvPr/>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AUCD_Leadership_Academy.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bg1"/>
                </a:solidFill>
                <a:latin typeface="Calibri" panose="020F0502020204030204" pitchFamily="34" charset="0"/>
              </a:defRPr>
            </a:lvl1pPr>
          </a:lstStyle>
          <a:p>
            <a:r>
              <a:rPr lang="en-US" dirty="0"/>
              <a:t>Click to edit Master title style</a:t>
            </a:r>
          </a:p>
        </p:txBody>
      </p:sp>
      <p:sp>
        <p:nvSpPr>
          <p:cNvPr id="10" name="TextBox 9"/>
          <p:cNvSpPr txBox="1"/>
          <p:nvPr userDrawn="1"/>
        </p:nvSpPr>
        <p:spPr>
          <a:xfrm>
            <a:off x="457200" y="1232899"/>
            <a:ext cx="8229600" cy="369332"/>
          </a:xfrm>
          <a:prstGeom prst="rect">
            <a:avLst/>
          </a:prstGeom>
          <a:noFill/>
        </p:spPr>
        <p:txBody>
          <a:bodyPr wrap="square" rtlCol="0">
            <a:spAutoFit/>
          </a:bodyPr>
          <a:lstStyle/>
          <a:p>
            <a:endParaRPr lang="en-US" dirty="0">
              <a:latin typeface="Calibri" panose="020F0502020204030204" pitchFamily="34" charset="0"/>
            </a:endParaRPr>
          </a:p>
        </p:txBody>
      </p:sp>
      <p:sp>
        <p:nvSpPr>
          <p:cNvPr id="16" name="TextBox 15"/>
          <p:cNvSpPr txBox="1"/>
          <p:nvPr userDrawn="1"/>
        </p:nvSpPr>
        <p:spPr>
          <a:xfrm>
            <a:off x="8044665" y="299007"/>
            <a:ext cx="955497"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Blue</a:t>
            </a:r>
          </a:p>
        </p:txBody>
      </p:sp>
      <p:sp>
        <p:nvSpPr>
          <p:cNvPr id="9"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462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urple">
    <p:spTree>
      <p:nvGrpSpPr>
        <p:cNvPr id="1" name=""/>
        <p:cNvGrpSpPr/>
        <p:nvPr/>
      </p:nvGrpSpPr>
      <p:grpSpPr>
        <a:xfrm>
          <a:off x="0" y="0"/>
          <a:ext cx="0" cy="0"/>
          <a:chOff x="0" y="0"/>
          <a:chExt cx="0" cy="0"/>
        </a:xfrm>
      </p:grpSpPr>
      <p:sp>
        <p:nvSpPr>
          <p:cNvPr id="8" name="Rectangle 7"/>
          <p:cNvSpPr/>
          <p:nvPr userDrawn="1"/>
        </p:nvSpPr>
        <p:spPr>
          <a:xfrm>
            <a:off x="0" y="0"/>
            <a:ext cx="9144000" cy="92625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latin typeface="Calibri" panose="020F0502020204030204" pitchFamily="34" charset="0"/>
            </a:endParaRPr>
          </a:p>
        </p:txBody>
      </p:sp>
      <p:pic>
        <p:nvPicPr>
          <p:cNvPr id="3" name="Picture 6" descr="aucd_16x9_background.pdf"/>
          <p:cNvPicPr>
            <a:picLocks noChangeAspect="1"/>
          </p:cNvPicPr>
          <p:nvPr userDrawn="1"/>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AUCD_Leadership_Academy.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bg1"/>
                </a:solidFill>
                <a:latin typeface="Calibri" panose="020F0502020204030204" pitchFamily="34" charset="0"/>
              </a:defRPr>
            </a:lvl1pPr>
          </a:lstStyle>
          <a:p>
            <a:r>
              <a:rPr lang="en-US" dirty="0"/>
              <a:t>Click to edit Master title style</a:t>
            </a:r>
          </a:p>
        </p:txBody>
      </p:sp>
      <p:sp>
        <p:nvSpPr>
          <p:cNvPr id="10" name="TextBox 9"/>
          <p:cNvSpPr txBox="1"/>
          <p:nvPr userDrawn="1"/>
        </p:nvSpPr>
        <p:spPr>
          <a:xfrm>
            <a:off x="457200" y="1232899"/>
            <a:ext cx="8229600" cy="369332"/>
          </a:xfrm>
          <a:prstGeom prst="rect">
            <a:avLst/>
          </a:prstGeom>
          <a:noFill/>
        </p:spPr>
        <p:txBody>
          <a:bodyPr wrap="square" rtlCol="0">
            <a:spAutoFit/>
          </a:bodyPr>
          <a:lstStyle/>
          <a:p>
            <a:endParaRPr lang="en-US" dirty="0">
              <a:latin typeface="Calibri" panose="020F0502020204030204" pitchFamily="34" charset="0"/>
            </a:endParaRPr>
          </a:p>
        </p:txBody>
      </p:sp>
      <p:sp>
        <p:nvSpPr>
          <p:cNvPr id="9" name="TextBox 8"/>
          <p:cNvSpPr txBox="1"/>
          <p:nvPr userDrawn="1"/>
        </p:nvSpPr>
        <p:spPr>
          <a:xfrm>
            <a:off x="8044665" y="299007"/>
            <a:ext cx="1099335"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Purple</a:t>
            </a:r>
          </a:p>
        </p:txBody>
      </p:sp>
      <p:sp>
        <p:nvSpPr>
          <p:cNvPr id="14"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4825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2 column - Content with Caption">
    <p:spTree>
      <p:nvGrpSpPr>
        <p:cNvPr id="1" name=""/>
        <p:cNvGrpSpPr/>
        <p:nvPr/>
      </p:nvGrpSpPr>
      <p:grpSpPr>
        <a:xfrm>
          <a:off x="0" y="0"/>
          <a:ext cx="0" cy="0"/>
          <a:chOff x="0" y="0"/>
          <a:chExt cx="0" cy="0"/>
        </a:xfrm>
      </p:grpSpPr>
      <p:sp>
        <p:nvSpPr>
          <p:cNvPr id="5" name="Rectangle 4"/>
          <p:cNvSpPr/>
          <p:nvPr/>
        </p:nvSpPr>
        <p:spPr>
          <a:xfrm>
            <a:off x="0" y="0"/>
            <a:ext cx="3287713" cy="51435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anose="020F0502020204030204" pitchFamily="34" charset="0"/>
            </a:endParaRPr>
          </a:p>
        </p:txBody>
      </p:sp>
      <p:sp>
        <p:nvSpPr>
          <p:cNvPr id="2" name="Title 1"/>
          <p:cNvSpPr>
            <a:spLocks noGrp="1"/>
          </p:cNvSpPr>
          <p:nvPr>
            <p:ph type="title"/>
          </p:nvPr>
        </p:nvSpPr>
        <p:spPr>
          <a:xfrm>
            <a:off x="457202" y="204787"/>
            <a:ext cx="2763380" cy="871538"/>
          </a:xfrm>
          <a:prstGeom prst="rect">
            <a:avLst/>
          </a:prstGeom>
        </p:spPr>
        <p:txBody>
          <a:bodyPr anchor="b"/>
          <a:lstStyle>
            <a:lvl1pPr algn="l">
              <a:defRPr sz="2000" b="1">
                <a:solidFill>
                  <a:srgbClr val="FFFFFF"/>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365243"/>
            <a:ext cx="5111750" cy="4229380"/>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076326"/>
            <a:ext cx="2763380" cy="3518297"/>
          </a:xfrm>
          <a:prstGeom prst="rect">
            <a:avLst/>
          </a:prstGeom>
        </p:spPr>
        <p:txBody>
          <a:bodyPr/>
          <a:lstStyle>
            <a:lvl1pPr marL="0" indent="0">
              <a:buNone/>
              <a:defRPr sz="1400">
                <a:solidFill>
                  <a:srgbClr val="FFFFFF"/>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2" y="4692459"/>
            <a:ext cx="548515" cy="34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userDrawn="1"/>
        </p:nvSpPr>
        <p:spPr>
          <a:xfrm>
            <a:off x="2491296" y="4660025"/>
            <a:ext cx="626724"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Red</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388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2 column - Content with Caption">
    <p:spTree>
      <p:nvGrpSpPr>
        <p:cNvPr id="1" name=""/>
        <p:cNvGrpSpPr/>
        <p:nvPr/>
      </p:nvGrpSpPr>
      <p:grpSpPr>
        <a:xfrm>
          <a:off x="0" y="0"/>
          <a:ext cx="0" cy="0"/>
          <a:chOff x="0" y="0"/>
          <a:chExt cx="0" cy="0"/>
        </a:xfrm>
      </p:grpSpPr>
      <p:sp>
        <p:nvSpPr>
          <p:cNvPr id="5" name="Rectangle 4"/>
          <p:cNvSpPr/>
          <p:nvPr/>
        </p:nvSpPr>
        <p:spPr>
          <a:xfrm>
            <a:off x="0" y="0"/>
            <a:ext cx="3287713"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anose="020F0502020204030204" pitchFamily="34" charset="0"/>
            </a:endParaRPr>
          </a:p>
        </p:txBody>
      </p:sp>
      <p:sp>
        <p:nvSpPr>
          <p:cNvPr id="2" name="Title 1"/>
          <p:cNvSpPr>
            <a:spLocks noGrp="1"/>
          </p:cNvSpPr>
          <p:nvPr>
            <p:ph type="title"/>
          </p:nvPr>
        </p:nvSpPr>
        <p:spPr>
          <a:xfrm>
            <a:off x="457202" y="204787"/>
            <a:ext cx="2763380" cy="871538"/>
          </a:xfrm>
          <a:prstGeom prst="rect">
            <a:avLst/>
          </a:prstGeom>
        </p:spPr>
        <p:txBody>
          <a:bodyPr anchor="b"/>
          <a:lstStyle>
            <a:lvl1pPr algn="l">
              <a:defRPr sz="2000" b="1">
                <a:solidFill>
                  <a:srgbClr val="FFFFFF"/>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365243"/>
            <a:ext cx="5111750" cy="4229380"/>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6"/>
            <a:ext cx="2763380" cy="3518297"/>
          </a:xfrm>
          <a:prstGeom prst="rect">
            <a:avLst/>
          </a:prstGeom>
        </p:spPr>
        <p:txBody>
          <a:bodyPr/>
          <a:lstStyle>
            <a:lvl1pPr marL="0" indent="0">
              <a:buNone/>
              <a:defRPr sz="1400">
                <a:solidFill>
                  <a:srgbClr val="FFFFFF"/>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2" y="4692459"/>
            <a:ext cx="548515" cy="34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userDrawn="1"/>
        </p:nvSpPr>
        <p:spPr>
          <a:xfrm>
            <a:off x="2157573" y="4660025"/>
            <a:ext cx="960447"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Orange</a:t>
            </a:r>
          </a:p>
        </p:txBody>
      </p:sp>
    </p:spTree>
    <p:extLst>
      <p:ext uri="{BB962C8B-B14F-4D97-AF65-F5344CB8AC3E}">
        <p14:creationId xmlns:p14="http://schemas.microsoft.com/office/powerpoint/2010/main" val="154267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3_2 column - Content with Caption">
    <p:spTree>
      <p:nvGrpSpPr>
        <p:cNvPr id="1" name=""/>
        <p:cNvGrpSpPr/>
        <p:nvPr/>
      </p:nvGrpSpPr>
      <p:grpSpPr>
        <a:xfrm>
          <a:off x="0" y="0"/>
          <a:ext cx="0" cy="0"/>
          <a:chOff x="0" y="0"/>
          <a:chExt cx="0" cy="0"/>
        </a:xfrm>
      </p:grpSpPr>
      <p:sp>
        <p:nvSpPr>
          <p:cNvPr id="5" name="Rectangle 4"/>
          <p:cNvSpPr/>
          <p:nvPr/>
        </p:nvSpPr>
        <p:spPr>
          <a:xfrm>
            <a:off x="0" y="0"/>
            <a:ext cx="3287713" cy="51435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anose="020F0502020204030204" pitchFamily="34" charset="0"/>
            </a:endParaRPr>
          </a:p>
        </p:txBody>
      </p:sp>
      <p:sp>
        <p:nvSpPr>
          <p:cNvPr id="2" name="Title 1"/>
          <p:cNvSpPr>
            <a:spLocks noGrp="1"/>
          </p:cNvSpPr>
          <p:nvPr>
            <p:ph type="title"/>
          </p:nvPr>
        </p:nvSpPr>
        <p:spPr>
          <a:xfrm>
            <a:off x="457202" y="204787"/>
            <a:ext cx="2763380" cy="871538"/>
          </a:xfrm>
          <a:prstGeom prst="rect">
            <a:avLst/>
          </a:prstGeom>
        </p:spPr>
        <p:txBody>
          <a:bodyPr anchor="b"/>
          <a:lstStyle>
            <a:lvl1pPr algn="l">
              <a:defRPr sz="2000" b="1">
                <a:solidFill>
                  <a:schemeClr val="tx1"/>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365243"/>
            <a:ext cx="5111750" cy="4229380"/>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6"/>
            <a:ext cx="2763380" cy="3518297"/>
          </a:xfrm>
          <a:prstGeom prst="rect">
            <a:avLst/>
          </a:prstGeom>
        </p:spPr>
        <p:txBody>
          <a:bodyPr/>
          <a:lstStyle>
            <a:lvl1pPr marL="0" indent="0">
              <a:buNone/>
              <a:defRPr sz="1400">
                <a:solidFill>
                  <a:schemeClr val="tx1"/>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extBox 12"/>
          <p:cNvSpPr txBox="1"/>
          <p:nvPr userDrawn="1"/>
        </p:nvSpPr>
        <p:spPr>
          <a:xfrm>
            <a:off x="2239766" y="4660025"/>
            <a:ext cx="878254" cy="400110"/>
          </a:xfrm>
          <a:prstGeom prst="rect">
            <a:avLst/>
          </a:prstGeom>
          <a:noFill/>
        </p:spPr>
        <p:txBody>
          <a:bodyPr wrap="square" rtlCol="0">
            <a:spAutoFit/>
          </a:bodyPr>
          <a:lstStyle/>
          <a:p>
            <a:r>
              <a:rPr lang="en-US" sz="2000" dirty="0">
                <a:solidFill>
                  <a:schemeClr val="tx1"/>
                </a:solidFill>
                <a:latin typeface="Calibri" panose="020F0502020204030204" pitchFamily="34" charset="0"/>
                <a:cs typeface="Calibri" panose="020F0502020204030204" pitchFamily="34" charset="0"/>
              </a:rPr>
              <a:t>Yellow</a:t>
            </a:r>
          </a:p>
        </p:txBody>
      </p:sp>
      <p:pic>
        <p:nvPicPr>
          <p:cNvPr id="10" name="Picture 7" descr="AUCD_Leadership_Academ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7325"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46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5_2 column - Content with Caption">
    <p:spTree>
      <p:nvGrpSpPr>
        <p:cNvPr id="1" name=""/>
        <p:cNvGrpSpPr/>
        <p:nvPr/>
      </p:nvGrpSpPr>
      <p:grpSpPr>
        <a:xfrm>
          <a:off x="0" y="0"/>
          <a:ext cx="0" cy="0"/>
          <a:chOff x="0" y="0"/>
          <a:chExt cx="0" cy="0"/>
        </a:xfrm>
      </p:grpSpPr>
      <p:sp>
        <p:nvSpPr>
          <p:cNvPr id="5" name="Rectangle 4"/>
          <p:cNvSpPr/>
          <p:nvPr/>
        </p:nvSpPr>
        <p:spPr>
          <a:xfrm>
            <a:off x="0" y="0"/>
            <a:ext cx="3287713" cy="5143500"/>
          </a:xfrm>
          <a:prstGeom prst="rect">
            <a:avLst/>
          </a:prstGeom>
          <a:solidFill>
            <a:srgbClr val="3BB37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anose="020F0502020204030204" pitchFamily="34" charset="0"/>
            </a:endParaRPr>
          </a:p>
        </p:txBody>
      </p:sp>
      <p:sp>
        <p:nvSpPr>
          <p:cNvPr id="2" name="Title 1"/>
          <p:cNvSpPr>
            <a:spLocks noGrp="1"/>
          </p:cNvSpPr>
          <p:nvPr>
            <p:ph type="title"/>
          </p:nvPr>
        </p:nvSpPr>
        <p:spPr>
          <a:xfrm>
            <a:off x="457202" y="204787"/>
            <a:ext cx="2763380" cy="871538"/>
          </a:xfrm>
          <a:prstGeom prst="rect">
            <a:avLst/>
          </a:prstGeom>
        </p:spPr>
        <p:txBody>
          <a:bodyPr anchor="b"/>
          <a:lstStyle>
            <a:lvl1pPr algn="l">
              <a:defRPr sz="2000" b="1">
                <a:solidFill>
                  <a:schemeClr val="bg1"/>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365243"/>
            <a:ext cx="5111750" cy="4229380"/>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076326"/>
            <a:ext cx="2763380" cy="3518297"/>
          </a:xfrm>
          <a:prstGeom prst="rect">
            <a:avLst/>
          </a:prstGeom>
        </p:spPr>
        <p:txBody>
          <a:bodyPr/>
          <a:lstStyle>
            <a:lvl1pPr marL="0" indent="0">
              <a:buNone/>
              <a:defRPr sz="1400">
                <a:solidFill>
                  <a:schemeClr val="bg1"/>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2" y="4692459"/>
            <a:ext cx="548515" cy="34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userDrawn="1"/>
        </p:nvSpPr>
        <p:spPr>
          <a:xfrm>
            <a:off x="2270589" y="4660025"/>
            <a:ext cx="847431"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Green</a:t>
            </a:r>
          </a:p>
        </p:txBody>
      </p:sp>
      <p:pic>
        <p:nvPicPr>
          <p:cNvPr id="9" name="Picture 8">
            <a:extLst>
              <a:ext uri="{FF2B5EF4-FFF2-40B4-BE49-F238E27FC236}">
                <a16:creationId xmlns:a16="http://schemas.microsoft.com/office/drawing/2014/main" id="{AE9E5666-8BAD-8945-84E4-F27F73C9AB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75050" y="4676140"/>
            <a:ext cx="811951" cy="365760"/>
          </a:xfrm>
          <a:prstGeom prst="rect">
            <a:avLst/>
          </a:prstGeom>
        </p:spPr>
      </p:pic>
    </p:spTree>
    <p:extLst>
      <p:ext uri="{BB962C8B-B14F-4D97-AF65-F5344CB8AC3E}">
        <p14:creationId xmlns:p14="http://schemas.microsoft.com/office/powerpoint/2010/main" val="173450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column - Content with Caption">
    <p:spTree>
      <p:nvGrpSpPr>
        <p:cNvPr id="1" name=""/>
        <p:cNvGrpSpPr/>
        <p:nvPr/>
      </p:nvGrpSpPr>
      <p:grpSpPr>
        <a:xfrm>
          <a:off x="0" y="0"/>
          <a:ext cx="0" cy="0"/>
          <a:chOff x="0" y="0"/>
          <a:chExt cx="0" cy="0"/>
        </a:xfrm>
      </p:grpSpPr>
      <p:sp>
        <p:nvSpPr>
          <p:cNvPr id="5" name="Rectangle 4"/>
          <p:cNvSpPr/>
          <p:nvPr/>
        </p:nvSpPr>
        <p:spPr>
          <a:xfrm>
            <a:off x="0" y="0"/>
            <a:ext cx="3287713"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anose="020F0502020204030204" pitchFamily="34" charset="0"/>
            </a:endParaRPr>
          </a:p>
        </p:txBody>
      </p:sp>
      <p:sp>
        <p:nvSpPr>
          <p:cNvPr id="2" name="Title 1"/>
          <p:cNvSpPr>
            <a:spLocks noGrp="1"/>
          </p:cNvSpPr>
          <p:nvPr>
            <p:ph type="title"/>
          </p:nvPr>
        </p:nvSpPr>
        <p:spPr>
          <a:xfrm>
            <a:off x="457202" y="204787"/>
            <a:ext cx="2763380" cy="871538"/>
          </a:xfrm>
          <a:prstGeom prst="rect">
            <a:avLst/>
          </a:prstGeom>
        </p:spPr>
        <p:txBody>
          <a:bodyPr anchor="b"/>
          <a:lstStyle>
            <a:lvl1pPr algn="l">
              <a:defRPr sz="2000" b="1">
                <a:solidFill>
                  <a:srgbClr val="FFFFFF"/>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365243"/>
            <a:ext cx="5111750" cy="4229380"/>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6"/>
            <a:ext cx="2763380" cy="3518297"/>
          </a:xfrm>
          <a:prstGeom prst="rect">
            <a:avLst/>
          </a:prstGeom>
        </p:spPr>
        <p:txBody>
          <a:bodyPr/>
          <a:lstStyle>
            <a:lvl1pPr marL="0" indent="0">
              <a:buNone/>
              <a:defRPr sz="1400">
                <a:solidFill>
                  <a:srgbClr val="FFFFFF"/>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2" y="4692459"/>
            <a:ext cx="548515" cy="34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userDrawn="1"/>
        </p:nvSpPr>
        <p:spPr>
          <a:xfrm>
            <a:off x="2414427" y="4660025"/>
            <a:ext cx="703593"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Blue</a:t>
            </a:r>
          </a:p>
        </p:txBody>
      </p:sp>
    </p:spTree>
    <p:extLst>
      <p:ext uri="{BB962C8B-B14F-4D97-AF65-F5344CB8AC3E}">
        <p14:creationId xmlns:p14="http://schemas.microsoft.com/office/powerpoint/2010/main" val="63701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4_2 column - Content with Caption">
    <p:spTree>
      <p:nvGrpSpPr>
        <p:cNvPr id="1" name=""/>
        <p:cNvGrpSpPr/>
        <p:nvPr/>
      </p:nvGrpSpPr>
      <p:grpSpPr>
        <a:xfrm>
          <a:off x="0" y="0"/>
          <a:ext cx="0" cy="0"/>
          <a:chOff x="0" y="0"/>
          <a:chExt cx="0" cy="0"/>
        </a:xfrm>
      </p:grpSpPr>
      <p:sp>
        <p:nvSpPr>
          <p:cNvPr id="5" name="Rectangle 4"/>
          <p:cNvSpPr/>
          <p:nvPr/>
        </p:nvSpPr>
        <p:spPr>
          <a:xfrm>
            <a:off x="0" y="0"/>
            <a:ext cx="3287713" cy="51435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anose="020F0502020204030204" pitchFamily="34" charset="0"/>
            </a:endParaRPr>
          </a:p>
        </p:txBody>
      </p:sp>
      <p:sp>
        <p:nvSpPr>
          <p:cNvPr id="2" name="Title 1"/>
          <p:cNvSpPr>
            <a:spLocks noGrp="1"/>
          </p:cNvSpPr>
          <p:nvPr>
            <p:ph type="title"/>
          </p:nvPr>
        </p:nvSpPr>
        <p:spPr>
          <a:xfrm>
            <a:off x="457202" y="204787"/>
            <a:ext cx="2763380" cy="871538"/>
          </a:xfrm>
          <a:prstGeom prst="rect">
            <a:avLst/>
          </a:prstGeom>
        </p:spPr>
        <p:txBody>
          <a:bodyPr anchor="b"/>
          <a:lstStyle>
            <a:lvl1pPr algn="l">
              <a:defRPr sz="2000" b="1">
                <a:solidFill>
                  <a:srgbClr val="FFFFFF"/>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365243"/>
            <a:ext cx="5111750" cy="4229380"/>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6"/>
            <a:ext cx="2763380" cy="3518297"/>
          </a:xfrm>
          <a:prstGeom prst="rect">
            <a:avLst/>
          </a:prstGeom>
        </p:spPr>
        <p:txBody>
          <a:bodyPr/>
          <a:lstStyle>
            <a:lvl1pPr marL="0" indent="0">
              <a:buNone/>
              <a:defRPr sz="1400">
                <a:solidFill>
                  <a:srgbClr val="FFFFFF"/>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2"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2" y="4692459"/>
            <a:ext cx="548515" cy="34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userDrawn="1"/>
        </p:nvSpPr>
        <p:spPr>
          <a:xfrm>
            <a:off x="2260315" y="4660025"/>
            <a:ext cx="857705" cy="400110"/>
          </a:xfrm>
          <a:prstGeom prst="rect">
            <a:avLst/>
          </a:prstGeom>
          <a:noFill/>
        </p:spPr>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Purple</a:t>
            </a:r>
          </a:p>
        </p:txBody>
      </p:sp>
    </p:spTree>
    <p:extLst>
      <p:ext uri="{BB962C8B-B14F-4D97-AF65-F5344CB8AC3E}">
        <p14:creationId xmlns:p14="http://schemas.microsoft.com/office/powerpoint/2010/main" val="3924982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AUCD_Leadership_Academ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13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tx1"/>
                </a:solidFill>
                <a:latin typeface="Calibri" panose="020F0502020204030204" pitchFamily="34" charset="0"/>
              </a:defRPr>
            </a:lvl1pPr>
          </a:lstStyle>
          <a:p>
            <a:r>
              <a:rPr lang="en-US" dirty="0"/>
              <a:t>Click to edit Master title style</a:t>
            </a:r>
          </a:p>
        </p:txBody>
      </p:sp>
      <p:pic>
        <p:nvPicPr>
          <p:cNvPr id="10" name="Picture 7" descr="AUCD_Leadership_Academ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28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tx1"/>
                </a:solidFill>
                <a:latin typeface="Calibri" panose="020F0502020204030204" pitchFamily="34" charset="0"/>
              </a:defRPr>
            </a:lvl1pPr>
          </a:lstStyle>
          <a:p>
            <a:r>
              <a:rPr lang="en-US" dirty="0"/>
              <a:t>Click to edit Master title style</a:t>
            </a:r>
          </a:p>
        </p:txBody>
      </p:sp>
      <p:pic>
        <p:nvPicPr>
          <p:cNvPr id="9" name="Picture 7" descr="AUCD_Leadership_Academ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E37655C-85A7-674C-8ED2-3D89ACEA8F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28185" y="4659789"/>
            <a:ext cx="811951" cy="365760"/>
          </a:xfrm>
          <a:prstGeom prst="rect">
            <a:avLst/>
          </a:prstGeom>
        </p:spPr>
      </p:pic>
    </p:spTree>
    <p:extLst>
      <p:ext uri="{BB962C8B-B14F-4D97-AF65-F5344CB8AC3E}">
        <p14:creationId xmlns:p14="http://schemas.microsoft.com/office/powerpoint/2010/main" val="20631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pic>
        <p:nvPicPr>
          <p:cNvPr id="3" name="Picture 6" descr="aucd_16x9_background.pdf"/>
          <p:cNvPicPr>
            <a:picLocks noChangeAspect="1"/>
          </p:cNvPicPr>
          <p:nvPr/>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7" descr="AUCD_Leadership_Academy.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tx1"/>
                </a:solidFill>
                <a:latin typeface="Calibri" panose="020F0502020204030204" pitchFamily="34" charset="0"/>
              </a:defRPr>
            </a:lvl1pPr>
          </a:lstStyle>
          <a:p>
            <a:r>
              <a:rPr lang="en-US" dirty="0"/>
              <a:t>Click to edit Master title style</a:t>
            </a:r>
          </a:p>
        </p:txBody>
      </p:sp>
      <p:sp>
        <p:nvSpPr>
          <p:cNvPr id="8" name="TextBox 7"/>
          <p:cNvSpPr txBox="1"/>
          <p:nvPr userDrawn="1"/>
        </p:nvSpPr>
        <p:spPr>
          <a:xfrm>
            <a:off x="457200" y="1232899"/>
            <a:ext cx="8229600" cy="369332"/>
          </a:xfrm>
          <a:prstGeom prst="rect">
            <a:avLst/>
          </a:prstGeom>
          <a:noFill/>
        </p:spPr>
        <p:txBody>
          <a:bodyPr wrap="square" rtlCol="0">
            <a:spAutoFit/>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188426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ark Blue">
    <p:spTree>
      <p:nvGrpSpPr>
        <p:cNvPr id="1" name=""/>
        <p:cNvGrpSpPr/>
        <p:nvPr/>
      </p:nvGrpSpPr>
      <p:grpSpPr>
        <a:xfrm>
          <a:off x="0" y="0"/>
          <a:ext cx="0" cy="0"/>
          <a:chOff x="0" y="0"/>
          <a:chExt cx="0" cy="0"/>
        </a:xfrm>
      </p:grpSpPr>
      <p:pic>
        <p:nvPicPr>
          <p:cNvPr id="3" name="Picture 6" descr="aucd_16x9_background.pdf"/>
          <p:cNvPicPr>
            <a:picLocks noChangeAspect="1"/>
          </p:cNvPicPr>
          <p:nvPr/>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05979"/>
            <a:ext cx="8229600" cy="857250"/>
          </a:xfrm>
          <a:prstGeom prst="rect">
            <a:avLst/>
          </a:prstGeom>
        </p:spPr>
        <p:txBody>
          <a:bodyPr>
            <a:normAutofit/>
          </a:bodyPr>
          <a:lstStyle>
            <a:lvl1pPr algn="l">
              <a:defRPr sz="3200" b="1">
                <a:solidFill>
                  <a:schemeClr val="bg1"/>
                </a:solidFill>
                <a:latin typeface="Calibri" panose="020F0502020204030204" pitchFamily="34" charset="0"/>
              </a:defRPr>
            </a:lvl1pPr>
          </a:lstStyle>
          <a:p>
            <a:r>
              <a:rPr lang="en-US" dirty="0"/>
              <a:t>Click to edit Master title style</a:t>
            </a:r>
          </a:p>
        </p:txBody>
      </p:sp>
      <p:sp>
        <p:nvSpPr>
          <p:cNvPr id="9" name="Rectangle 8"/>
          <p:cNvSpPr/>
          <p:nvPr userDrawn="1"/>
        </p:nvSpPr>
        <p:spPr>
          <a:xfrm>
            <a:off x="536391" y="4499503"/>
            <a:ext cx="1117390" cy="4810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Calibri" panose="020F0502020204030204" pitchFamily="34" charset="0"/>
            </a:endParaRPr>
          </a:p>
        </p:txBody>
      </p:sp>
      <p:sp>
        <p:nvSpPr>
          <p:cNvPr id="11" name="TextBox 10"/>
          <p:cNvSpPr txBox="1"/>
          <p:nvPr userDrawn="1"/>
        </p:nvSpPr>
        <p:spPr>
          <a:xfrm>
            <a:off x="457200" y="1232899"/>
            <a:ext cx="8229600" cy="369332"/>
          </a:xfrm>
          <a:prstGeom prst="rect">
            <a:avLst/>
          </a:prstGeom>
          <a:noFill/>
        </p:spPr>
        <p:txBody>
          <a:bodyPr wrap="square" rtlCol="0">
            <a:spAutoFit/>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140616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Red">
    <p:spTree>
      <p:nvGrpSpPr>
        <p:cNvPr id="1" name=""/>
        <p:cNvGrpSpPr/>
        <p:nvPr/>
      </p:nvGrpSpPr>
      <p:grpSpPr>
        <a:xfrm>
          <a:off x="0" y="0"/>
          <a:ext cx="0" cy="0"/>
          <a:chOff x="0" y="0"/>
          <a:chExt cx="0" cy="0"/>
        </a:xfrm>
      </p:grpSpPr>
      <p:sp>
        <p:nvSpPr>
          <p:cNvPr id="2" name="Rectangle 1"/>
          <p:cNvSpPr/>
          <p:nvPr userDrawn="1"/>
        </p:nvSpPr>
        <p:spPr>
          <a:xfrm>
            <a:off x="0" y="0"/>
            <a:ext cx="9144000" cy="92625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latin typeface="Calibri" panose="020F0502020204030204" pitchFamily="34" charset="0"/>
            </a:endParaRPr>
          </a:p>
        </p:txBody>
      </p:sp>
      <p:pic>
        <p:nvPicPr>
          <p:cNvPr id="3" name="Picture 6" descr="aucd_16x9_background.pdf"/>
          <p:cNvPicPr>
            <a:picLocks noChangeAspect="1"/>
          </p:cNvPicPr>
          <p:nvPr/>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ffectLst/>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AUCD_Leadership_Academy.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bg1"/>
                </a:solidFill>
                <a:latin typeface="Calibri" panose="020F0502020204030204" pitchFamily="34" charset="0"/>
              </a:defRPr>
            </a:lvl1pPr>
          </a:lstStyle>
          <a:p>
            <a:r>
              <a:rPr lang="en-US" dirty="0"/>
              <a:t>Click to edit Master title style</a:t>
            </a:r>
          </a:p>
        </p:txBody>
      </p:sp>
      <p:sp>
        <p:nvSpPr>
          <p:cNvPr id="9" name="TextBox 8"/>
          <p:cNvSpPr txBox="1"/>
          <p:nvPr userDrawn="1"/>
        </p:nvSpPr>
        <p:spPr>
          <a:xfrm>
            <a:off x="457200" y="1127760"/>
            <a:ext cx="8229600" cy="369332"/>
          </a:xfrm>
          <a:prstGeom prst="rect">
            <a:avLst/>
          </a:prstGeom>
          <a:noFill/>
        </p:spPr>
        <p:txBody>
          <a:bodyPr wrap="square" rtlCol="0">
            <a:spAutoFit/>
          </a:bodyPr>
          <a:lstStyle/>
          <a:p>
            <a:endParaRPr lang="en-US" dirty="0">
              <a:latin typeface="Calibri" panose="020F0502020204030204" pitchFamily="34" charset="0"/>
            </a:endParaRPr>
          </a:p>
        </p:txBody>
      </p:sp>
      <p:sp>
        <p:nvSpPr>
          <p:cNvPr id="10" name="TextBox 9"/>
          <p:cNvSpPr txBox="1"/>
          <p:nvPr userDrawn="1"/>
        </p:nvSpPr>
        <p:spPr>
          <a:xfrm>
            <a:off x="457200" y="1232899"/>
            <a:ext cx="8229600" cy="369332"/>
          </a:xfrm>
          <a:prstGeom prst="rect">
            <a:avLst/>
          </a:prstGeom>
          <a:noFill/>
        </p:spPr>
        <p:txBody>
          <a:bodyPr wrap="square" rtlCol="0">
            <a:spAutoFit/>
          </a:bodyPr>
          <a:lstStyle/>
          <a:p>
            <a:endParaRPr lang="en-US" dirty="0">
              <a:latin typeface="Calibri" panose="020F0502020204030204" pitchFamily="34" charset="0"/>
            </a:endParaRPr>
          </a:p>
        </p:txBody>
      </p:sp>
      <p:sp>
        <p:nvSpPr>
          <p:cNvPr id="14" name="TextBox 13"/>
          <p:cNvSpPr txBox="1"/>
          <p:nvPr userDrawn="1"/>
        </p:nvSpPr>
        <p:spPr>
          <a:xfrm>
            <a:off x="8044665" y="299007"/>
            <a:ext cx="955497"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Red</a:t>
            </a:r>
          </a:p>
        </p:txBody>
      </p:sp>
      <p:sp>
        <p:nvSpPr>
          <p:cNvPr id="15"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Orange">
    <p:spTree>
      <p:nvGrpSpPr>
        <p:cNvPr id="1" name=""/>
        <p:cNvGrpSpPr/>
        <p:nvPr/>
      </p:nvGrpSpPr>
      <p:grpSpPr>
        <a:xfrm>
          <a:off x="0" y="0"/>
          <a:ext cx="0" cy="0"/>
          <a:chOff x="0" y="0"/>
          <a:chExt cx="0" cy="0"/>
        </a:xfrm>
      </p:grpSpPr>
      <p:sp>
        <p:nvSpPr>
          <p:cNvPr id="8" name="Rectangle 7"/>
          <p:cNvSpPr/>
          <p:nvPr userDrawn="1"/>
        </p:nvSpPr>
        <p:spPr>
          <a:xfrm>
            <a:off x="0" y="0"/>
            <a:ext cx="9144000" cy="9262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3" name="Picture 6" descr="aucd_16x9_background.pdf"/>
          <p:cNvPicPr>
            <a:picLocks noChangeAspect="1"/>
          </p:cNvPicPr>
          <p:nvPr userDrawn="1"/>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AUCD_Leadership_Academy.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bg1"/>
                </a:solidFill>
                <a:latin typeface="Calibri" panose="020F0502020204030204" pitchFamily="34" charset="0"/>
              </a:defRPr>
            </a:lvl1pPr>
          </a:lstStyle>
          <a:p>
            <a:r>
              <a:rPr lang="en-US" dirty="0"/>
              <a:t>Click to edit Master title style</a:t>
            </a:r>
          </a:p>
        </p:txBody>
      </p:sp>
      <p:sp>
        <p:nvSpPr>
          <p:cNvPr id="10" name="TextBox 9"/>
          <p:cNvSpPr txBox="1"/>
          <p:nvPr userDrawn="1"/>
        </p:nvSpPr>
        <p:spPr>
          <a:xfrm>
            <a:off x="457200" y="1232899"/>
            <a:ext cx="8229600" cy="369332"/>
          </a:xfrm>
          <a:prstGeom prst="rect">
            <a:avLst/>
          </a:prstGeom>
          <a:noFill/>
        </p:spPr>
        <p:txBody>
          <a:bodyPr wrap="square" rtlCol="0">
            <a:spAutoFit/>
          </a:bodyPr>
          <a:lstStyle/>
          <a:p>
            <a:endParaRPr lang="en-US" dirty="0">
              <a:latin typeface="Calibri" panose="020F0502020204030204" pitchFamily="34" charset="0"/>
            </a:endParaRPr>
          </a:p>
        </p:txBody>
      </p:sp>
      <p:sp>
        <p:nvSpPr>
          <p:cNvPr id="16" name="TextBox 15"/>
          <p:cNvSpPr txBox="1"/>
          <p:nvPr userDrawn="1"/>
        </p:nvSpPr>
        <p:spPr>
          <a:xfrm>
            <a:off x="457200" y="1232899"/>
            <a:ext cx="8229600" cy="369332"/>
          </a:xfrm>
          <a:prstGeom prst="rect">
            <a:avLst/>
          </a:prstGeom>
          <a:noFill/>
        </p:spPr>
        <p:txBody>
          <a:bodyPr wrap="square" rtlCol="0">
            <a:spAutoFit/>
          </a:bodyPr>
          <a:lstStyle/>
          <a:p>
            <a:endParaRPr lang="en-US" dirty="0">
              <a:latin typeface="Calibri" panose="020F0502020204030204" pitchFamily="34" charset="0"/>
            </a:endParaRPr>
          </a:p>
        </p:txBody>
      </p:sp>
      <p:sp>
        <p:nvSpPr>
          <p:cNvPr id="15" name="TextBox 14"/>
          <p:cNvSpPr txBox="1"/>
          <p:nvPr userDrawn="1"/>
        </p:nvSpPr>
        <p:spPr>
          <a:xfrm>
            <a:off x="8044665" y="299007"/>
            <a:ext cx="1099335"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Orange</a:t>
            </a:r>
          </a:p>
        </p:txBody>
      </p:sp>
      <p:sp>
        <p:nvSpPr>
          <p:cNvPr id="14"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06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Yellow">
    <p:spTree>
      <p:nvGrpSpPr>
        <p:cNvPr id="1" name=""/>
        <p:cNvGrpSpPr/>
        <p:nvPr/>
      </p:nvGrpSpPr>
      <p:grpSpPr>
        <a:xfrm>
          <a:off x="0" y="0"/>
          <a:ext cx="0" cy="0"/>
          <a:chOff x="0" y="0"/>
          <a:chExt cx="0" cy="0"/>
        </a:xfrm>
      </p:grpSpPr>
      <p:sp>
        <p:nvSpPr>
          <p:cNvPr id="16" name="Rectangle 15"/>
          <p:cNvSpPr/>
          <p:nvPr userDrawn="1"/>
        </p:nvSpPr>
        <p:spPr>
          <a:xfrm>
            <a:off x="0" y="0"/>
            <a:ext cx="9144000" cy="926251"/>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latin typeface="Calibri" panose="020F0502020204030204" pitchFamily="34" charset="0"/>
            </a:endParaRPr>
          </a:p>
        </p:txBody>
      </p:sp>
      <p:pic>
        <p:nvPicPr>
          <p:cNvPr id="3" name="Picture 6" descr="aucd_16x9_background.pdf"/>
          <p:cNvPicPr>
            <a:picLocks noChangeAspect="1"/>
          </p:cNvPicPr>
          <p:nvPr/>
        </p:nvPicPr>
        <p:blipFill>
          <a:blip r:embed="rId2">
            <a:alphaModFix amt="27000"/>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alpha val="27058"/>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7" descr="AUCD_Leadership_Academy.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tx1"/>
                </a:solidFill>
                <a:latin typeface="Calibri" panose="020F0502020204030204" pitchFamily="34" charset="0"/>
              </a:defRPr>
            </a:lvl1pPr>
          </a:lstStyle>
          <a:p>
            <a:r>
              <a:rPr lang="en-US" dirty="0"/>
              <a:t>Click to edit Master title style</a:t>
            </a:r>
          </a:p>
        </p:txBody>
      </p:sp>
      <p:sp>
        <p:nvSpPr>
          <p:cNvPr id="9" name="TextBox 8"/>
          <p:cNvSpPr txBox="1"/>
          <p:nvPr userDrawn="1"/>
        </p:nvSpPr>
        <p:spPr>
          <a:xfrm>
            <a:off x="8048815" y="297028"/>
            <a:ext cx="1099335" cy="461665"/>
          </a:xfrm>
          <a:prstGeom prst="rect">
            <a:avLst/>
          </a:prstGeom>
          <a:noFill/>
        </p:spPr>
        <p:txBody>
          <a:bodyPr wrap="square" rtlCol="0">
            <a:spAutoFit/>
          </a:bodyPr>
          <a:lstStyle/>
          <a:p>
            <a:r>
              <a:rPr lang="en-US" sz="2400" dirty="0">
                <a:solidFill>
                  <a:schemeClr val="tx1"/>
                </a:solidFill>
                <a:latin typeface="Calibri" panose="020F0502020204030204" pitchFamily="34" charset="0"/>
                <a:cs typeface="Calibri" panose="020F0502020204030204" pitchFamily="34" charset="0"/>
              </a:rPr>
              <a:t>Yellow</a:t>
            </a:r>
          </a:p>
        </p:txBody>
      </p:sp>
      <p:sp>
        <p:nvSpPr>
          <p:cNvPr id="8"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367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Green">
    <p:spTree>
      <p:nvGrpSpPr>
        <p:cNvPr id="1" name=""/>
        <p:cNvGrpSpPr/>
        <p:nvPr/>
      </p:nvGrpSpPr>
      <p:grpSpPr>
        <a:xfrm>
          <a:off x="0" y="0"/>
          <a:ext cx="0" cy="0"/>
          <a:chOff x="0" y="0"/>
          <a:chExt cx="0" cy="0"/>
        </a:xfrm>
      </p:grpSpPr>
      <p:sp>
        <p:nvSpPr>
          <p:cNvPr id="8" name="Rectangle 7"/>
          <p:cNvSpPr/>
          <p:nvPr userDrawn="1"/>
        </p:nvSpPr>
        <p:spPr>
          <a:xfrm>
            <a:off x="0" y="0"/>
            <a:ext cx="9144000" cy="926251"/>
          </a:xfrm>
          <a:prstGeom prst="rect">
            <a:avLst/>
          </a:prstGeom>
          <a:solidFill>
            <a:srgbClr val="3BB3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latin typeface="Calibri" panose="020F0502020204030204" pitchFamily="34" charset="0"/>
            </a:endParaRPr>
          </a:p>
        </p:txBody>
      </p:sp>
      <p:pic>
        <p:nvPicPr>
          <p:cNvPr id="11" name="Picture 7" descr="AUCD_Leadership_Academy.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4629150"/>
            <a:ext cx="611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457200" y="230448"/>
            <a:ext cx="8229600" cy="749069"/>
          </a:xfrm>
          <a:prstGeom prst="rect">
            <a:avLst/>
          </a:prstGeom>
        </p:spPr>
        <p:txBody>
          <a:bodyPr>
            <a:normAutofit/>
          </a:bodyPr>
          <a:lstStyle>
            <a:lvl1pPr algn="l">
              <a:defRPr sz="3200" b="1">
                <a:solidFill>
                  <a:schemeClr val="bg1"/>
                </a:solidFill>
                <a:latin typeface="Calibri" panose="020F0502020204030204" pitchFamily="34" charset="0"/>
              </a:defRPr>
            </a:lvl1pPr>
          </a:lstStyle>
          <a:p>
            <a:r>
              <a:rPr lang="en-US" dirty="0"/>
              <a:t>Click to edit Master title style</a:t>
            </a:r>
          </a:p>
        </p:txBody>
      </p:sp>
      <p:sp>
        <p:nvSpPr>
          <p:cNvPr id="9" name="TextBox 8"/>
          <p:cNvSpPr txBox="1"/>
          <p:nvPr userDrawn="1"/>
        </p:nvSpPr>
        <p:spPr>
          <a:xfrm>
            <a:off x="457200" y="1127760"/>
            <a:ext cx="8229600" cy="369332"/>
          </a:xfrm>
          <a:prstGeom prst="rect">
            <a:avLst/>
          </a:prstGeom>
          <a:noFill/>
        </p:spPr>
        <p:txBody>
          <a:bodyPr wrap="square" rtlCol="0">
            <a:spAutoFit/>
          </a:bodyPr>
          <a:lstStyle/>
          <a:p>
            <a:endParaRPr lang="en-US" dirty="0">
              <a:latin typeface="Calibri" panose="020F0502020204030204" pitchFamily="34" charset="0"/>
            </a:endParaRPr>
          </a:p>
        </p:txBody>
      </p:sp>
      <p:sp>
        <p:nvSpPr>
          <p:cNvPr id="14" name="TextBox 13"/>
          <p:cNvSpPr txBox="1"/>
          <p:nvPr userDrawn="1"/>
        </p:nvSpPr>
        <p:spPr>
          <a:xfrm>
            <a:off x="8044665" y="299007"/>
            <a:ext cx="955497" cy="461665"/>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Green</a:t>
            </a:r>
          </a:p>
        </p:txBody>
      </p:sp>
      <p:sp>
        <p:nvSpPr>
          <p:cNvPr id="10"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77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493" r:id="rId1"/>
    <p:sldLayoutId id="2147493492" r:id="rId2"/>
    <p:sldLayoutId id="2147493495" r:id="rId3"/>
    <p:sldLayoutId id="2147493496" r:id="rId4"/>
    <p:sldLayoutId id="2147493497" r:id="rId5"/>
    <p:sldLayoutId id="2147493503" r:id="rId6"/>
    <p:sldLayoutId id="2147493502" r:id="rId7"/>
    <p:sldLayoutId id="2147493501" r:id="rId8"/>
    <p:sldLayoutId id="2147493506" r:id="rId9"/>
    <p:sldLayoutId id="2147493505" r:id="rId10"/>
    <p:sldLayoutId id="2147493504" r:id="rId11"/>
    <p:sldLayoutId id="2147493507" r:id="rId12"/>
    <p:sldLayoutId id="2147493508" r:id="rId13"/>
    <p:sldLayoutId id="2147493509" r:id="rId14"/>
    <p:sldLayoutId id="2147493511" r:id="rId15"/>
    <p:sldLayoutId id="2147493498" r:id="rId16"/>
    <p:sldLayoutId id="2147493510" r:id="rId17"/>
    <p:sldLayoutId id="2147493499" r:id="rId18"/>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viacharacter.org/www/Character-Strengths/The-Science-of-Character-Video"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ipe.ouhsc.edu/"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hyperlink" Target="https://urldefense.com/v3/__https:/pfp-idefellowship.org/homepage/welcome-to-the-inclusive-disability-employment-program/__;!!GNU8KkXDZlD12Q!8PSn0U9ug0AuyHR_9VCLsPx6tuMW2V35BoHL8ACbZMSuP0WxKAWxO-7PFf-A37CgzJ8xGBc-nsGEUTkQdhhdbC1OmlUKrrx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cld.gsu.edu/academy" TargetMode="External"/><Relationship Id="rId2" Type="http://schemas.openxmlformats.org/officeDocument/2006/relationships/hyperlink" Target="https://scholarworks.gsu.edu/aucdleadacademy/"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hyperlink" Target="mailto:mcrenshaw@gsu.edu"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nam11.safelinks.protection.outlook.com/?url=http%3A%2F%2Fcld.gsu.edu%2F&amp;data=04%7C01%7Crwashington29%40gsu.edu%7Ca41de7471bd44393055008d988fbb2ba%7C515ad73d8d5e4169895c9789dc742a70%7C0%7C0%7C637691436882486910%7CUnknown%7CTWFpbGZsb3d8eyJWIjoiMC4wLjAwMDAiLCJQIjoiV2luMzIiLCJBTiI6Ik1haWwiLCJXVCI6Mn0%3D%7C1000&amp;sdata=Cbtjt5Or5jMv%2F%2BmwnygOUV%2BdARKWH%2B9vY16wQrBZ9xo%3D&amp;reserved=0" TargetMode="External"/><Relationship Id="rId2" Type="http://schemas.openxmlformats.org/officeDocument/2006/relationships/hyperlink" Target="mailto:aucdacademy@gs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bwMode="auto">
          <a:xfrm>
            <a:off x="3400213" y="1725630"/>
            <a:ext cx="5438987" cy="1692239"/>
          </a:xfrm>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eaLnBrk="1" hangingPunct="1"/>
            <a:r>
              <a:rPr lang="en-US" sz="5300" dirty="0">
                <a:latin typeface="Arial" charset="0"/>
              </a:rPr>
              <a:t>Pre-Application</a:t>
            </a:r>
            <a:br>
              <a:rPr lang="en-US" sz="5300" dirty="0">
                <a:latin typeface="Arial" charset="0"/>
              </a:rPr>
            </a:br>
            <a:r>
              <a:rPr lang="en-US" sz="5300" dirty="0">
                <a:latin typeface="Arial" charset="0"/>
              </a:rPr>
              <a:t>Webinar</a:t>
            </a:r>
            <a:endParaRPr lang="en-US" dirty="0">
              <a:solidFill>
                <a:schemeClr val="tx1"/>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72528"/>
            <a:ext cx="8686800" cy="806989"/>
          </a:xfrm>
        </p:spPr>
        <p:txBody>
          <a:bodyPr/>
          <a:lstStyle/>
          <a:p>
            <a:r>
              <a:rPr lang="en-US" dirty="0"/>
              <a:t>Intersectional Frameworks for Collective Action</a:t>
            </a:r>
          </a:p>
        </p:txBody>
      </p:sp>
      <p:sp>
        <p:nvSpPr>
          <p:cNvPr id="4" name="Content Placeholder 2"/>
          <p:cNvSpPr>
            <a:spLocks noGrp="1"/>
          </p:cNvSpPr>
          <p:nvPr>
            <p:ph idx="1"/>
          </p:nvPr>
        </p:nvSpPr>
        <p:spPr>
          <a:xfrm>
            <a:off x="367146" y="1129666"/>
            <a:ext cx="8686800" cy="3688094"/>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marL="0" indent="0">
              <a:buNone/>
            </a:pPr>
            <a:r>
              <a:rPr lang="en-US" dirty="0"/>
              <a:t>We will have presentations and group activities with leaders of UCEDDs and other disability organizations featuring: </a:t>
            </a:r>
          </a:p>
          <a:p>
            <a:pPr marL="695325" indent="-238125"/>
            <a:r>
              <a:rPr lang="en-US" dirty="0"/>
              <a:t>Examples of successful partnerships that addressed multiple organizations and perspectives – universities, community partners, advocacy organizations, and provider agencies</a:t>
            </a:r>
          </a:p>
          <a:p>
            <a:pPr marL="695325" indent="-238125"/>
            <a:r>
              <a:rPr lang="en-US" dirty="0"/>
              <a:t>Illustrations of one of the tenets of </a:t>
            </a:r>
            <a:r>
              <a:rPr lang="en-US" i="1" dirty="0"/>
              <a:t>Courage &amp; Renewal </a:t>
            </a:r>
            <a:r>
              <a:rPr lang="en-US" dirty="0"/>
              <a:t>that leadership involves “creating the space where people can discover and enact their gifts and resources”</a:t>
            </a:r>
            <a:endParaRPr lang="en-US" b="1" dirty="0">
              <a:solidFill>
                <a:srgbClr val="FF0000"/>
              </a:solidFill>
            </a:endParaRPr>
          </a:p>
        </p:txBody>
      </p:sp>
    </p:spTree>
    <p:extLst>
      <p:ext uri="{BB962C8B-B14F-4D97-AF65-F5344CB8AC3E}">
        <p14:creationId xmlns:p14="http://schemas.microsoft.com/office/powerpoint/2010/main" val="163014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Strengths Based Leadership </a:t>
            </a:r>
          </a:p>
        </p:txBody>
      </p:sp>
      <p:sp>
        <p:nvSpPr>
          <p:cNvPr id="4" name="Content Placeholder 2"/>
          <p:cNvSpPr>
            <a:spLocks noGrp="1"/>
          </p:cNvSpPr>
          <p:nvPr>
            <p:ph idx="1"/>
          </p:nvPr>
        </p:nvSpPr>
        <p:spPr>
          <a:xfrm>
            <a:off x="428779" y="1122739"/>
            <a:ext cx="8286441" cy="3688094"/>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r>
              <a:rPr lang="en-US" sz="2800" i="1" dirty="0"/>
              <a:t>VIA – Values in Action </a:t>
            </a:r>
          </a:p>
          <a:p>
            <a:pPr lvl="1"/>
            <a:r>
              <a:rPr lang="en-US" sz="2000" dirty="0"/>
              <a:t>An assessment of 24 character strengths – describing “who you are” in everyday language</a:t>
            </a:r>
          </a:p>
          <a:p>
            <a:pPr lvl="1"/>
            <a:r>
              <a:rPr lang="en-US" sz="2000" u="sng" dirty="0">
                <a:hlinkClick r:id="rId2"/>
              </a:rPr>
              <a:t>https://www.viacharacter.org/www/Character-Strengths/The-Science-of-Character-Video</a:t>
            </a:r>
            <a:endParaRPr lang="en-US" sz="2000" u="sng" dirty="0"/>
          </a:p>
          <a:p>
            <a:pPr lvl="1"/>
            <a:r>
              <a:rPr lang="en-US" sz="2000" dirty="0"/>
              <a:t>All participants (and faculty) will complete the VIA prior to the academy. </a:t>
            </a:r>
          </a:p>
          <a:p>
            <a:pPr lvl="1"/>
            <a:r>
              <a:rPr lang="en-US" sz="2000" dirty="0"/>
              <a:t>We will review the findings from the VIA and discuss them in small groups</a:t>
            </a:r>
          </a:p>
          <a:p>
            <a:pPr lvl="1"/>
            <a:r>
              <a:rPr lang="en-US" sz="2000" dirty="0"/>
              <a:t>Assessments will create a shared vocabulary to discuss strengths</a:t>
            </a:r>
          </a:p>
        </p:txBody>
      </p:sp>
    </p:spTree>
    <p:extLst>
      <p:ext uri="{BB962C8B-B14F-4D97-AF65-F5344CB8AC3E}">
        <p14:creationId xmlns:p14="http://schemas.microsoft.com/office/powerpoint/2010/main" val="226323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2" y="479107"/>
            <a:ext cx="2763380" cy="536032"/>
          </a:xfrm>
        </p:spPr>
        <p:txBody>
          <a:bodyPr/>
          <a:lstStyle/>
          <a:p>
            <a:r>
              <a:rPr lang="en-US" sz="2400" dirty="0">
                <a:solidFill>
                  <a:schemeClr val="tx1"/>
                </a:solidFill>
              </a:rPr>
              <a:t>We just discussed:</a:t>
            </a:r>
          </a:p>
        </p:txBody>
      </p:sp>
      <p:sp>
        <p:nvSpPr>
          <p:cNvPr id="4" name="Content Placeholder 3"/>
          <p:cNvSpPr>
            <a:spLocks noGrp="1"/>
          </p:cNvSpPr>
          <p:nvPr>
            <p:ph idx="1"/>
          </p:nvPr>
        </p:nvSpPr>
        <p:spPr>
          <a:xfrm>
            <a:off x="3488551" y="738293"/>
            <a:ext cx="5198247" cy="4229380"/>
          </a:xfrm>
        </p:spPr>
        <p:txBody>
          <a:bodyPr/>
          <a:lstStyle/>
          <a:p>
            <a:r>
              <a:rPr lang="en-US" dirty="0"/>
              <a:t>History of disability rights movement </a:t>
            </a:r>
          </a:p>
          <a:p>
            <a:r>
              <a:rPr lang="en-US" dirty="0"/>
              <a:t>Self-reflection via Courage &amp; Renewal and Circles of Trust approaches</a:t>
            </a:r>
          </a:p>
          <a:p>
            <a:r>
              <a:rPr lang="en-US" dirty="0"/>
              <a:t>The importance of building community alliances</a:t>
            </a:r>
          </a:p>
          <a:p>
            <a:r>
              <a:rPr lang="en-US" dirty="0"/>
              <a:t>Leadership strengths assessment- </a:t>
            </a:r>
            <a:r>
              <a:rPr lang="en-US" i="1" dirty="0"/>
              <a:t>VIA-Values In Action</a:t>
            </a:r>
          </a:p>
          <a:p>
            <a:endParaRPr lang="en-US" dirty="0"/>
          </a:p>
          <a:p>
            <a:pPr marL="0" indent="0">
              <a:buNone/>
            </a:pPr>
            <a:endParaRPr lang="en-US" dirty="0"/>
          </a:p>
        </p:txBody>
      </p:sp>
      <p:sp>
        <p:nvSpPr>
          <p:cNvPr id="5" name="Text Placeholder 4"/>
          <p:cNvSpPr>
            <a:spLocks noGrp="1"/>
          </p:cNvSpPr>
          <p:nvPr>
            <p:ph type="body" sz="half" idx="2"/>
          </p:nvPr>
        </p:nvSpPr>
        <p:spPr>
          <a:xfrm>
            <a:off x="457202" y="1295782"/>
            <a:ext cx="2763380" cy="3518297"/>
          </a:xfrm>
        </p:spPr>
        <p:txBody>
          <a:bodyPr/>
          <a:lstStyle/>
          <a:p>
            <a:r>
              <a:rPr lang="en-US" sz="2400" b="1" i="1" dirty="0">
                <a:solidFill>
                  <a:schemeClr val="bg1"/>
                </a:solidFill>
              </a:rPr>
              <a:t>What will participants learn?</a:t>
            </a:r>
            <a:endParaRPr lang="en-US" sz="2400" dirty="0"/>
          </a:p>
        </p:txBody>
      </p:sp>
    </p:spTree>
    <p:extLst>
      <p:ext uri="{BB962C8B-B14F-4D97-AF65-F5344CB8AC3E}">
        <p14:creationId xmlns:p14="http://schemas.microsoft.com/office/powerpoint/2010/main" val="249356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92610" y="0"/>
            <a:ext cx="2763380" cy="2099501"/>
          </a:xfrm>
        </p:spPr>
        <p:txBody>
          <a:bodyPr/>
          <a:lstStyle/>
          <a:p>
            <a:r>
              <a:rPr lang="en-US" sz="3600" dirty="0"/>
              <a:t>The next set of slides will answer….</a:t>
            </a:r>
          </a:p>
        </p:txBody>
      </p:sp>
      <p:sp>
        <p:nvSpPr>
          <p:cNvPr id="9" name="Content Placeholder 3"/>
          <p:cNvSpPr>
            <a:spLocks noGrp="1"/>
          </p:cNvSpPr>
          <p:nvPr>
            <p:ph idx="1"/>
          </p:nvPr>
        </p:nvSpPr>
        <p:spPr/>
        <p:txBody>
          <a:bodyPr/>
          <a:lstStyle/>
          <a:p>
            <a:pPr marL="742950" indent="-742950">
              <a:buFont typeface="+mj-lt"/>
              <a:buAutoNum type="arabicPeriod" startAt="2"/>
            </a:pPr>
            <a:endParaRPr lang="en-US" sz="3600" dirty="0"/>
          </a:p>
          <a:p>
            <a:pPr marL="742950" indent="-742950">
              <a:buFont typeface="+mj-lt"/>
              <a:buAutoNum type="arabicPeriod" startAt="2"/>
            </a:pPr>
            <a:r>
              <a:rPr lang="en-US" sz="3600" dirty="0"/>
              <a:t>How will participants learn?</a:t>
            </a:r>
          </a:p>
        </p:txBody>
      </p:sp>
    </p:spTree>
    <p:extLst>
      <p:ext uri="{BB962C8B-B14F-4D97-AF65-F5344CB8AC3E}">
        <p14:creationId xmlns:p14="http://schemas.microsoft.com/office/powerpoint/2010/main" val="1041165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Universal Design for Learning</a:t>
            </a:r>
          </a:p>
        </p:txBody>
      </p:sp>
      <p:sp>
        <p:nvSpPr>
          <p:cNvPr id="4" name="Content Placeholder 2"/>
          <p:cNvSpPr>
            <a:spLocks noGrp="1"/>
          </p:cNvSpPr>
          <p:nvPr>
            <p:ph idx="1"/>
          </p:nvPr>
        </p:nvSpPr>
        <p:spPr>
          <a:xfrm>
            <a:off x="678198" y="1304874"/>
            <a:ext cx="8210323" cy="3135410"/>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a:lnSpc>
                <a:spcPct val="90000"/>
              </a:lnSpc>
            </a:pPr>
            <a:r>
              <a:rPr lang="en-US" dirty="0"/>
              <a:t>Multiple means of </a:t>
            </a:r>
          </a:p>
          <a:p>
            <a:pPr lvl="1">
              <a:lnSpc>
                <a:spcPct val="90000"/>
              </a:lnSpc>
            </a:pPr>
            <a:r>
              <a:rPr lang="en-US" sz="2000" dirty="0"/>
              <a:t>Representation</a:t>
            </a:r>
          </a:p>
          <a:p>
            <a:pPr lvl="1">
              <a:lnSpc>
                <a:spcPct val="90000"/>
              </a:lnSpc>
            </a:pPr>
            <a:r>
              <a:rPr lang="en-US" sz="2000" dirty="0"/>
              <a:t>Action and expression </a:t>
            </a:r>
          </a:p>
          <a:p>
            <a:pPr lvl="1">
              <a:lnSpc>
                <a:spcPct val="90000"/>
              </a:lnSpc>
            </a:pPr>
            <a:r>
              <a:rPr lang="en-US" sz="2000" dirty="0"/>
              <a:t>Engagement</a:t>
            </a:r>
          </a:p>
          <a:p>
            <a:pPr>
              <a:lnSpc>
                <a:spcPct val="90000"/>
              </a:lnSpc>
            </a:pPr>
            <a:r>
              <a:rPr lang="en-US" dirty="0"/>
              <a:t>Accessible print materials – key points highlighted at accessible reading levels</a:t>
            </a:r>
          </a:p>
          <a:p>
            <a:pPr>
              <a:lnSpc>
                <a:spcPct val="90000"/>
              </a:lnSpc>
            </a:pPr>
            <a:r>
              <a:rPr lang="en-US" dirty="0"/>
              <a:t>Informational resources in print, video, and audio</a:t>
            </a:r>
          </a:p>
          <a:p>
            <a:pPr>
              <a:lnSpc>
                <a:spcPct val="90000"/>
              </a:lnSpc>
            </a:pPr>
            <a:r>
              <a:rPr lang="en-US" dirty="0"/>
              <a:t>Graphic facilitator(s) during presentations and selected small group sessions</a:t>
            </a:r>
          </a:p>
          <a:p>
            <a:pPr marL="0" indent="0">
              <a:buNone/>
            </a:pPr>
            <a:endParaRPr lang="en-US" dirty="0"/>
          </a:p>
        </p:txBody>
      </p:sp>
    </p:spTree>
    <p:extLst>
      <p:ext uri="{BB962C8B-B14F-4D97-AF65-F5344CB8AC3E}">
        <p14:creationId xmlns:p14="http://schemas.microsoft.com/office/powerpoint/2010/main" val="351595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Cultural and Linguistic Competence</a:t>
            </a:r>
          </a:p>
        </p:txBody>
      </p:sp>
      <p:sp>
        <p:nvSpPr>
          <p:cNvPr id="4" name="Content Placeholder 2"/>
          <p:cNvSpPr>
            <a:spLocks noGrp="1"/>
          </p:cNvSpPr>
          <p:nvPr>
            <p:ph idx="1"/>
          </p:nvPr>
        </p:nvSpPr>
        <p:spPr>
          <a:xfrm>
            <a:off x="457200" y="1370215"/>
            <a:ext cx="8357616" cy="3615106"/>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marL="347663" indent="-292100"/>
            <a:r>
              <a:rPr lang="en-US" dirty="0"/>
              <a:t>Faculty and participants from diverse backgrounds, perspectives, and lived experiences</a:t>
            </a:r>
          </a:p>
          <a:p>
            <a:pPr marL="347663" lvl="0" indent="-292100">
              <a:lnSpc>
                <a:spcPct val="115000"/>
              </a:lnSpc>
              <a:spcBef>
                <a:spcPts val="0"/>
              </a:spcBef>
              <a:buFont typeface="Arial" panose="020B0604020202020204" pitchFamily="34" charset="0"/>
              <a:buChar char="•"/>
            </a:pPr>
            <a:r>
              <a:rPr lang="en-US" dirty="0"/>
              <a:t>Provide support for participants’ resilience and commitment to create a community of leaders and advocates that recognizes and honors difference and diversity</a:t>
            </a:r>
            <a:endParaRPr lang="en-US" dirty="0">
              <a:latin typeface="Calibri" charset="0"/>
              <a:ea typeface="Calibri" charset="0"/>
              <a:cs typeface="Times New Roman" charset="0"/>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9300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Experiential Learning</a:t>
            </a:r>
          </a:p>
        </p:txBody>
      </p:sp>
      <p:sp>
        <p:nvSpPr>
          <p:cNvPr id="4" name="Content Placeholder 2"/>
          <p:cNvSpPr>
            <a:spLocks noGrp="1"/>
          </p:cNvSpPr>
          <p:nvPr>
            <p:ph idx="1"/>
          </p:nvPr>
        </p:nvSpPr>
        <p:spPr>
          <a:xfrm>
            <a:off x="528868" y="979516"/>
            <a:ext cx="8615131" cy="3811939"/>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endParaRPr lang="en-US" sz="2000" dirty="0"/>
          </a:p>
          <a:p>
            <a:pPr lvl="0"/>
            <a:r>
              <a:rPr lang="en-US" dirty="0"/>
              <a:t>A slower pace for learning and reflection</a:t>
            </a:r>
          </a:p>
          <a:p>
            <a:r>
              <a:rPr lang="en-US" dirty="0"/>
              <a:t>Small group discussion and problem-solving</a:t>
            </a:r>
          </a:p>
          <a:p>
            <a:pPr lvl="0"/>
            <a:r>
              <a:rPr lang="en-US" dirty="0"/>
              <a:t>Time with faculty and peers for dialogue and exploration</a:t>
            </a:r>
          </a:p>
          <a:p>
            <a:pPr lvl="0"/>
            <a:r>
              <a:rPr lang="en-US" dirty="0"/>
              <a:t>Participants help develop schedule of follow-up activities and presentations </a:t>
            </a:r>
          </a:p>
          <a:p>
            <a:pPr lvl="0"/>
            <a:r>
              <a:rPr lang="en-US" dirty="0"/>
              <a:t>Year-long coaching and discussions with leadership allies</a:t>
            </a:r>
          </a:p>
          <a:p>
            <a:pPr marL="0" indent="0">
              <a:buNone/>
            </a:pPr>
            <a:endParaRPr lang="en-US" sz="2200" dirty="0"/>
          </a:p>
        </p:txBody>
      </p:sp>
    </p:spTree>
    <p:extLst>
      <p:ext uri="{BB962C8B-B14F-4D97-AF65-F5344CB8AC3E}">
        <p14:creationId xmlns:p14="http://schemas.microsoft.com/office/powerpoint/2010/main" val="146448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Self-reflection Ally Groups</a:t>
            </a:r>
          </a:p>
        </p:txBody>
      </p:sp>
      <p:sp>
        <p:nvSpPr>
          <p:cNvPr id="4" name="Content Placeholder 2"/>
          <p:cNvSpPr>
            <a:spLocks noGrp="1"/>
          </p:cNvSpPr>
          <p:nvPr>
            <p:ph idx="1"/>
          </p:nvPr>
        </p:nvSpPr>
        <p:spPr>
          <a:xfrm>
            <a:off x="182880" y="1234349"/>
            <a:ext cx="850392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Groups supporting self-reflection (i.e., ally groups) will be formed during the academy week</a:t>
            </a:r>
          </a:p>
          <a:p>
            <a:pPr lvl="0"/>
            <a:r>
              <a:rPr lang="en-US" dirty="0"/>
              <a:t>Ally groups will meet every other month over the course of the year following the academy week</a:t>
            </a:r>
          </a:p>
          <a:p>
            <a:pPr lvl="1"/>
            <a:r>
              <a:rPr lang="en-US" dirty="0"/>
              <a:t>Ally groups will be facilitated by a Leadership Academy Faculty member</a:t>
            </a:r>
          </a:p>
          <a:p>
            <a:pPr marL="0" indent="0">
              <a:buNone/>
            </a:pPr>
            <a:endParaRPr lang="en-US" sz="2000" dirty="0"/>
          </a:p>
        </p:txBody>
      </p:sp>
    </p:spTree>
    <p:extLst>
      <p:ext uri="{BB962C8B-B14F-4D97-AF65-F5344CB8AC3E}">
        <p14:creationId xmlns:p14="http://schemas.microsoft.com/office/powerpoint/2010/main" val="291880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Leadership Coaches</a:t>
            </a:r>
          </a:p>
        </p:txBody>
      </p:sp>
      <p:sp>
        <p:nvSpPr>
          <p:cNvPr id="4" name="Content Placeholder 2"/>
          <p:cNvSpPr>
            <a:spLocks noGrp="1"/>
          </p:cNvSpPr>
          <p:nvPr>
            <p:ph idx="1"/>
          </p:nvPr>
        </p:nvSpPr>
        <p:spPr>
          <a:xfrm>
            <a:off x="397626" y="1268986"/>
            <a:ext cx="8679386"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a:lnSpc>
                <a:spcPct val="80000"/>
              </a:lnSpc>
            </a:pPr>
            <a:r>
              <a:rPr lang="en-US" dirty="0"/>
              <a:t>Leadership coaches will support participants in the translating Academy leadership commitments and skills into action in their home organizations</a:t>
            </a:r>
          </a:p>
          <a:p>
            <a:pPr>
              <a:lnSpc>
                <a:spcPct val="80000"/>
              </a:lnSpc>
            </a:pPr>
            <a:r>
              <a:rPr lang="en-US" dirty="0"/>
              <a:t>Coaches will meet formally face-to-face with participants 6 times in the year following the in-person training in Atlanta. </a:t>
            </a:r>
          </a:p>
          <a:p>
            <a:pPr lvl="1">
              <a:lnSpc>
                <a:spcPct val="80000"/>
              </a:lnSpc>
            </a:pPr>
            <a:r>
              <a:rPr lang="en-US" sz="2000" dirty="0"/>
              <a:t>At least two of these sessions will include observations: one where participant observes the coach and the other where coach observes participant. </a:t>
            </a:r>
          </a:p>
          <a:p>
            <a:pPr lvl="1">
              <a:lnSpc>
                <a:spcPct val="80000"/>
              </a:lnSpc>
            </a:pPr>
            <a:r>
              <a:rPr lang="en-US" sz="2000" dirty="0"/>
              <a:t>Participants will be responsible for the content of four additional meetings to discuss progress toward a self-identified leadership goal developed during the Academy.</a:t>
            </a:r>
          </a:p>
          <a:p>
            <a:pPr marL="0" indent="0">
              <a:buNone/>
            </a:pPr>
            <a:endParaRPr lang="en-US" sz="2000" dirty="0"/>
          </a:p>
        </p:txBody>
      </p:sp>
    </p:spTree>
    <p:extLst>
      <p:ext uri="{BB962C8B-B14F-4D97-AF65-F5344CB8AC3E}">
        <p14:creationId xmlns:p14="http://schemas.microsoft.com/office/powerpoint/2010/main" val="917828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t>Universal Design for Learning</a:t>
            </a:r>
          </a:p>
          <a:p>
            <a:r>
              <a:rPr lang="en-US" sz="2800" dirty="0"/>
              <a:t>Graphic Facilitation </a:t>
            </a:r>
          </a:p>
          <a:p>
            <a:r>
              <a:rPr lang="en-US" sz="2800" dirty="0"/>
              <a:t>Cultural and Linguistic Competence</a:t>
            </a:r>
          </a:p>
          <a:p>
            <a:r>
              <a:rPr lang="en-US" sz="2800" dirty="0"/>
              <a:t>Experiential Learning</a:t>
            </a:r>
          </a:p>
          <a:p>
            <a:r>
              <a:rPr lang="en-US" sz="2800" dirty="0"/>
              <a:t>Self-reflection Ally Groups</a:t>
            </a:r>
          </a:p>
          <a:p>
            <a:r>
              <a:rPr lang="en-US" sz="2800" dirty="0"/>
              <a:t>Leadership Coaches</a:t>
            </a:r>
          </a:p>
          <a:p>
            <a:endParaRPr lang="en-US" dirty="0"/>
          </a:p>
        </p:txBody>
      </p:sp>
      <p:sp>
        <p:nvSpPr>
          <p:cNvPr id="8" name="Title 2"/>
          <p:cNvSpPr txBox="1">
            <a:spLocks/>
          </p:cNvSpPr>
          <p:nvPr/>
        </p:nvSpPr>
        <p:spPr>
          <a:xfrm>
            <a:off x="457202" y="479107"/>
            <a:ext cx="2763380" cy="528283"/>
          </a:xfrm>
          <a:prstGeom prst="rect">
            <a:avLst/>
          </a:prstGeom>
        </p:spPr>
        <p:txBody>
          <a:bodyPr anchor="b"/>
          <a:lstStyle>
            <a:lvl1pPr algn="l" defTabSz="457200" rtl="0" eaLnBrk="1" fontAlgn="base" hangingPunct="1">
              <a:spcBef>
                <a:spcPct val="0"/>
              </a:spcBef>
              <a:spcAft>
                <a:spcPct val="0"/>
              </a:spcAft>
              <a:defRPr sz="2000" b="1" kern="1200">
                <a:solidFill>
                  <a:srgbClr val="FFFFFF"/>
                </a:solidFill>
                <a:latin typeface="Calibri" panose="020F0502020204030204" pitchFamily="34" charset="0"/>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9pPr>
          </a:lstStyle>
          <a:p>
            <a:r>
              <a:rPr lang="en-US" sz="2400" dirty="0">
                <a:solidFill>
                  <a:schemeClr val="tx1"/>
                </a:solidFill>
              </a:rPr>
              <a:t>We just discussed:</a:t>
            </a:r>
          </a:p>
        </p:txBody>
      </p:sp>
      <p:sp>
        <p:nvSpPr>
          <p:cNvPr id="9" name="Text Placeholder 4"/>
          <p:cNvSpPr>
            <a:spLocks noGrp="1"/>
          </p:cNvSpPr>
          <p:nvPr>
            <p:ph type="body" sz="half" idx="2"/>
          </p:nvPr>
        </p:nvSpPr>
        <p:spPr>
          <a:xfrm>
            <a:off x="457202" y="1295782"/>
            <a:ext cx="2763380" cy="3518297"/>
          </a:xfrm>
        </p:spPr>
        <p:txBody>
          <a:bodyPr/>
          <a:lstStyle/>
          <a:p>
            <a:r>
              <a:rPr lang="en-US" sz="2400" b="1" i="1" dirty="0">
                <a:solidFill>
                  <a:schemeClr val="bg1"/>
                </a:solidFill>
              </a:rPr>
              <a:t>How participants will learn?</a:t>
            </a:r>
            <a:endParaRPr lang="en-US" sz="2400" dirty="0"/>
          </a:p>
        </p:txBody>
      </p:sp>
    </p:spTree>
    <p:extLst>
      <p:ext uri="{BB962C8B-B14F-4D97-AF65-F5344CB8AC3E}">
        <p14:creationId xmlns:p14="http://schemas.microsoft.com/office/powerpoint/2010/main" val="42150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Center for Leadership in Disability </a:t>
            </a:r>
            <a:br>
              <a:rPr lang="en-US" dirty="0"/>
            </a:br>
            <a:r>
              <a:rPr lang="en-US" dirty="0"/>
              <a:t>Leadership Academy Team</a:t>
            </a:r>
            <a:endParaRPr lang="en-US" dirty="0">
              <a:solidFill>
                <a:schemeClr val="tx1"/>
              </a:solidFill>
            </a:endParaRPr>
          </a:p>
        </p:txBody>
      </p:sp>
      <p:sp>
        <p:nvSpPr>
          <p:cNvPr id="10" name="TextBox 9">
            <a:extLst>
              <a:ext uri="{FF2B5EF4-FFF2-40B4-BE49-F238E27FC236}">
                <a16:creationId xmlns:a16="http://schemas.microsoft.com/office/drawing/2014/main" id="{F4AAF65C-D39E-4E66-8B01-5C4450926E24}"/>
              </a:ext>
            </a:extLst>
          </p:cNvPr>
          <p:cNvSpPr txBox="1"/>
          <p:nvPr/>
        </p:nvSpPr>
        <p:spPr>
          <a:xfrm>
            <a:off x="2617341" y="1562729"/>
            <a:ext cx="2147777" cy="2031325"/>
          </a:xfrm>
          <a:prstGeom prst="rect">
            <a:avLst/>
          </a:prstGeom>
          <a:noFill/>
        </p:spPr>
        <p:txBody>
          <a:bodyPr wrap="square" rtlCol="0">
            <a:spAutoFit/>
          </a:bodyPr>
          <a:lstStyle/>
          <a:p>
            <a:r>
              <a:rPr lang="en-US" sz="1400" b="1" dirty="0"/>
              <a:t>Matthew Wesley Williams </a:t>
            </a:r>
            <a:r>
              <a:rPr lang="en-US" sz="1400" dirty="0"/>
              <a:t>is the Senior Vice President of Community Development, Marketing and Communications at Groundswell Community Power and Principal at Liberating Leadership.</a:t>
            </a:r>
          </a:p>
        </p:txBody>
      </p:sp>
      <p:pic>
        <p:nvPicPr>
          <p:cNvPr id="2052" name="Picture 4" descr="Matthew Wesley Williams | ITC">
            <a:extLst>
              <a:ext uri="{FF2B5EF4-FFF2-40B4-BE49-F238E27FC236}">
                <a16:creationId xmlns:a16="http://schemas.microsoft.com/office/drawing/2014/main" id="{4F1724C8-AEE1-41B4-AFE1-4E1A7E0D1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69" y="1515122"/>
            <a:ext cx="1803161" cy="27533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E385D6D-3BBA-59BC-CD40-F04C3996A170}"/>
              </a:ext>
            </a:extLst>
          </p:cNvPr>
          <p:cNvPicPr>
            <a:picLocks noChangeAspect="1"/>
          </p:cNvPicPr>
          <p:nvPr/>
        </p:nvPicPr>
        <p:blipFill rotWithShape="1">
          <a:blip r:embed="rId3"/>
          <a:srcRect l="14703" r="7638"/>
          <a:stretch/>
        </p:blipFill>
        <p:spPr>
          <a:xfrm>
            <a:off x="5006592" y="1515122"/>
            <a:ext cx="1803161" cy="2600546"/>
          </a:xfrm>
          <a:prstGeom prst="rect">
            <a:avLst/>
          </a:prstGeom>
        </p:spPr>
      </p:pic>
      <p:sp>
        <p:nvSpPr>
          <p:cNvPr id="5" name="TextBox 4">
            <a:extLst>
              <a:ext uri="{FF2B5EF4-FFF2-40B4-BE49-F238E27FC236}">
                <a16:creationId xmlns:a16="http://schemas.microsoft.com/office/drawing/2014/main" id="{7964B2F4-2429-C99D-EFEC-BD6989066575}"/>
              </a:ext>
            </a:extLst>
          </p:cNvPr>
          <p:cNvSpPr txBox="1"/>
          <p:nvPr/>
        </p:nvSpPr>
        <p:spPr>
          <a:xfrm>
            <a:off x="6912571" y="1496732"/>
            <a:ext cx="2231429" cy="2246769"/>
          </a:xfrm>
          <a:prstGeom prst="rect">
            <a:avLst/>
          </a:prstGeom>
          <a:noFill/>
        </p:spPr>
        <p:txBody>
          <a:bodyPr wrap="square">
            <a:spAutoFit/>
          </a:bodyPr>
          <a:lstStyle/>
          <a:p>
            <a:r>
              <a:rPr lang="en-US" sz="1400" b="1" dirty="0"/>
              <a:t>Dr. Andy Roach, PhD </a:t>
            </a:r>
            <a:r>
              <a:rPr lang="en-US" sz="1400" dirty="0"/>
              <a:t>is a Professor in the Department of Counseling and Psychological Services and Program Coordinator of the college’s School Psychology PhD Program at Georgia State University.</a:t>
            </a:r>
          </a:p>
        </p:txBody>
      </p:sp>
    </p:spTree>
    <p:extLst>
      <p:ext uri="{BB962C8B-B14F-4D97-AF65-F5344CB8AC3E}">
        <p14:creationId xmlns:p14="http://schemas.microsoft.com/office/powerpoint/2010/main" val="1704924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Font typeface="Arial" panose="020B0604020202020204" pitchFamily="34" charset="0"/>
              <a:buChar char="•"/>
            </a:pPr>
            <a:r>
              <a:rPr lang="en-US" sz="3600" dirty="0"/>
              <a:t>What do AUCD Leadership Academy Participants say about the experience?</a:t>
            </a:r>
          </a:p>
          <a:p>
            <a:pPr>
              <a:buFont typeface="Arial" panose="020B0604020202020204" pitchFamily="34" charset="0"/>
              <a:buChar char="•"/>
            </a:pPr>
            <a:r>
              <a:rPr lang="en-US" sz="3600" dirty="0"/>
              <a:t>Academy Schedule</a:t>
            </a:r>
          </a:p>
          <a:p>
            <a:pPr marL="0" indent="0">
              <a:buNone/>
            </a:pPr>
            <a:endParaRPr lang="en-US" sz="3600" dirty="0"/>
          </a:p>
        </p:txBody>
      </p:sp>
      <p:sp>
        <p:nvSpPr>
          <p:cNvPr id="8" name="Title 2"/>
          <p:cNvSpPr>
            <a:spLocks noGrp="1"/>
          </p:cNvSpPr>
          <p:nvPr>
            <p:ph type="title"/>
          </p:nvPr>
        </p:nvSpPr>
        <p:spPr>
          <a:xfrm>
            <a:off x="292610" y="0"/>
            <a:ext cx="2763380" cy="2099501"/>
          </a:xfrm>
        </p:spPr>
        <p:txBody>
          <a:bodyPr/>
          <a:lstStyle/>
          <a:p>
            <a:r>
              <a:rPr lang="en-US" sz="3600" dirty="0"/>
              <a:t>The next set of slides will answer…</a:t>
            </a:r>
          </a:p>
        </p:txBody>
      </p:sp>
    </p:spTree>
    <p:extLst>
      <p:ext uri="{BB962C8B-B14F-4D97-AF65-F5344CB8AC3E}">
        <p14:creationId xmlns:p14="http://schemas.microsoft.com/office/powerpoint/2010/main" val="362491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05158" y="230448"/>
            <a:ext cx="8229600" cy="749069"/>
          </a:xfrm>
        </p:spPr>
        <p:txBody>
          <a:bodyPr/>
          <a:lstStyle/>
          <a:p>
            <a:r>
              <a:rPr lang="en-US" dirty="0" err="1"/>
              <a:t>Jeiri</a:t>
            </a:r>
            <a:r>
              <a:rPr lang="en-US" dirty="0"/>
              <a:t> Flores (‘18)</a:t>
            </a:r>
          </a:p>
        </p:txBody>
      </p:sp>
      <p:sp>
        <p:nvSpPr>
          <p:cNvPr id="8" name="TextBox 7">
            <a:extLst>
              <a:ext uri="{FF2B5EF4-FFF2-40B4-BE49-F238E27FC236}">
                <a16:creationId xmlns:a16="http://schemas.microsoft.com/office/drawing/2014/main" id="{E41BB5C2-7C38-AD4B-A915-E3BA86FB2F16}"/>
              </a:ext>
            </a:extLst>
          </p:cNvPr>
          <p:cNvSpPr txBox="1"/>
          <p:nvPr/>
        </p:nvSpPr>
        <p:spPr>
          <a:xfrm>
            <a:off x="3262025" y="979517"/>
            <a:ext cx="5598754" cy="4493538"/>
          </a:xfrm>
          <a:prstGeom prst="rect">
            <a:avLst/>
          </a:prstGeom>
          <a:noFill/>
        </p:spPr>
        <p:txBody>
          <a:bodyPr wrap="square" rtlCol="0">
            <a:spAutoFit/>
          </a:bodyPr>
          <a:lstStyle/>
          <a:p>
            <a:r>
              <a:rPr lang="en-US" sz="1400" b="1" i="0" dirty="0" err="1">
                <a:effectLst/>
                <a:latin typeface="+mj-lt"/>
              </a:rPr>
              <a:t>Jeiri</a:t>
            </a:r>
            <a:r>
              <a:rPr lang="en-US" sz="1400" b="1" i="0" dirty="0">
                <a:effectLst/>
                <a:latin typeface="+mj-lt"/>
              </a:rPr>
              <a:t> Flores </a:t>
            </a:r>
            <a:r>
              <a:rPr lang="en-US" sz="1400" i="0" dirty="0">
                <a:effectLst/>
                <a:latin typeface="+mj-lt"/>
              </a:rPr>
              <a:t>is </a:t>
            </a:r>
            <a:r>
              <a:rPr lang="en-US" sz="1400" dirty="0"/>
              <a:t>Advocacy Specialist and LEND Self-Advocacy Co-Discipline Coordinator at the Strong Center for Developmental Disabilities. </a:t>
            </a:r>
            <a:r>
              <a:rPr lang="en-US" sz="1400" dirty="0" err="1"/>
              <a:t>Jeiri</a:t>
            </a:r>
            <a:r>
              <a:rPr lang="en-US" sz="1400" dirty="0"/>
              <a:t> is a sought-after writer, speaker, teacher, facilitator, podcast guest and advocate. She has been featured in outlets like Time and the blogs of the Christopher and Diana Reeve Foundation and the Association of University Centers on Disability.  </a:t>
            </a:r>
            <a:r>
              <a:rPr lang="en-US" sz="1400" dirty="0" err="1"/>
              <a:t>Jeiri</a:t>
            </a:r>
            <a:r>
              <a:rPr lang="en-US" sz="1400" dirty="0"/>
              <a:t> recently completed a term as a member of the Board of Directors for the Association of University Centers on Disability (AUCD). During her time on the board, she also served as Co-Chair of the AUCD’s Council on Leadership and Advocacy. She continues to serve on this committee where she amplifies the voices of disabled people, especially those from underserved and too often invisible minority communities. </a:t>
            </a:r>
            <a:r>
              <a:rPr lang="en-US" sz="1400" dirty="0" err="1"/>
              <a:t>Jeiri’s</a:t>
            </a:r>
            <a:r>
              <a:rPr lang="en-US" sz="1400" dirty="0"/>
              <a:t> service to AUCD also includes serving as host of the Network Narratives Podcast, now in season 2, where she interviews disabled and nondisabled network leaders who are leading research and model service demonstration work with the goal of strengthening their communities with people with disabilities and their families.</a:t>
            </a:r>
          </a:p>
          <a:p>
            <a:endParaRPr lang="en-US" sz="2000" dirty="0"/>
          </a:p>
          <a:p>
            <a:pPr algn="l" rtl="0" fontAlgn="base"/>
            <a:endParaRPr lang="en-US" sz="1400" u="none" strike="noStrike" dirty="0">
              <a:effectLst/>
              <a:latin typeface="+mj-lt"/>
            </a:endParaRPr>
          </a:p>
        </p:txBody>
      </p:sp>
      <p:pic>
        <p:nvPicPr>
          <p:cNvPr id="6" name="Picture 5">
            <a:extLst>
              <a:ext uri="{FF2B5EF4-FFF2-40B4-BE49-F238E27FC236}">
                <a16:creationId xmlns:a16="http://schemas.microsoft.com/office/drawing/2014/main" id="{38C7A348-C652-464A-88C0-7DE9315FA971}"/>
              </a:ext>
            </a:extLst>
          </p:cNvPr>
          <p:cNvPicPr>
            <a:picLocks noChangeAspect="1"/>
          </p:cNvPicPr>
          <p:nvPr/>
        </p:nvPicPr>
        <p:blipFill>
          <a:blip r:embed="rId3"/>
          <a:stretch>
            <a:fillRect/>
          </a:stretch>
        </p:blipFill>
        <p:spPr>
          <a:xfrm>
            <a:off x="930311" y="1445435"/>
            <a:ext cx="1989518" cy="2989713"/>
          </a:xfrm>
          <a:prstGeom prst="rect">
            <a:avLst/>
          </a:prstGeom>
        </p:spPr>
      </p:pic>
    </p:spTree>
    <p:extLst>
      <p:ext uri="{BB962C8B-B14F-4D97-AF65-F5344CB8AC3E}">
        <p14:creationId xmlns:p14="http://schemas.microsoft.com/office/powerpoint/2010/main" val="4033230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877A-242D-4585-8610-10D2B1204D79}"/>
              </a:ext>
            </a:extLst>
          </p:cNvPr>
          <p:cNvSpPr>
            <a:spLocks noGrp="1"/>
          </p:cNvSpPr>
          <p:nvPr>
            <p:ph type="ctrTitle"/>
          </p:nvPr>
        </p:nvSpPr>
        <p:spPr/>
        <p:txBody>
          <a:bodyPr/>
          <a:lstStyle/>
          <a:p>
            <a:r>
              <a:rPr lang="en-US" dirty="0"/>
              <a:t>Megan Roberts (‘17) </a:t>
            </a:r>
          </a:p>
        </p:txBody>
      </p:sp>
      <p:sp>
        <p:nvSpPr>
          <p:cNvPr id="3" name="Content Placeholder 2">
            <a:extLst>
              <a:ext uri="{FF2B5EF4-FFF2-40B4-BE49-F238E27FC236}">
                <a16:creationId xmlns:a16="http://schemas.microsoft.com/office/drawing/2014/main" id="{C6991708-AF5D-4213-8F46-03C714476B73}"/>
              </a:ext>
            </a:extLst>
          </p:cNvPr>
          <p:cNvSpPr>
            <a:spLocks noGrp="1"/>
          </p:cNvSpPr>
          <p:nvPr>
            <p:ph idx="1"/>
          </p:nvPr>
        </p:nvSpPr>
        <p:spPr>
          <a:xfrm>
            <a:off x="3059598" y="1098150"/>
            <a:ext cx="6084402" cy="3814901"/>
          </a:xfrm>
        </p:spPr>
        <p:txBody>
          <a:bodyPr/>
          <a:lstStyle/>
          <a:p>
            <a:pPr marL="0" indent="0" algn="just" fontAlgn="base">
              <a:spcBef>
                <a:spcPts val="0"/>
              </a:spcBef>
              <a:spcAft>
                <a:spcPts val="0"/>
              </a:spcAft>
              <a:buNone/>
            </a:pPr>
            <a:r>
              <a:rPr lang="en-US" sz="1500" b="1" dirty="0">
                <a:latin typeface="+mn-lt"/>
              </a:rPr>
              <a:t>Megan Roberts, PT, </a:t>
            </a:r>
            <a:r>
              <a:rPr lang="en-US" sz="1500" b="1" dirty="0" err="1">
                <a:latin typeface="+mn-lt"/>
              </a:rPr>
              <a:t>DsC</a:t>
            </a:r>
            <a:r>
              <a:rPr lang="en-US" sz="1500" b="1" dirty="0">
                <a:latin typeface="+mn-lt"/>
              </a:rPr>
              <a:t> </a:t>
            </a:r>
            <a:r>
              <a:rPr lang="en-US" sz="1500" dirty="0">
                <a:latin typeface="+mn-lt"/>
              </a:rPr>
              <a:t>is a Clinical Associate Professor and of Director of the Oklahoma LEND.-- </a:t>
            </a:r>
            <a:r>
              <a:rPr lang="en-US" sz="1500" b="0" i="0" dirty="0">
                <a:solidFill>
                  <a:srgbClr val="000000"/>
                </a:solidFill>
                <a:effectLst/>
                <a:latin typeface="+mn-lt"/>
              </a:rPr>
              <a:t>Oklahoma Leadership Education in Neurodevelopmental and Related Disabilities (LEND).Megan was recently awarded the </a:t>
            </a:r>
            <a:r>
              <a:rPr lang="en-US" sz="1500" i="0" dirty="0">
                <a:solidFill>
                  <a:srgbClr val="710000"/>
                </a:solidFill>
                <a:effectLst/>
                <a:latin typeface="+mn-lt"/>
                <a:hlinkClick r:id="rId3"/>
              </a:rPr>
              <a:t>University of Oklahoma 2024 Interprofessional Educators and Practitioners Association (IEPA</a:t>
            </a:r>
            <a:r>
              <a:rPr lang="en-US" sz="1500" b="1" i="0" u="sng" dirty="0">
                <a:solidFill>
                  <a:srgbClr val="710000"/>
                </a:solidFill>
                <a:effectLst/>
                <a:latin typeface="+mn-lt"/>
                <a:hlinkClick r:id="rId3"/>
              </a:rPr>
              <a:t>)</a:t>
            </a:r>
            <a:r>
              <a:rPr lang="en-US" sz="1500" b="0" i="0" dirty="0">
                <a:solidFill>
                  <a:srgbClr val="000000"/>
                </a:solidFill>
                <a:effectLst/>
                <a:latin typeface="+mn-lt"/>
              </a:rPr>
              <a:t> Leader of the Year award. Dr. Roberts is a dynamic force in disability advocacy and education. Megan’s influence extends globally as she has mentored eight Professional Fellows from Kenya, Uganda, and Tanzania through the </a:t>
            </a:r>
            <a:r>
              <a:rPr lang="en-US" sz="1500" i="0" dirty="0">
                <a:solidFill>
                  <a:srgbClr val="710000"/>
                </a:solidFill>
                <a:effectLst/>
                <a:latin typeface="+mn-lt"/>
                <a:hlinkClick r:id="rId4"/>
              </a:rPr>
              <a:t>Professional Fellows Programs in Inclusive Disability Employment and Inclusive Civic Engagement</a:t>
            </a:r>
            <a:r>
              <a:rPr lang="en-US" sz="1500" b="0" i="0" dirty="0">
                <a:solidFill>
                  <a:srgbClr val="000000"/>
                </a:solidFill>
                <a:effectLst/>
                <a:latin typeface="+mn-lt"/>
              </a:rPr>
              <a:t>, sponsored by the U.S. Department of State Bureau of Educational and Cultural Affairs. Dr. Roberts provides technical assistance to improve disability-related systems, policies, and services at local, state, and national levels. Her dedication continues to drive positive change in the field</a:t>
            </a:r>
          </a:p>
          <a:p>
            <a:pPr marL="0" indent="0">
              <a:buNone/>
            </a:pPr>
            <a:endParaRPr lang="en-US" dirty="0"/>
          </a:p>
        </p:txBody>
      </p:sp>
      <p:pic>
        <p:nvPicPr>
          <p:cNvPr id="1026" name="Picture 2" descr="Roberts, Megan - PT, DSc, PCS">
            <a:extLst>
              <a:ext uri="{FF2B5EF4-FFF2-40B4-BE49-F238E27FC236}">
                <a16:creationId xmlns:a16="http://schemas.microsoft.com/office/drawing/2014/main" id="{DA71C863-B12F-70AA-1F50-8AD501A35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09965"/>
            <a:ext cx="2256155" cy="316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7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Michelle Jarman (‘24)</a:t>
            </a:r>
          </a:p>
        </p:txBody>
      </p:sp>
      <p:sp>
        <p:nvSpPr>
          <p:cNvPr id="8" name="TextBox 7">
            <a:extLst>
              <a:ext uri="{FF2B5EF4-FFF2-40B4-BE49-F238E27FC236}">
                <a16:creationId xmlns:a16="http://schemas.microsoft.com/office/drawing/2014/main" id="{E41BB5C2-7C38-AD4B-A915-E3BA86FB2F16}"/>
              </a:ext>
            </a:extLst>
          </p:cNvPr>
          <p:cNvSpPr txBox="1"/>
          <p:nvPr/>
        </p:nvSpPr>
        <p:spPr>
          <a:xfrm>
            <a:off x="3477491" y="1154430"/>
            <a:ext cx="5209309" cy="3539430"/>
          </a:xfrm>
          <a:prstGeom prst="rect">
            <a:avLst/>
          </a:prstGeom>
          <a:noFill/>
        </p:spPr>
        <p:txBody>
          <a:bodyPr wrap="square" rtlCol="0">
            <a:spAutoFit/>
          </a:bodyPr>
          <a:lstStyle/>
          <a:p>
            <a:r>
              <a:rPr lang="en-US" sz="1400" dirty="0"/>
              <a:t>Michelle Jarman is the  Director of The Wyoming Institute for Disabilities, Wyoming’s UCEDD. She also is a Professor of Disability Studies and the current Director of Gender and Women’s Studies in the School of Culture, Gender and Social Justice. In addition to ongoing service activities within the College of Health Sciences, Michelle serves on the University’s Inclusion Council. Her research interests include 20th-century U.S. literature and intersecting cultural representations of disability, gender, and race. Current research focuses on community-based participatory projects, disability memoirs, and reproductive justice. Her scholarship has appeared in journals such as </a:t>
            </a:r>
            <a:r>
              <a:rPr lang="en-US" sz="1400" i="1" dirty="0"/>
              <a:t>Disability Studies Quarterly</a:t>
            </a:r>
            <a:r>
              <a:rPr lang="en-US" sz="1400" dirty="0"/>
              <a:t>, </a:t>
            </a:r>
            <a:r>
              <a:rPr lang="en-US" sz="1400" i="1" dirty="0"/>
              <a:t>Feminist Formations</a:t>
            </a:r>
            <a:r>
              <a:rPr lang="en-US" sz="1400" dirty="0"/>
              <a:t>, the </a:t>
            </a:r>
            <a:r>
              <a:rPr lang="en-US" sz="1400" i="1" dirty="0"/>
              <a:t>Journal of American Culture</a:t>
            </a:r>
            <a:r>
              <a:rPr lang="en-US" sz="1400" dirty="0"/>
              <a:t>, and in prominent literary and disability studies anthologies. She is currently working on a book manuscript titled </a:t>
            </a:r>
            <a:r>
              <a:rPr lang="en-US" sz="1400" i="1" dirty="0"/>
              <a:t>Crip Relations: Intersectionality and Interdependence in Disability Memoirs.</a:t>
            </a:r>
            <a:endParaRPr lang="en-US" sz="1400" dirty="0"/>
          </a:p>
        </p:txBody>
      </p:sp>
      <p:pic>
        <p:nvPicPr>
          <p:cNvPr id="5" name="Picture 4" descr="A person wearing glasses and a green jacket&#10;&#10;Description automatically generated">
            <a:extLst>
              <a:ext uri="{FF2B5EF4-FFF2-40B4-BE49-F238E27FC236}">
                <a16:creationId xmlns:a16="http://schemas.microsoft.com/office/drawing/2014/main" id="{F15412AF-44A2-FFF3-9DE8-321E25F13291}"/>
              </a:ext>
            </a:extLst>
          </p:cNvPr>
          <p:cNvPicPr>
            <a:picLocks noChangeAspect="1"/>
          </p:cNvPicPr>
          <p:nvPr/>
        </p:nvPicPr>
        <p:blipFill>
          <a:blip r:embed="rId3"/>
          <a:stretch>
            <a:fillRect/>
          </a:stretch>
        </p:blipFill>
        <p:spPr>
          <a:xfrm>
            <a:off x="726163" y="1154430"/>
            <a:ext cx="2362200" cy="2834640"/>
          </a:xfrm>
          <a:prstGeom prst="rect">
            <a:avLst/>
          </a:prstGeom>
        </p:spPr>
      </p:pic>
    </p:spTree>
    <p:extLst>
      <p:ext uri="{BB962C8B-B14F-4D97-AF65-F5344CB8AC3E}">
        <p14:creationId xmlns:p14="http://schemas.microsoft.com/office/powerpoint/2010/main" val="2851052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Year At-a-Glance</a:t>
            </a:r>
          </a:p>
        </p:txBody>
      </p:sp>
      <p:graphicFrame>
        <p:nvGraphicFramePr>
          <p:cNvPr id="8" name="Table 7">
            <a:extLst>
              <a:ext uri="{FF2B5EF4-FFF2-40B4-BE49-F238E27FC236}">
                <a16:creationId xmlns:a16="http://schemas.microsoft.com/office/drawing/2014/main" id="{CF756C58-E2E6-FB43-81EB-04EF87ACD0DD}"/>
              </a:ext>
            </a:extLst>
          </p:cNvPr>
          <p:cNvGraphicFramePr>
            <a:graphicFrameLocks noGrp="1"/>
          </p:cNvGraphicFramePr>
          <p:nvPr>
            <p:extLst>
              <p:ext uri="{D42A27DB-BD31-4B8C-83A1-F6EECF244321}">
                <p14:modId xmlns:p14="http://schemas.microsoft.com/office/powerpoint/2010/main" val="717377139"/>
              </p:ext>
            </p:extLst>
          </p:nvPr>
        </p:nvGraphicFramePr>
        <p:xfrm>
          <a:off x="1324396" y="1453338"/>
          <a:ext cx="6495207" cy="2722150"/>
        </p:xfrm>
        <a:graphic>
          <a:graphicData uri="http://schemas.openxmlformats.org/drawingml/2006/table">
            <a:tbl>
              <a:tblPr firstRow="1" bandRow="1">
                <a:tableStyleId>{5C22544A-7EE6-4342-B048-85BDC9FD1C3A}</a:tableStyleId>
              </a:tblPr>
              <a:tblGrid>
                <a:gridCol w="3127240">
                  <a:extLst>
                    <a:ext uri="{9D8B030D-6E8A-4147-A177-3AD203B41FA5}">
                      <a16:colId xmlns:a16="http://schemas.microsoft.com/office/drawing/2014/main" val="959632436"/>
                    </a:ext>
                  </a:extLst>
                </a:gridCol>
                <a:gridCol w="3367967">
                  <a:extLst>
                    <a:ext uri="{9D8B030D-6E8A-4147-A177-3AD203B41FA5}">
                      <a16:colId xmlns:a16="http://schemas.microsoft.com/office/drawing/2014/main" val="3921785596"/>
                    </a:ext>
                  </a:extLst>
                </a:gridCol>
              </a:tblGrid>
              <a:tr h="544430">
                <a:tc gridSpan="2">
                  <a:txBody>
                    <a:bodyPr/>
                    <a:lstStyle/>
                    <a:p>
                      <a:pPr algn="ctr"/>
                      <a:r>
                        <a:rPr lang="en-US" dirty="0"/>
                        <a:t>Application Phase</a:t>
                      </a:r>
                    </a:p>
                  </a:txBody>
                  <a:tcPr/>
                </a:tc>
                <a:tc hMerge="1">
                  <a:txBody>
                    <a:bodyPr/>
                    <a:lstStyle/>
                    <a:p>
                      <a:endParaRPr lang="en-US" dirty="0"/>
                    </a:p>
                  </a:txBody>
                  <a:tcPr/>
                </a:tc>
                <a:extLst>
                  <a:ext uri="{0D108BD9-81ED-4DB2-BD59-A6C34878D82A}">
                    <a16:rowId xmlns:a16="http://schemas.microsoft.com/office/drawing/2014/main" val="746630651"/>
                  </a:ext>
                </a:extLst>
              </a:tr>
              <a:tr h="544430">
                <a:tc>
                  <a:txBody>
                    <a:bodyPr/>
                    <a:lstStyle/>
                    <a:p>
                      <a:r>
                        <a:rPr lang="en-US" strike="noStrike" dirty="0"/>
                        <a:t>November 2024</a:t>
                      </a:r>
                    </a:p>
                  </a:txBody>
                  <a:tcPr/>
                </a:tc>
                <a:tc>
                  <a:txBody>
                    <a:bodyPr/>
                    <a:lstStyle/>
                    <a:p>
                      <a:r>
                        <a:rPr lang="en-US" dirty="0"/>
                        <a:t>Application Available</a:t>
                      </a:r>
                    </a:p>
                  </a:txBody>
                  <a:tcPr/>
                </a:tc>
                <a:extLst>
                  <a:ext uri="{0D108BD9-81ED-4DB2-BD59-A6C34878D82A}">
                    <a16:rowId xmlns:a16="http://schemas.microsoft.com/office/drawing/2014/main" val="2568796559"/>
                  </a:ext>
                </a:extLst>
              </a:tr>
              <a:tr h="544430">
                <a:tc>
                  <a:txBody>
                    <a:bodyPr/>
                    <a:lstStyle/>
                    <a:p>
                      <a:r>
                        <a:rPr lang="en-US" strike="noStrike" dirty="0"/>
                        <a:t>March 3, 2025</a:t>
                      </a:r>
                    </a:p>
                  </a:txBody>
                  <a:tcPr/>
                </a:tc>
                <a:tc>
                  <a:txBody>
                    <a:bodyPr/>
                    <a:lstStyle/>
                    <a:p>
                      <a:r>
                        <a:rPr lang="en-US" dirty="0"/>
                        <a:t>Application Deadline</a:t>
                      </a:r>
                    </a:p>
                  </a:txBody>
                  <a:tcPr/>
                </a:tc>
                <a:extLst>
                  <a:ext uri="{0D108BD9-81ED-4DB2-BD59-A6C34878D82A}">
                    <a16:rowId xmlns:a16="http://schemas.microsoft.com/office/drawing/2014/main" val="2418079324"/>
                  </a:ext>
                </a:extLst>
              </a:tr>
              <a:tr h="544430">
                <a:tc>
                  <a:txBody>
                    <a:bodyPr/>
                    <a:lstStyle/>
                    <a:p>
                      <a:r>
                        <a:rPr lang="en-US" strike="noStrike" dirty="0"/>
                        <a:t>March 24, 2025</a:t>
                      </a:r>
                    </a:p>
                  </a:txBody>
                  <a:tcPr/>
                </a:tc>
                <a:tc>
                  <a:txBody>
                    <a:bodyPr/>
                    <a:lstStyle/>
                    <a:p>
                      <a:r>
                        <a:rPr lang="en-US" dirty="0"/>
                        <a:t>Initial Acceptances</a:t>
                      </a:r>
                    </a:p>
                  </a:txBody>
                  <a:tcPr/>
                </a:tc>
                <a:extLst>
                  <a:ext uri="{0D108BD9-81ED-4DB2-BD59-A6C34878D82A}">
                    <a16:rowId xmlns:a16="http://schemas.microsoft.com/office/drawing/2014/main" val="949531620"/>
                  </a:ext>
                </a:extLst>
              </a:tr>
              <a:tr h="544430">
                <a:tc>
                  <a:txBody>
                    <a:bodyPr/>
                    <a:lstStyle/>
                    <a:p>
                      <a:r>
                        <a:rPr lang="en-US" strike="noStrike" dirty="0"/>
                        <a:t>April 3, 2025</a:t>
                      </a:r>
                    </a:p>
                  </a:txBody>
                  <a:tcPr/>
                </a:tc>
                <a:tc>
                  <a:txBody>
                    <a:bodyPr/>
                    <a:lstStyle/>
                    <a:p>
                      <a:r>
                        <a:rPr lang="en-US" dirty="0"/>
                        <a:t>Final Applicant Notifications</a:t>
                      </a:r>
                    </a:p>
                  </a:txBody>
                  <a:tcPr/>
                </a:tc>
                <a:extLst>
                  <a:ext uri="{0D108BD9-81ED-4DB2-BD59-A6C34878D82A}">
                    <a16:rowId xmlns:a16="http://schemas.microsoft.com/office/drawing/2014/main" val="906310357"/>
                  </a:ext>
                </a:extLst>
              </a:tr>
            </a:tbl>
          </a:graphicData>
        </a:graphic>
      </p:graphicFrame>
    </p:spTree>
    <p:extLst>
      <p:ext uri="{BB962C8B-B14F-4D97-AF65-F5344CB8AC3E}">
        <p14:creationId xmlns:p14="http://schemas.microsoft.com/office/powerpoint/2010/main" val="2694919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Year At-a-Glance</a:t>
            </a:r>
          </a:p>
        </p:txBody>
      </p:sp>
      <p:sp>
        <p:nvSpPr>
          <p:cNvPr id="2" name="TextBox 1">
            <a:extLst>
              <a:ext uri="{FF2B5EF4-FFF2-40B4-BE49-F238E27FC236}">
                <a16:creationId xmlns:a16="http://schemas.microsoft.com/office/drawing/2014/main" id="{251B9B13-FF63-EAEE-6443-2D94183572DD}"/>
              </a:ext>
            </a:extLst>
          </p:cNvPr>
          <p:cNvSpPr txBox="1"/>
          <p:nvPr/>
        </p:nvSpPr>
        <p:spPr>
          <a:xfrm>
            <a:off x="224287" y="1190445"/>
            <a:ext cx="8781690" cy="1138773"/>
          </a:xfrm>
          <a:prstGeom prst="rect">
            <a:avLst/>
          </a:prstGeom>
          <a:noFill/>
        </p:spPr>
        <p:txBody>
          <a:bodyPr wrap="square" rtlCol="0">
            <a:spAutoFit/>
          </a:bodyPr>
          <a:lstStyle/>
          <a:p>
            <a:pPr algn="ctr"/>
            <a:r>
              <a:rPr lang="en-US" sz="3200" dirty="0"/>
              <a:t>2025 AUCD Leadership Academy Activities</a:t>
            </a:r>
          </a:p>
          <a:p>
            <a:endParaRPr lang="en-US" dirty="0"/>
          </a:p>
          <a:p>
            <a:endParaRPr lang="en-US" dirty="0"/>
          </a:p>
        </p:txBody>
      </p:sp>
      <p:graphicFrame>
        <p:nvGraphicFramePr>
          <p:cNvPr id="7" name="Table 6">
            <a:extLst>
              <a:ext uri="{FF2B5EF4-FFF2-40B4-BE49-F238E27FC236}">
                <a16:creationId xmlns:a16="http://schemas.microsoft.com/office/drawing/2014/main" id="{316A8C0A-D305-549A-E8A0-39C3235D9C9F}"/>
              </a:ext>
            </a:extLst>
          </p:cNvPr>
          <p:cNvGraphicFramePr>
            <a:graphicFrameLocks noGrp="1"/>
          </p:cNvGraphicFramePr>
          <p:nvPr>
            <p:extLst>
              <p:ext uri="{D42A27DB-BD31-4B8C-83A1-F6EECF244321}">
                <p14:modId xmlns:p14="http://schemas.microsoft.com/office/powerpoint/2010/main" val="1734666927"/>
              </p:ext>
            </p:extLst>
          </p:nvPr>
        </p:nvGraphicFramePr>
        <p:xfrm>
          <a:off x="1524000" y="2018030"/>
          <a:ext cx="6096000" cy="25603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053793992"/>
                    </a:ext>
                  </a:extLst>
                </a:gridCol>
                <a:gridCol w="3048000">
                  <a:extLst>
                    <a:ext uri="{9D8B030D-6E8A-4147-A177-3AD203B41FA5}">
                      <a16:colId xmlns:a16="http://schemas.microsoft.com/office/drawing/2014/main" val="118307923"/>
                    </a:ext>
                  </a:extLst>
                </a:gridCol>
              </a:tblGrid>
              <a:tr h="0">
                <a:tc>
                  <a:txBody>
                    <a:bodyPr/>
                    <a:lstStyle/>
                    <a:p>
                      <a:r>
                        <a:rPr lang="en-US" dirty="0"/>
                        <a:t>3 Pre-Academy Webinars</a:t>
                      </a:r>
                    </a:p>
                  </a:txBody>
                  <a:tcPr/>
                </a:tc>
                <a:tc>
                  <a:txBody>
                    <a:bodyPr/>
                    <a:lstStyle/>
                    <a:p>
                      <a:r>
                        <a:rPr lang="en-US" dirty="0"/>
                        <a:t>April &amp; May 2025 (60-75 Minutes</a:t>
                      </a:r>
                    </a:p>
                  </a:txBody>
                  <a:tcPr/>
                </a:tc>
                <a:extLst>
                  <a:ext uri="{0D108BD9-81ED-4DB2-BD59-A6C34878D82A}">
                    <a16:rowId xmlns:a16="http://schemas.microsoft.com/office/drawing/2014/main" val="3301791889"/>
                  </a:ext>
                </a:extLst>
              </a:tr>
              <a:tr h="370840">
                <a:tc>
                  <a:txBody>
                    <a:bodyPr/>
                    <a:lstStyle/>
                    <a:p>
                      <a:pPr algn="ctr"/>
                      <a:r>
                        <a:rPr lang="en-US" dirty="0"/>
                        <a:t>In-Residence Academy Session in Atlanta</a:t>
                      </a:r>
                    </a:p>
                  </a:txBody>
                  <a:tcPr/>
                </a:tc>
                <a:tc>
                  <a:txBody>
                    <a:bodyPr/>
                    <a:lstStyle/>
                    <a:p>
                      <a:r>
                        <a:rPr lang="en-US" dirty="0"/>
                        <a:t>June 1-6, 2025</a:t>
                      </a:r>
                    </a:p>
                  </a:txBody>
                  <a:tcPr/>
                </a:tc>
                <a:extLst>
                  <a:ext uri="{0D108BD9-81ED-4DB2-BD59-A6C34878D82A}">
                    <a16:rowId xmlns:a16="http://schemas.microsoft.com/office/drawing/2014/main" val="2131462093"/>
                  </a:ext>
                </a:extLst>
              </a:tr>
              <a:tr h="370840">
                <a:tc>
                  <a:txBody>
                    <a:bodyPr/>
                    <a:lstStyle/>
                    <a:p>
                      <a:pPr algn="ctr"/>
                      <a:r>
                        <a:rPr lang="en-US" dirty="0"/>
                        <a:t>Post-Academy Ally Group Meetings </a:t>
                      </a:r>
                    </a:p>
                  </a:txBody>
                  <a:tcPr/>
                </a:tc>
                <a:tc>
                  <a:txBody>
                    <a:bodyPr/>
                    <a:lstStyle/>
                    <a:p>
                      <a:r>
                        <a:rPr lang="en-US" dirty="0"/>
                        <a:t>September 2025-April 2026</a:t>
                      </a:r>
                    </a:p>
                  </a:txBody>
                  <a:tcPr/>
                </a:tc>
                <a:extLst>
                  <a:ext uri="{0D108BD9-81ED-4DB2-BD59-A6C34878D82A}">
                    <a16:rowId xmlns:a16="http://schemas.microsoft.com/office/drawing/2014/main" val="1900705514"/>
                  </a:ext>
                </a:extLst>
              </a:tr>
              <a:tr h="370840">
                <a:tc>
                  <a:txBody>
                    <a:bodyPr/>
                    <a:lstStyle/>
                    <a:p>
                      <a:pPr algn="ctr"/>
                      <a:r>
                        <a:rPr lang="en-US" dirty="0"/>
                        <a:t>Local Leadership Coaching Sessions</a:t>
                      </a:r>
                    </a:p>
                  </a:txBody>
                  <a:tcPr/>
                </a:tc>
                <a:tc>
                  <a:txBody>
                    <a:bodyPr/>
                    <a:lstStyle/>
                    <a:p>
                      <a:r>
                        <a:rPr lang="en-US" dirty="0"/>
                        <a:t>October 2025-May of 2026</a:t>
                      </a:r>
                    </a:p>
                  </a:txBody>
                  <a:tcPr/>
                </a:tc>
                <a:extLst>
                  <a:ext uri="{0D108BD9-81ED-4DB2-BD59-A6C34878D82A}">
                    <a16:rowId xmlns:a16="http://schemas.microsoft.com/office/drawing/2014/main" val="4097516382"/>
                  </a:ext>
                </a:extLst>
              </a:tr>
            </a:tbl>
          </a:graphicData>
        </a:graphic>
      </p:graphicFrame>
    </p:spTree>
    <p:extLst>
      <p:ext uri="{BB962C8B-B14F-4D97-AF65-F5344CB8AC3E}">
        <p14:creationId xmlns:p14="http://schemas.microsoft.com/office/powerpoint/2010/main" val="2588297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AUCD Leadership Academy</a:t>
            </a:r>
          </a:p>
        </p:txBody>
      </p:sp>
      <p:sp>
        <p:nvSpPr>
          <p:cNvPr id="4" name="Content Placeholder 2"/>
          <p:cNvSpPr>
            <a:spLocks noGrp="1"/>
          </p:cNvSpPr>
          <p:nvPr>
            <p:ph idx="1"/>
          </p:nvPr>
        </p:nvSpPr>
        <p:spPr>
          <a:xfrm>
            <a:off x="277091" y="1033121"/>
            <a:ext cx="8347364" cy="3790244"/>
          </a:xfrm>
          <a:prstGeom prst="rect">
            <a:avLst/>
          </a:prstGeom>
        </p:spPr>
        <p:txBody>
          <a:bodyPr numCol="2"/>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1"/>
            <a:r>
              <a:rPr lang="en-US" sz="2000" dirty="0"/>
              <a:t> </a:t>
            </a:r>
            <a:r>
              <a:rPr lang="en-US" sz="1800" dirty="0"/>
              <a:t>Sunday, June 1</a:t>
            </a:r>
            <a:r>
              <a:rPr lang="en-US" sz="1800" baseline="30000" dirty="0"/>
              <a:t>th</a:t>
            </a:r>
            <a:r>
              <a:rPr lang="en-US" sz="1800" dirty="0"/>
              <a:t> </a:t>
            </a:r>
          </a:p>
          <a:p>
            <a:pPr lvl="2">
              <a:lnSpc>
                <a:spcPct val="90000"/>
              </a:lnSpc>
            </a:pPr>
            <a:r>
              <a:rPr lang="en-US" sz="1600" dirty="0"/>
              <a:t>Arrive - 3:00 to 3:45 pm</a:t>
            </a:r>
          </a:p>
          <a:p>
            <a:pPr lvl="2">
              <a:lnSpc>
                <a:spcPct val="90000"/>
              </a:lnSpc>
            </a:pPr>
            <a:r>
              <a:rPr lang="en-US" sz="1600" dirty="0"/>
              <a:t>Opening session at 4:00 pm</a:t>
            </a:r>
          </a:p>
          <a:p>
            <a:pPr lvl="2">
              <a:lnSpc>
                <a:spcPct val="90000"/>
              </a:lnSpc>
            </a:pPr>
            <a:r>
              <a:rPr lang="en-US" sz="1600" dirty="0"/>
              <a:t>Dinner provided</a:t>
            </a:r>
          </a:p>
          <a:p>
            <a:pPr lvl="2">
              <a:lnSpc>
                <a:spcPct val="90000"/>
              </a:lnSpc>
            </a:pPr>
            <a:r>
              <a:rPr lang="en-US" sz="1600" dirty="0"/>
              <a:t>Conclude by 7:30 pm</a:t>
            </a:r>
          </a:p>
          <a:p>
            <a:pPr lvl="1"/>
            <a:r>
              <a:rPr lang="en-US" sz="1800" dirty="0"/>
              <a:t>June 2</a:t>
            </a:r>
            <a:r>
              <a:rPr lang="en-US" sz="1800" baseline="30000" dirty="0"/>
              <a:t>nd </a:t>
            </a:r>
            <a:r>
              <a:rPr lang="en-US" sz="1800" dirty="0"/>
              <a:t> - June 5</a:t>
            </a:r>
            <a:r>
              <a:rPr lang="en-US" sz="1800" baseline="30000" dirty="0"/>
              <a:t>th</a:t>
            </a:r>
            <a:r>
              <a:rPr lang="en-US" sz="1800" dirty="0"/>
              <a:t> (Daily Schedule)</a:t>
            </a:r>
          </a:p>
          <a:p>
            <a:pPr lvl="2">
              <a:lnSpc>
                <a:spcPct val="90000"/>
              </a:lnSpc>
            </a:pPr>
            <a:r>
              <a:rPr lang="en-US" sz="1600" dirty="0"/>
              <a:t>Previewing the day - 8:30 am</a:t>
            </a:r>
          </a:p>
          <a:p>
            <a:pPr lvl="2">
              <a:lnSpc>
                <a:spcPct val="90000"/>
              </a:lnSpc>
            </a:pPr>
            <a:r>
              <a:rPr lang="en-US" sz="1600" dirty="0"/>
              <a:t>Coffee / Networking - 9:00 to 9:45 am</a:t>
            </a:r>
          </a:p>
          <a:p>
            <a:pPr lvl="2">
              <a:lnSpc>
                <a:spcPct val="90000"/>
              </a:lnSpc>
            </a:pPr>
            <a:r>
              <a:rPr lang="en-US" sz="1600" dirty="0"/>
              <a:t>Opening session - 10:00 am</a:t>
            </a:r>
          </a:p>
          <a:p>
            <a:pPr lvl="2">
              <a:lnSpc>
                <a:spcPct val="90000"/>
              </a:lnSpc>
            </a:pPr>
            <a:r>
              <a:rPr lang="en-US" sz="1600" dirty="0"/>
              <a:t>Conclude between 6:00 and 6:30 pm</a:t>
            </a:r>
          </a:p>
          <a:p>
            <a:pPr lvl="1"/>
            <a:endParaRPr lang="en-US" sz="2000" dirty="0"/>
          </a:p>
          <a:p>
            <a:pPr lvl="1"/>
            <a:r>
              <a:rPr lang="en-US" sz="2000" dirty="0"/>
              <a:t>June 6</a:t>
            </a:r>
            <a:r>
              <a:rPr lang="en-US" sz="2000" baseline="30000" dirty="0"/>
              <a:t>th</a:t>
            </a:r>
            <a:r>
              <a:rPr lang="en-US" sz="2000" dirty="0"/>
              <a:t> </a:t>
            </a:r>
          </a:p>
          <a:p>
            <a:pPr lvl="2"/>
            <a:r>
              <a:rPr lang="en-US" sz="1600" dirty="0"/>
              <a:t>Depart by 3:00pm</a:t>
            </a:r>
          </a:p>
          <a:p>
            <a:pPr lvl="1"/>
            <a:r>
              <a:rPr lang="en-US" sz="2000" dirty="0"/>
              <a:t>Other Highlights / Additions</a:t>
            </a:r>
          </a:p>
          <a:p>
            <a:pPr lvl="2"/>
            <a:r>
              <a:rPr lang="en-US" sz="1600" dirty="0"/>
              <a:t>Breakfast available everyday (6/2-6/6)</a:t>
            </a:r>
          </a:p>
          <a:p>
            <a:pPr lvl="2"/>
            <a:r>
              <a:rPr lang="en-US" sz="1600" dirty="0"/>
              <a:t>Lunch provided on June 2</a:t>
            </a:r>
            <a:r>
              <a:rPr lang="en-US" sz="1600" baseline="30000" dirty="0"/>
              <a:t>th</a:t>
            </a:r>
            <a:r>
              <a:rPr lang="en-US" sz="1600" dirty="0"/>
              <a:t> &amp; June 5th</a:t>
            </a:r>
          </a:p>
          <a:p>
            <a:pPr lvl="2"/>
            <a:r>
              <a:rPr lang="en-US" sz="1600" dirty="0"/>
              <a:t>Dinner provided June 1</a:t>
            </a:r>
            <a:r>
              <a:rPr lang="en-US" sz="1600" baseline="30000" dirty="0"/>
              <a:t>st</a:t>
            </a:r>
            <a:r>
              <a:rPr lang="en-US" sz="1600" dirty="0"/>
              <a:t> &amp; June 5</a:t>
            </a:r>
            <a:r>
              <a:rPr lang="en-US" sz="1600" baseline="30000" dirty="0"/>
              <a:t>th</a:t>
            </a:r>
            <a:r>
              <a:rPr lang="en-US" sz="1600" dirty="0"/>
              <a:t>  </a:t>
            </a:r>
          </a:p>
          <a:p>
            <a:pPr lvl="2"/>
            <a:endParaRPr lang="en-US" sz="1600" dirty="0"/>
          </a:p>
        </p:txBody>
      </p:sp>
      <p:sp>
        <p:nvSpPr>
          <p:cNvPr id="2" name="Rectangle 1"/>
          <p:cNvSpPr/>
          <p:nvPr/>
        </p:nvSpPr>
        <p:spPr>
          <a:xfrm>
            <a:off x="3357436" y="916618"/>
            <a:ext cx="184666" cy="400110"/>
          </a:xfrm>
          <a:prstGeom prst="rect">
            <a:avLst/>
          </a:prstGeom>
        </p:spPr>
        <p:txBody>
          <a:bodyPr wrap="none">
            <a:spAutoFit/>
          </a:bodyPr>
          <a:lstStyle/>
          <a:p>
            <a:pPr lvl="0"/>
            <a:endParaRPr lang="en-US" sz="2000" b="1" u="sng" dirty="0"/>
          </a:p>
        </p:txBody>
      </p:sp>
    </p:spTree>
    <p:extLst>
      <p:ext uri="{BB962C8B-B14F-4D97-AF65-F5344CB8AC3E}">
        <p14:creationId xmlns:p14="http://schemas.microsoft.com/office/powerpoint/2010/main" val="4197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Perspectives from three Alumni</a:t>
            </a:r>
          </a:p>
          <a:p>
            <a:r>
              <a:rPr lang="en-US" dirty="0"/>
              <a:t>In-person Academy Schedule</a:t>
            </a:r>
          </a:p>
          <a:p>
            <a:r>
              <a:rPr lang="en-US" dirty="0"/>
              <a:t>Pre-Academy Webinars</a:t>
            </a:r>
          </a:p>
          <a:p>
            <a:r>
              <a:rPr lang="en-US" dirty="0"/>
              <a:t>Post-Academy Activities</a:t>
            </a:r>
          </a:p>
          <a:p>
            <a:pPr marL="0" indent="0">
              <a:buNone/>
            </a:pPr>
            <a:endParaRPr lang="en-US" dirty="0"/>
          </a:p>
        </p:txBody>
      </p:sp>
      <p:sp>
        <p:nvSpPr>
          <p:cNvPr id="10" name="Title 2"/>
          <p:cNvSpPr txBox="1">
            <a:spLocks/>
          </p:cNvSpPr>
          <p:nvPr/>
        </p:nvSpPr>
        <p:spPr>
          <a:xfrm>
            <a:off x="457202" y="479107"/>
            <a:ext cx="2763380" cy="871538"/>
          </a:xfrm>
          <a:prstGeom prst="rect">
            <a:avLst/>
          </a:prstGeom>
        </p:spPr>
        <p:txBody>
          <a:bodyPr anchor="b"/>
          <a:lstStyle>
            <a:lvl1pPr algn="l" defTabSz="457200" rtl="0" eaLnBrk="1" fontAlgn="base" hangingPunct="1">
              <a:spcBef>
                <a:spcPct val="0"/>
              </a:spcBef>
              <a:spcAft>
                <a:spcPct val="0"/>
              </a:spcAft>
              <a:defRPr sz="2000" b="1" kern="1200">
                <a:solidFill>
                  <a:srgbClr val="FFFFFF"/>
                </a:solidFill>
                <a:latin typeface="Calibri" panose="020F0502020204030204" pitchFamily="34" charset="0"/>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9pPr>
          </a:lstStyle>
          <a:p>
            <a:r>
              <a:rPr lang="en-US" sz="2800" dirty="0">
                <a:solidFill>
                  <a:schemeClr val="tx1"/>
                </a:solidFill>
              </a:rPr>
              <a:t>We just discussed:</a:t>
            </a:r>
          </a:p>
        </p:txBody>
      </p:sp>
      <p:sp>
        <p:nvSpPr>
          <p:cNvPr id="12" name="Text Placeholder 4"/>
          <p:cNvSpPr>
            <a:spLocks noGrp="1"/>
          </p:cNvSpPr>
          <p:nvPr>
            <p:ph type="body" sz="half" idx="2"/>
          </p:nvPr>
        </p:nvSpPr>
        <p:spPr>
          <a:xfrm>
            <a:off x="457202" y="1295782"/>
            <a:ext cx="2763380" cy="3518297"/>
          </a:xfrm>
        </p:spPr>
        <p:txBody>
          <a:bodyPr/>
          <a:lstStyle/>
          <a:p>
            <a:r>
              <a:rPr lang="en-US" sz="2400" b="1" i="1" dirty="0">
                <a:solidFill>
                  <a:schemeClr val="bg1"/>
                </a:solidFill>
              </a:rPr>
              <a:t>How will participants learn?</a:t>
            </a:r>
            <a:endParaRPr lang="en-US" sz="2400" dirty="0"/>
          </a:p>
        </p:txBody>
      </p:sp>
    </p:spTree>
    <p:extLst>
      <p:ext uri="{BB962C8B-B14F-4D97-AF65-F5344CB8AC3E}">
        <p14:creationId xmlns:p14="http://schemas.microsoft.com/office/powerpoint/2010/main" val="1865074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742950" indent="-742950">
              <a:buFont typeface="+mj-lt"/>
              <a:buAutoNum type="arabicPeriod" startAt="4"/>
            </a:pPr>
            <a:endParaRPr lang="en-US" sz="3600" dirty="0"/>
          </a:p>
          <a:p>
            <a:pPr marL="742950" indent="-742950">
              <a:buFont typeface="+mj-lt"/>
              <a:buAutoNum type="arabicPeriod" startAt="4"/>
            </a:pPr>
            <a:endParaRPr lang="en-US" sz="3600" dirty="0"/>
          </a:p>
          <a:p>
            <a:pPr marL="742950" indent="-742950">
              <a:buFont typeface="+mj-lt"/>
              <a:buAutoNum type="arabicPeriod" startAt="4"/>
            </a:pPr>
            <a:r>
              <a:rPr lang="en-US" sz="3600" dirty="0"/>
              <a:t>Who should apply?</a:t>
            </a:r>
          </a:p>
          <a:p>
            <a:pPr marL="0" indent="0">
              <a:buNone/>
            </a:pPr>
            <a:r>
              <a:rPr lang="en-US" dirty="0"/>
              <a:t>		- How do I apply?</a:t>
            </a:r>
          </a:p>
        </p:txBody>
      </p:sp>
      <p:sp>
        <p:nvSpPr>
          <p:cNvPr id="8" name="Title 2"/>
          <p:cNvSpPr>
            <a:spLocks noGrp="1"/>
          </p:cNvSpPr>
          <p:nvPr>
            <p:ph type="title"/>
          </p:nvPr>
        </p:nvSpPr>
        <p:spPr>
          <a:xfrm>
            <a:off x="292610" y="0"/>
            <a:ext cx="2763380" cy="2099501"/>
          </a:xfrm>
        </p:spPr>
        <p:txBody>
          <a:bodyPr/>
          <a:lstStyle/>
          <a:p>
            <a:r>
              <a:rPr lang="en-US" sz="3600" dirty="0"/>
              <a:t>The next set of slides will answer….</a:t>
            </a:r>
          </a:p>
        </p:txBody>
      </p:sp>
    </p:spTree>
    <p:extLst>
      <p:ext uri="{BB962C8B-B14F-4D97-AF65-F5344CB8AC3E}">
        <p14:creationId xmlns:p14="http://schemas.microsoft.com/office/powerpoint/2010/main" val="340778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Who should apply?</a:t>
            </a:r>
          </a:p>
        </p:txBody>
      </p:sp>
      <p:sp>
        <p:nvSpPr>
          <p:cNvPr id="6" name="TextBox 5">
            <a:extLst>
              <a:ext uri="{FF2B5EF4-FFF2-40B4-BE49-F238E27FC236}">
                <a16:creationId xmlns:a16="http://schemas.microsoft.com/office/drawing/2014/main" id="{101E25B5-FB2D-9C49-8F8C-894B9054C015}"/>
              </a:ext>
            </a:extLst>
          </p:cNvPr>
          <p:cNvSpPr txBox="1"/>
          <p:nvPr/>
        </p:nvSpPr>
        <p:spPr>
          <a:xfrm>
            <a:off x="2083981" y="4837814"/>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6D3DD41D-BF57-EDFA-26BC-6C037063528E}"/>
              </a:ext>
            </a:extLst>
          </p:cNvPr>
          <p:cNvPicPr>
            <a:picLocks noChangeAspect="1"/>
          </p:cNvPicPr>
          <p:nvPr/>
        </p:nvPicPr>
        <p:blipFill>
          <a:blip r:embed="rId2"/>
          <a:stretch>
            <a:fillRect/>
          </a:stretch>
        </p:blipFill>
        <p:spPr>
          <a:xfrm>
            <a:off x="1777682" y="962172"/>
            <a:ext cx="5120640" cy="4060308"/>
          </a:xfrm>
          <a:prstGeom prst="rect">
            <a:avLst/>
          </a:prstGeom>
        </p:spPr>
      </p:pic>
    </p:spTree>
    <p:extLst>
      <p:ext uri="{BB962C8B-B14F-4D97-AF65-F5344CB8AC3E}">
        <p14:creationId xmlns:p14="http://schemas.microsoft.com/office/powerpoint/2010/main" val="230692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Center for Leadership in Disability </a:t>
            </a:r>
            <a:br>
              <a:rPr lang="en-US" dirty="0"/>
            </a:br>
            <a:r>
              <a:rPr lang="en-US" dirty="0"/>
              <a:t>Leadership Academy Team</a:t>
            </a:r>
            <a:endParaRPr lang="en-US" dirty="0">
              <a:solidFill>
                <a:schemeClr val="tx1"/>
              </a:solidFill>
            </a:endParaRPr>
          </a:p>
        </p:txBody>
      </p:sp>
      <p:sp>
        <p:nvSpPr>
          <p:cNvPr id="11" name="TextBox 10">
            <a:extLst>
              <a:ext uri="{FF2B5EF4-FFF2-40B4-BE49-F238E27FC236}">
                <a16:creationId xmlns:a16="http://schemas.microsoft.com/office/drawing/2014/main" id="{EDAE92FE-8F22-48BE-8F82-C1A7CAD917D4}"/>
              </a:ext>
            </a:extLst>
          </p:cNvPr>
          <p:cNvSpPr txBox="1"/>
          <p:nvPr/>
        </p:nvSpPr>
        <p:spPr>
          <a:xfrm>
            <a:off x="6785240" y="1614551"/>
            <a:ext cx="2149613" cy="1815882"/>
          </a:xfrm>
          <a:prstGeom prst="rect">
            <a:avLst/>
          </a:prstGeom>
          <a:noFill/>
        </p:spPr>
        <p:txBody>
          <a:bodyPr wrap="square" rtlCol="0">
            <a:spAutoFit/>
          </a:bodyPr>
          <a:lstStyle/>
          <a:p>
            <a:r>
              <a:rPr lang="en-US" sz="1400" b="1" dirty="0" err="1"/>
              <a:t>Jeiri</a:t>
            </a:r>
            <a:r>
              <a:rPr lang="en-US" sz="1400" b="1" dirty="0"/>
              <a:t> Flores </a:t>
            </a:r>
            <a:r>
              <a:rPr lang="en-US" sz="1400" dirty="0"/>
              <a:t>is an Advocacy Specialist at the Strong Center for Developmental Disabilities and Co-Advocacy Discipline Coordinator for the Rochester LEND.</a:t>
            </a:r>
          </a:p>
        </p:txBody>
      </p:sp>
      <p:sp>
        <p:nvSpPr>
          <p:cNvPr id="2" name="AutoShape 2" descr="Andy-Roach-300-x-300.jpg (300×300)">
            <a:extLst>
              <a:ext uri="{FF2B5EF4-FFF2-40B4-BE49-F238E27FC236}">
                <a16:creationId xmlns:a16="http://schemas.microsoft.com/office/drawing/2014/main" id="{AAFB3080-F7C8-4297-8125-1E51910C6841}"/>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Andy-Roach-300-x-300.jpg (300×300)">
            <a:extLst>
              <a:ext uri="{FF2B5EF4-FFF2-40B4-BE49-F238E27FC236}">
                <a16:creationId xmlns:a16="http://schemas.microsoft.com/office/drawing/2014/main" id="{E989C919-FBF5-417E-B6A3-0AB70B2F8D48}"/>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education.gsu.edu/files/2018/12/Andy-Roach-300-x-300.jpg">
            <a:extLst>
              <a:ext uri="{FF2B5EF4-FFF2-40B4-BE49-F238E27FC236}">
                <a16:creationId xmlns:a16="http://schemas.microsoft.com/office/drawing/2014/main" id="{E11EB8F8-93EB-412C-A0C0-58427626D700}"/>
              </a:ext>
            </a:extLst>
          </p:cNvPr>
          <p:cNvSpPr>
            <a:spLocks noChangeAspect="1" noChangeArrowheads="1"/>
          </p:cNvSpPr>
          <p:nvPr/>
        </p:nvSpPr>
        <p:spPr bwMode="auto">
          <a:xfrm>
            <a:off x="4033838" y="2033588"/>
            <a:ext cx="1076325" cy="107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BCECAC3-F6D6-1BB3-5388-6279763BFF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699" y="1614551"/>
            <a:ext cx="1803161" cy="2705723"/>
          </a:xfrm>
          <a:prstGeom prst="rect">
            <a:avLst/>
          </a:prstGeom>
        </p:spPr>
      </p:pic>
      <p:sp>
        <p:nvSpPr>
          <p:cNvPr id="9" name="TextBox 8">
            <a:extLst>
              <a:ext uri="{FF2B5EF4-FFF2-40B4-BE49-F238E27FC236}">
                <a16:creationId xmlns:a16="http://schemas.microsoft.com/office/drawing/2014/main" id="{7793DB2D-F0EC-D339-0E1A-7FE238B6D657}"/>
              </a:ext>
            </a:extLst>
          </p:cNvPr>
          <p:cNvSpPr txBox="1"/>
          <p:nvPr/>
        </p:nvSpPr>
        <p:spPr>
          <a:xfrm>
            <a:off x="1967124" y="1640435"/>
            <a:ext cx="2438400" cy="2031325"/>
          </a:xfrm>
          <a:prstGeom prst="rect">
            <a:avLst/>
          </a:prstGeom>
          <a:noFill/>
        </p:spPr>
        <p:txBody>
          <a:bodyPr wrap="square">
            <a:spAutoFit/>
          </a:bodyPr>
          <a:lstStyle/>
          <a:p>
            <a:r>
              <a:rPr lang="en-US" sz="1800" b="1" dirty="0">
                <a:latin typeface="+mj-lt"/>
              </a:rPr>
              <a:t>Mark Crenshaw </a:t>
            </a:r>
            <a:r>
              <a:rPr lang="en-US" sz="1800" dirty="0">
                <a:latin typeface="+mj-lt"/>
              </a:rPr>
              <a:t>is the</a:t>
            </a:r>
            <a:r>
              <a:rPr lang="en-US" sz="1800" b="1" dirty="0">
                <a:latin typeface="+mj-lt"/>
              </a:rPr>
              <a:t> </a:t>
            </a:r>
            <a:r>
              <a:rPr lang="en-US" sz="1800" b="0" i="0" dirty="0">
                <a:effectLst/>
                <a:latin typeface="+mj-lt"/>
              </a:rPr>
              <a:t>Director of Interdisciplinary Training at the Center for Leadership in Disability at Georgia State University. </a:t>
            </a:r>
            <a:endParaRPr lang="en-US" dirty="0"/>
          </a:p>
        </p:txBody>
      </p:sp>
      <p:pic>
        <p:nvPicPr>
          <p:cNvPr id="13" name="Picture 12" descr="A person wearing glasses and a scarf&#10;&#10;Description automatically generated">
            <a:extLst>
              <a:ext uri="{FF2B5EF4-FFF2-40B4-BE49-F238E27FC236}">
                <a16:creationId xmlns:a16="http://schemas.microsoft.com/office/drawing/2014/main" id="{12755279-B1DB-196D-C0EE-4C11936D405C}"/>
              </a:ext>
            </a:extLst>
          </p:cNvPr>
          <p:cNvPicPr>
            <a:picLocks noChangeAspect="1"/>
          </p:cNvPicPr>
          <p:nvPr/>
        </p:nvPicPr>
        <p:blipFill>
          <a:blip r:embed="rId3"/>
          <a:stretch>
            <a:fillRect/>
          </a:stretch>
        </p:blipFill>
        <p:spPr>
          <a:xfrm>
            <a:off x="4818615" y="1618692"/>
            <a:ext cx="1905000" cy="2857500"/>
          </a:xfrm>
          <a:prstGeom prst="rect">
            <a:avLst/>
          </a:prstGeom>
        </p:spPr>
      </p:pic>
    </p:spTree>
    <p:extLst>
      <p:ext uri="{BB962C8B-B14F-4D97-AF65-F5344CB8AC3E}">
        <p14:creationId xmlns:p14="http://schemas.microsoft.com/office/powerpoint/2010/main" val="781166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Who should apply?</a:t>
            </a:r>
          </a:p>
        </p:txBody>
      </p:sp>
      <p:sp>
        <p:nvSpPr>
          <p:cNvPr id="4"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24 participants</a:t>
            </a:r>
          </a:p>
          <a:p>
            <a:r>
              <a:rPr lang="en-US" dirty="0"/>
              <a:t>Diverse participant cohort</a:t>
            </a:r>
          </a:p>
          <a:p>
            <a:pPr lvl="0"/>
            <a:r>
              <a:rPr lang="en-US" dirty="0"/>
              <a:t>Target audiences include</a:t>
            </a:r>
          </a:p>
          <a:p>
            <a:pPr lvl="1"/>
            <a:r>
              <a:rPr lang="en-US" dirty="0"/>
              <a:t>Faculty and staff of UCEDDs and LENDs </a:t>
            </a:r>
          </a:p>
          <a:p>
            <a:pPr lvl="1"/>
            <a:r>
              <a:rPr lang="en-US" dirty="0"/>
              <a:t>Current and emerging leaders of state and national disability organizations </a:t>
            </a:r>
          </a:p>
          <a:p>
            <a:pPr lvl="1"/>
            <a:r>
              <a:rPr lang="en-US" dirty="0"/>
              <a:t>Other community and university partners</a:t>
            </a:r>
          </a:p>
        </p:txBody>
      </p:sp>
    </p:spTree>
    <p:extLst>
      <p:ext uri="{BB962C8B-B14F-4D97-AF65-F5344CB8AC3E}">
        <p14:creationId xmlns:p14="http://schemas.microsoft.com/office/powerpoint/2010/main" val="369287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How do I apply?</a:t>
            </a:r>
          </a:p>
        </p:txBody>
      </p:sp>
      <p:sp>
        <p:nvSpPr>
          <p:cNvPr id="4"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sz="2300" dirty="0"/>
              <a:t>Submit your application through the application portal: </a:t>
            </a:r>
            <a:r>
              <a:rPr lang="en-US" sz="2300" dirty="0">
                <a:hlinkClick r:id="rId2"/>
              </a:rPr>
              <a:t>https://scholarworks.gsu.edu/aucdleadacademy/</a:t>
            </a:r>
            <a:r>
              <a:rPr lang="en-US" sz="2300" dirty="0"/>
              <a:t> or download a word version of the application here: </a:t>
            </a:r>
            <a:r>
              <a:rPr lang="en-US" sz="2300" dirty="0">
                <a:hlinkClick r:id="rId3"/>
              </a:rPr>
              <a:t>https://cld.gsu.edu/academy</a:t>
            </a:r>
            <a:endParaRPr lang="en-US" sz="2300" strike="sngStrike" dirty="0"/>
          </a:p>
          <a:p>
            <a:pPr lvl="0"/>
            <a:r>
              <a:rPr lang="en-US" sz="2300" dirty="0"/>
              <a:t>Completed application will include:</a:t>
            </a:r>
          </a:p>
          <a:p>
            <a:pPr lvl="1"/>
            <a:r>
              <a:rPr lang="en-US" sz="2300" dirty="0"/>
              <a:t>Current resume or curriculum vitae</a:t>
            </a:r>
          </a:p>
          <a:p>
            <a:pPr lvl="1"/>
            <a:r>
              <a:rPr lang="en-US" sz="2300" dirty="0"/>
              <a:t>Letter of support from senior organizational or agency representative</a:t>
            </a:r>
          </a:p>
          <a:p>
            <a:pPr lvl="1"/>
            <a:r>
              <a:rPr lang="en-US" sz="2300" dirty="0"/>
              <a:t>250-word biographical statement</a:t>
            </a:r>
          </a:p>
        </p:txBody>
      </p:sp>
    </p:spTree>
    <p:extLst>
      <p:ext uri="{BB962C8B-B14F-4D97-AF65-F5344CB8AC3E}">
        <p14:creationId xmlns:p14="http://schemas.microsoft.com/office/powerpoint/2010/main" val="97398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Supports</a:t>
            </a:r>
          </a:p>
        </p:txBody>
      </p:sp>
      <p:sp>
        <p:nvSpPr>
          <p:cNvPr id="4" name="Content Placeholder 2"/>
          <p:cNvSpPr>
            <a:spLocks noGrp="1"/>
          </p:cNvSpPr>
          <p:nvPr>
            <p:ph idx="1"/>
          </p:nvPr>
        </p:nvSpPr>
        <p:spPr>
          <a:xfrm>
            <a:off x="457200" y="1209965"/>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r>
              <a:rPr lang="en-US" sz="3200" dirty="0"/>
              <a:t>If you need any support completing your application, please reach out to Mark Crenshaw (</a:t>
            </a:r>
            <a:r>
              <a:rPr lang="en-US" sz="3200" dirty="0">
                <a:hlinkClick r:id="rId2"/>
              </a:rPr>
              <a:t>mcrenshaw@gsu.edu</a:t>
            </a:r>
            <a:r>
              <a:rPr lang="en-US" sz="3200" dirty="0"/>
              <a:t>).</a:t>
            </a:r>
            <a:endParaRPr lang="en-US" sz="2300" dirty="0"/>
          </a:p>
        </p:txBody>
      </p:sp>
    </p:spTree>
    <p:extLst>
      <p:ext uri="{BB962C8B-B14F-4D97-AF65-F5344CB8AC3E}">
        <p14:creationId xmlns:p14="http://schemas.microsoft.com/office/powerpoint/2010/main" val="171522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How to apply for the 2025 AUCD Leadership Academy</a:t>
            </a:r>
          </a:p>
          <a:p>
            <a:r>
              <a:rPr lang="en-US" dirty="0"/>
              <a:t>Review of the components of a complete application</a:t>
            </a:r>
          </a:p>
          <a:p>
            <a:r>
              <a:rPr lang="en-US" dirty="0"/>
              <a:t>What to do if you need support completing your application</a:t>
            </a:r>
          </a:p>
        </p:txBody>
      </p:sp>
      <p:sp>
        <p:nvSpPr>
          <p:cNvPr id="8" name="Title 2"/>
          <p:cNvSpPr txBox="1">
            <a:spLocks/>
          </p:cNvSpPr>
          <p:nvPr/>
        </p:nvSpPr>
        <p:spPr>
          <a:xfrm>
            <a:off x="457202" y="479107"/>
            <a:ext cx="2763380" cy="871538"/>
          </a:xfrm>
          <a:prstGeom prst="rect">
            <a:avLst/>
          </a:prstGeom>
        </p:spPr>
        <p:txBody>
          <a:bodyPr anchor="b"/>
          <a:lstStyle>
            <a:lvl1pPr algn="l" defTabSz="457200" rtl="0" eaLnBrk="1" fontAlgn="base" hangingPunct="1">
              <a:spcBef>
                <a:spcPct val="0"/>
              </a:spcBef>
              <a:spcAft>
                <a:spcPct val="0"/>
              </a:spcAft>
              <a:defRPr sz="2000" b="1" kern="1200">
                <a:solidFill>
                  <a:srgbClr val="FFFFFF"/>
                </a:solidFill>
                <a:latin typeface="Calibri" panose="020F0502020204030204" pitchFamily="34" charset="0"/>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Arial" charset="0"/>
                <a:ea typeface="ヒラギノ角ゴ Pro W3" charset="0"/>
                <a:cs typeface="ヒラギノ角ゴ Pro W3" charset="0"/>
              </a:defRPr>
            </a:lvl9pPr>
          </a:lstStyle>
          <a:p>
            <a:r>
              <a:rPr lang="en-US" sz="2800" dirty="0">
                <a:solidFill>
                  <a:schemeClr val="tx1"/>
                </a:solidFill>
              </a:rPr>
              <a:t>We just discussed:</a:t>
            </a:r>
          </a:p>
        </p:txBody>
      </p:sp>
      <p:sp>
        <p:nvSpPr>
          <p:cNvPr id="9" name="Text Placeholder 4"/>
          <p:cNvSpPr>
            <a:spLocks noGrp="1"/>
          </p:cNvSpPr>
          <p:nvPr>
            <p:ph type="body" sz="half" idx="2"/>
          </p:nvPr>
        </p:nvSpPr>
        <p:spPr>
          <a:xfrm>
            <a:off x="457202" y="1295782"/>
            <a:ext cx="2763380" cy="3518297"/>
          </a:xfrm>
        </p:spPr>
        <p:txBody>
          <a:bodyPr/>
          <a:lstStyle/>
          <a:p>
            <a:r>
              <a:rPr lang="en-US" sz="2400" b="1" i="1" dirty="0">
                <a:solidFill>
                  <a:schemeClr val="bg1"/>
                </a:solidFill>
              </a:rPr>
              <a:t>Who are participants?</a:t>
            </a:r>
            <a:endParaRPr lang="en-US" sz="2400" dirty="0"/>
          </a:p>
        </p:txBody>
      </p:sp>
    </p:spTree>
    <p:extLst>
      <p:ext uri="{BB962C8B-B14F-4D97-AF65-F5344CB8AC3E}">
        <p14:creationId xmlns:p14="http://schemas.microsoft.com/office/powerpoint/2010/main" val="148377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75050" y="1329807"/>
            <a:ext cx="5276342" cy="2176543"/>
          </a:xfrm>
        </p:spPr>
        <p:txBody>
          <a:bodyPr/>
          <a:lstStyle/>
          <a:p>
            <a:pPr marL="0" indent="0">
              <a:buNone/>
            </a:pPr>
            <a:endParaRPr lang="en-US" sz="3600" dirty="0"/>
          </a:p>
          <a:p>
            <a:pPr marL="742950" indent="-742950">
              <a:buFont typeface="+mj-lt"/>
              <a:buAutoNum type="arabicPeriod" startAt="5"/>
            </a:pPr>
            <a:r>
              <a:rPr lang="en-US" sz="3600" dirty="0"/>
              <a:t>Questions &amp; Answers</a:t>
            </a:r>
          </a:p>
        </p:txBody>
      </p:sp>
      <p:sp>
        <p:nvSpPr>
          <p:cNvPr id="8" name="Title 2"/>
          <p:cNvSpPr>
            <a:spLocks noGrp="1"/>
          </p:cNvSpPr>
          <p:nvPr>
            <p:ph type="title"/>
          </p:nvPr>
        </p:nvSpPr>
        <p:spPr>
          <a:xfrm>
            <a:off x="292610" y="0"/>
            <a:ext cx="2763380" cy="2099501"/>
          </a:xfrm>
        </p:spPr>
        <p:txBody>
          <a:bodyPr/>
          <a:lstStyle/>
          <a:p>
            <a:r>
              <a:rPr lang="en-US" sz="3600" dirty="0"/>
              <a:t>What questions do you have?….</a:t>
            </a:r>
          </a:p>
        </p:txBody>
      </p:sp>
    </p:spTree>
    <p:extLst>
      <p:ext uri="{BB962C8B-B14F-4D97-AF65-F5344CB8AC3E}">
        <p14:creationId xmlns:p14="http://schemas.microsoft.com/office/powerpoint/2010/main" val="533869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02736" y="1126998"/>
            <a:ext cx="5486400" cy="3394472"/>
          </a:xfrm>
        </p:spPr>
        <p:txBody>
          <a:bodyPr/>
          <a:lstStyle/>
          <a:p>
            <a:pPr marL="514350" indent="-514350">
              <a:buFont typeface="+mj-lt"/>
              <a:buAutoNum type="arabicPeriod"/>
            </a:pPr>
            <a:r>
              <a:rPr lang="en-US" dirty="0">
                <a:solidFill>
                  <a:srgbClr val="C00000"/>
                </a:solidFill>
              </a:rPr>
              <a:t>What do participants learn? (Red)</a:t>
            </a:r>
          </a:p>
          <a:p>
            <a:pPr marL="514350" indent="-514350">
              <a:buFont typeface="+mj-lt"/>
              <a:buAutoNum type="arabicPeriod"/>
            </a:pPr>
            <a:r>
              <a:rPr lang="en-US" dirty="0">
                <a:solidFill>
                  <a:schemeClr val="accent6"/>
                </a:solidFill>
              </a:rPr>
              <a:t>How do participants learn? (Orange)</a:t>
            </a:r>
          </a:p>
          <a:p>
            <a:pPr marL="514350" indent="-514350">
              <a:buFont typeface="+mj-lt"/>
              <a:buAutoNum type="arabicPeriod"/>
            </a:pPr>
            <a:r>
              <a:rPr lang="en-US" dirty="0">
                <a:solidFill>
                  <a:srgbClr val="00B050"/>
                </a:solidFill>
              </a:rPr>
              <a:t>What did past participants gain from the experience? (Green)</a:t>
            </a:r>
          </a:p>
          <a:p>
            <a:pPr marL="514350" indent="-514350">
              <a:buFont typeface="+mj-lt"/>
              <a:buAutoNum type="arabicPeriod"/>
            </a:pPr>
            <a:r>
              <a:rPr lang="en-US" dirty="0">
                <a:solidFill>
                  <a:srgbClr val="0070C0"/>
                </a:solidFill>
              </a:rPr>
              <a:t>How do I apply? (Blue)</a:t>
            </a:r>
          </a:p>
          <a:p>
            <a:pPr marL="514350" indent="-514350">
              <a:buFont typeface="+mj-lt"/>
              <a:buAutoNum type="arabicPeriod"/>
            </a:pPr>
            <a:r>
              <a:rPr lang="en-US" dirty="0">
                <a:solidFill>
                  <a:srgbClr val="7030A0"/>
                </a:solidFill>
              </a:rPr>
              <a:t>Questions &amp; Answers? (Purple)</a:t>
            </a:r>
          </a:p>
          <a:p>
            <a:endParaRPr lang="en-US" dirty="0"/>
          </a:p>
        </p:txBody>
      </p:sp>
      <p:sp>
        <p:nvSpPr>
          <p:cNvPr id="3" name="Title 2"/>
          <p:cNvSpPr>
            <a:spLocks noGrp="1"/>
          </p:cNvSpPr>
          <p:nvPr>
            <p:ph type="ctrTitle"/>
          </p:nvPr>
        </p:nvSpPr>
        <p:spPr/>
        <p:txBody>
          <a:bodyPr/>
          <a:lstStyle/>
          <a:p>
            <a:r>
              <a:rPr lang="en-US" dirty="0">
                <a:solidFill>
                  <a:schemeClr val="tx1"/>
                </a:solidFill>
              </a:rPr>
              <a:t>Today we talked about…</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47217" y="1044374"/>
            <a:ext cx="3035149" cy="3200400"/>
          </a:xfrm>
          <a:prstGeom prst="rect">
            <a:avLst/>
          </a:prstGeom>
        </p:spPr>
      </p:pic>
    </p:spTree>
    <p:extLst>
      <p:ext uri="{BB962C8B-B14F-4D97-AF65-F5344CB8AC3E}">
        <p14:creationId xmlns:p14="http://schemas.microsoft.com/office/powerpoint/2010/main" val="2176327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Contacts</a:t>
            </a:r>
          </a:p>
        </p:txBody>
      </p:sp>
      <p:sp>
        <p:nvSpPr>
          <p:cNvPr id="7" name="TextBox 6"/>
          <p:cNvSpPr txBox="1"/>
          <p:nvPr/>
        </p:nvSpPr>
        <p:spPr>
          <a:xfrm>
            <a:off x="668742" y="765412"/>
            <a:ext cx="8066964" cy="3939540"/>
          </a:xfrm>
          <a:prstGeom prst="rect">
            <a:avLst/>
          </a:prstGeom>
          <a:noFill/>
        </p:spPr>
        <p:txBody>
          <a:bodyPr wrap="square" rtlCol="0">
            <a:spAutoFit/>
          </a:bodyPr>
          <a:lstStyle/>
          <a:p>
            <a:pPr defTabSz="914400"/>
            <a:r>
              <a:rPr lang="en-US" sz="2000" b="1" dirty="0">
                <a:solidFill>
                  <a:prstClr val="black"/>
                </a:solidFill>
              </a:rPr>
              <a:t>Mailing Address </a:t>
            </a:r>
          </a:p>
          <a:p>
            <a:pPr defTabSz="914400"/>
            <a:r>
              <a:rPr lang="en-US" sz="2000" dirty="0">
                <a:solidFill>
                  <a:prstClr val="black"/>
                </a:solidFill>
              </a:rPr>
              <a:t>Center for Leadership in Disability at Georgia State University</a:t>
            </a:r>
          </a:p>
          <a:p>
            <a:pPr defTabSz="914400"/>
            <a:r>
              <a:rPr lang="en-US" sz="2000" dirty="0">
                <a:solidFill>
                  <a:prstClr val="black"/>
                </a:solidFill>
              </a:rPr>
              <a:t>140 Decatur St. SE, Suite 140</a:t>
            </a:r>
          </a:p>
          <a:p>
            <a:pPr defTabSz="914400"/>
            <a:r>
              <a:rPr lang="en-US" sz="2000" dirty="0">
                <a:solidFill>
                  <a:prstClr val="black"/>
                </a:solidFill>
              </a:rPr>
              <a:t>Atlanta, GA 30303</a:t>
            </a:r>
          </a:p>
          <a:p>
            <a:pPr defTabSz="914400"/>
            <a:endParaRPr lang="en-US" sz="1200" b="1" dirty="0">
              <a:solidFill>
                <a:prstClr val="black"/>
              </a:solidFill>
            </a:endParaRPr>
          </a:p>
          <a:p>
            <a:pPr defTabSz="914400"/>
            <a:r>
              <a:rPr lang="en-US" sz="2000" b="1" dirty="0">
                <a:solidFill>
                  <a:prstClr val="black"/>
                </a:solidFill>
              </a:rPr>
              <a:t>Email Address</a:t>
            </a:r>
            <a:br>
              <a:rPr lang="en-US" sz="2000" dirty="0">
                <a:solidFill>
                  <a:prstClr val="black"/>
                </a:solidFill>
              </a:rPr>
            </a:br>
            <a:r>
              <a:rPr lang="en-US" sz="2000" dirty="0">
                <a:solidFill>
                  <a:prstClr val="black"/>
                </a:solidFill>
                <a:hlinkClick r:id="rId2"/>
              </a:rPr>
              <a:t>aucdacademy@gsu.edu</a:t>
            </a:r>
            <a:r>
              <a:rPr lang="en-US" sz="2000" dirty="0">
                <a:solidFill>
                  <a:prstClr val="black"/>
                </a:solidFill>
              </a:rPr>
              <a:t> </a:t>
            </a:r>
          </a:p>
          <a:p>
            <a:pPr defTabSz="914400"/>
            <a:endParaRPr lang="en-US" sz="1200" dirty="0">
              <a:solidFill>
                <a:prstClr val="black"/>
              </a:solidFill>
            </a:endParaRPr>
          </a:p>
          <a:p>
            <a:pPr defTabSz="914400"/>
            <a:r>
              <a:rPr lang="en-US" sz="2000" b="1" dirty="0">
                <a:solidFill>
                  <a:prstClr val="black"/>
                </a:solidFill>
              </a:rPr>
              <a:t>Website</a:t>
            </a:r>
          </a:p>
          <a:p>
            <a:pPr defTabSz="914400"/>
            <a:r>
              <a:rPr lang="en-US" sz="2000" u="sng" dirty="0">
                <a:solidFill>
                  <a:srgbClr val="1F3864"/>
                </a:solidFill>
                <a:effectLst/>
                <a:latin typeface="+mj-lt"/>
                <a:ea typeface="Calibri" panose="020F0502020204030204" pitchFamily="34" charset="0"/>
                <a:cs typeface="Calibri" panose="020F0502020204030204" pitchFamily="34" charset="0"/>
                <a:hlinkClick r:id="rId3"/>
              </a:rPr>
              <a:t>cld.gsu.edu</a:t>
            </a:r>
            <a:endParaRPr lang="en-US" sz="2000" u="sng" dirty="0">
              <a:solidFill>
                <a:srgbClr val="1F3864"/>
              </a:solidFill>
              <a:effectLst/>
              <a:latin typeface="+mj-lt"/>
              <a:ea typeface="Calibri" panose="020F0502020204030204" pitchFamily="34" charset="0"/>
              <a:cs typeface="Calibri" panose="020F0502020204030204" pitchFamily="34" charset="0"/>
            </a:endParaRPr>
          </a:p>
          <a:p>
            <a:pPr defTabSz="914400"/>
            <a:endParaRPr lang="en-US" sz="1200" dirty="0">
              <a:solidFill>
                <a:prstClr val="black"/>
              </a:solidFill>
            </a:endParaRPr>
          </a:p>
          <a:p>
            <a:pPr defTabSz="914400"/>
            <a:r>
              <a:rPr lang="en-US" b="1" dirty="0">
                <a:solidFill>
                  <a:prstClr val="black"/>
                </a:solidFill>
              </a:rPr>
              <a:t>Phone Number</a:t>
            </a:r>
            <a:br>
              <a:rPr lang="en-US" dirty="0">
                <a:solidFill>
                  <a:prstClr val="black"/>
                </a:solidFill>
              </a:rPr>
            </a:br>
            <a:r>
              <a:rPr lang="en-US" dirty="0">
                <a:solidFill>
                  <a:prstClr val="black"/>
                </a:solidFill>
              </a:rPr>
              <a:t>(404) 413-9334</a:t>
            </a:r>
          </a:p>
          <a:p>
            <a:pPr defTabSz="914400"/>
            <a:endParaRPr lang="en-US" dirty="0">
              <a:solidFill>
                <a:prstClr val="black"/>
              </a:solidFill>
            </a:endParaRPr>
          </a:p>
        </p:txBody>
      </p:sp>
    </p:spTree>
    <p:extLst>
      <p:ext uri="{BB962C8B-B14F-4D97-AF65-F5344CB8AC3E}">
        <p14:creationId xmlns:p14="http://schemas.microsoft.com/office/powerpoint/2010/main" val="264343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E693F-28A7-91B0-4C4F-9EC2214A20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3AD84F-3EB1-40C4-8DEC-09D6534CABD7}"/>
              </a:ext>
            </a:extLst>
          </p:cNvPr>
          <p:cNvSpPr>
            <a:spLocks noGrp="1"/>
          </p:cNvSpPr>
          <p:nvPr>
            <p:ph type="ctrTitle"/>
          </p:nvPr>
        </p:nvSpPr>
        <p:spPr/>
        <p:txBody>
          <a:bodyPr>
            <a:normAutofit fontScale="90000"/>
          </a:bodyPr>
          <a:lstStyle/>
          <a:p>
            <a:pPr algn="ctr"/>
            <a:r>
              <a:rPr lang="en-US" dirty="0"/>
              <a:t>Center for Leadership in Disability </a:t>
            </a:r>
            <a:br>
              <a:rPr lang="en-US" dirty="0"/>
            </a:br>
            <a:r>
              <a:rPr lang="en-US" dirty="0"/>
              <a:t>Leadership Academy Team</a:t>
            </a:r>
            <a:endParaRPr lang="en-US" dirty="0">
              <a:solidFill>
                <a:schemeClr val="tx1"/>
              </a:solidFill>
            </a:endParaRPr>
          </a:p>
        </p:txBody>
      </p:sp>
      <p:sp>
        <p:nvSpPr>
          <p:cNvPr id="2" name="AutoShape 2" descr="Andy-Roach-300-x-300.jpg (300×300)">
            <a:extLst>
              <a:ext uri="{FF2B5EF4-FFF2-40B4-BE49-F238E27FC236}">
                <a16:creationId xmlns:a16="http://schemas.microsoft.com/office/drawing/2014/main" id="{394C79B8-C9A0-E71C-0776-5DD65DF406A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Andy-Roach-300-x-300.jpg (300×300)">
            <a:extLst>
              <a:ext uri="{FF2B5EF4-FFF2-40B4-BE49-F238E27FC236}">
                <a16:creationId xmlns:a16="http://schemas.microsoft.com/office/drawing/2014/main" id="{FFF7C614-5EC5-AD94-D65A-7155D862FB75}"/>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education.gsu.edu/files/2018/12/Andy-Roach-300-x-300.jpg">
            <a:extLst>
              <a:ext uri="{FF2B5EF4-FFF2-40B4-BE49-F238E27FC236}">
                <a16:creationId xmlns:a16="http://schemas.microsoft.com/office/drawing/2014/main" id="{25E2FBBF-A6E8-EDEC-3F0D-930315BAD51F}"/>
              </a:ext>
            </a:extLst>
          </p:cNvPr>
          <p:cNvSpPr>
            <a:spLocks noChangeAspect="1" noChangeArrowheads="1"/>
          </p:cNvSpPr>
          <p:nvPr/>
        </p:nvSpPr>
        <p:spPr bwMode="auto">
          <a:xfrm>
            <a:off x="4033838" y="2033588"/>
            <a:ext cx="1076325" cy="107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6CF1599A-7C3D-D8D7-3B71-5D23AF4629F3}"/>
              </a:ext>
            </a:extLst>
          </p:cNvPr>
          <p:cNvSpPr txBox="1"/>
          <p:nvPr/>
        </p:nvSpPr>
        <p:spPr>
          <a:xfrm>
            <a:off x="457200" y="1397479"/>
            <a:ext cx="8686800" cy="369332"/>
          </a:xfrm>
          <a:prstGeom prst="rect">
            <a:avLst/>
          </a:prstGeom>
          <a:noFill/>
        </p:spPr>
        <p:txBody>
          <a:bodyPr wrap="square" rtlCol="0">
            <a:spAutoFit/>
          </a:bodyPr>
          <a:lstStyle/>
          <a:p>
            <a:pPr algn="ctr"/>
            <a:r>
              <a:rPr lang="en-US" b="1" dirty="0"/>
              <a:t>Graphic Facilitation By Inky Brittany—Brittany Curry</a:t>
            </a:r>
          </a:p>
        </p:txBody>
      </p:sp>
      <p:pic>
        <p:nvPicPr>
          <p:cNvPr id="8" name="Content Placeholder 4">
            <a:extLst>
              <a:ext uri="{FF2B5EF4-FFF2-40B4-BE49-F238E27FC236}">
                <a16:creationId xmlns:a16="http://schemas.microsoft.com/office/drawing/2014/main" id="{6EF4A909-648E-F472-E09D-4DFA7B8908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38" y="1758950"/>
            <a:ext cx="5076825" cy="3384550"/>
          </a:xfrm>
          <a:prstGeom prst="rect">
            <a:avLst/>
          </a:prstGeom>
        </p:spPr>
      </p:pic>
      <p:pic>
        <p:nvPicPr>
          <p:cNvPr id="10" name="Picture 9">
            <a:extLst>
              <a:ext uri="{FF2B5EF4-FFF2-40B4-BE49-F238E27FC236}">
                <a16:creationId xmlns:a16="http://schemas.microsoft.com/office/drawing/2014/main" id="{E99BA44B-637A-E78D-468B-37DFC7BE77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50" r="-6250"/>
          <a:stretch/>
        </p:blipFill>
        <p:spPr>
          <a:xfrm>
            <a:off x="5181600" y="1758950"/>
            <a:ext cx="4114800" cy="2524599"/>
          </a:xfrm>
          <a:prstGeom prst="rect">
            <a:avLst/>
          </a:prstGeom>
        </p:spPr>
      </p:pic>
    </p:spTree>
    <p:extLst>
      <p:ext uri="{BB962C8B-B14F-4D97-AF65-F5344CB8AC3E}">
        <p14:creationId xmlns:p14="http://schemas.microsoft.com/office/powerpoint/2010/main" val="243414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i="1" dirty="0"/>
              <a:t>Graphic Facilitation by Brittany Curry</a:t>
            </a:r>
            <a:endParaRPr lang="en-US" dirty="0"/>
          </a:p>
        </p:txBody>
      </p:sp>
      <p:pic>
        <p:nvPicPr>
          <p:cNvPr id="5" name="Content Placeholder 4">
            <a:extLst>
              <a:ext uri="{FF2B5EF4-FFF2-40B4-BE49-F238E27FC236}">
                <a16:creationId xmlns:a16="http://schemas.microsoft.com/office/drawing/2014/main" id="{98FDB3F3-9E69-0E49-8BE5-2214F7ABFFA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78483" y="1192914"/>
            <a:ext cx="5076825" cy="3384550"/>
          </a:xfrm>
          <a:prstGeom prst="rect">
            <a:avLst/>
          </a:prstGeom>
        </p:spPr>
      </p:pic>
      <p:pic>
        <p:nvPicPr>
          <p:cNvPr id="9" name="Content Placeholder 4">
            <a:extLst>
              <a:ext uri="{FF2B5EF4-FFF2-40B4-BE49-F238E27FC236}">
                <a16:creationId xmlns:a16="http://schemas.microsoft.com/office/drawing/2014/main" id="{35F9CB24-9AA9-FE4E-BB93-784D9F4DAB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343" y="1192914"/>
            <a:ext cx="5076825" cy="3384550"/>
          </a:xfrm>
          <a:prstGeom prst="rect">
            <a:avLst/>
          </a:prstGeom>
        </p:spPr>
      </p:pic>
      <p:pic>
        <p:nvPicPr>
          <p:cNvPr id="10" name="Picture 9">
            <a:extLst>
              <a:ext uri="{FF2B5EF4-FFF2-40B4-BE49-F238E27FC236}">
                <a16:creationId xmlns:a16="http://schemas.microsoft.com/office/drawing/2014/main" id="{16E15B9F-F361-4245-AB64-DF551666A4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250" r="-6250"/>
          <a:stretch/>
        </p:blipFill>
        <p:spPr>
          <a:xfrm>
            <a:off x="4850717" y="1622889"/>
            <a:ext cx="4114800" cy="2524599"/>
          </a:xfrm>
          <a:prstGeom prst="rect">
            <a:avLst/>
          </a:prstGeom>
        </p:spPr>
      </p:pic>
    </p:spTree>
    <p:extLst>
      <p:ext uri="{BB962C8B-B14F-4D97-AF65-F5344CB8AC3E}">
        <p14:creationId xmlns:p14="http://schemas.microsoft.com/office/powerpoint/2010/main" val="2315178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16594" y="1200151"/>
            <a:ext cx="5270205" cy="2961997"/>
          </a:xfrm>
        </p:spPr>
        <p:txBody>
          <a:bodyPr anchor="t"/>
          <a:lstStyle/>
          <a:p>
            <a:pPr marL="0" indent="0">
              <a:buNone/>
            </a:pPr>
            <a:r>
              <a:rPr lang="en-US" dirty="0">
                <a:solidFill>
                  <a:srgbClr val="FF0000"/>
                </a:solidFill>
              </a:rPr>
              <a:t>1</a:t>
            </a:r>
            <a:r>
              <a:rPr lang="en-US" dirty="0">
                <a:solidFill>
                  <a:schemeClr val="accent6"/>
                </a:solidFill>
              </a:rPr>
              <a:t>. </a:t>
            </a:r>
            <a:r>
              <a:rPr lang="en-US" dirty="0">
                <a:solidFill>
                  <a:srgbClr val="FF0000"/>
                </a:solidFill>
              </a:rPr>
              <a:t>What will participants learn? (Red)</a:t>
            </a:r>
          </a:p>
          <a:p>
            <a:pPr marL="0" indent="0">
              <a:buNone/>
            </a:pPr>
            <a:r>
              <a:rPr lang="en-US" dirty="0">
                <a:solidFill>
                  <a:schemeClr val="accent6"/>
                </a:solidFill>
              </a:rPr>
              <a:t>2. How will participants learn? (Orange) </a:t>
            </a:r>
          </a:p>
          <a:p>
            <a:pPr marL="0" indent="0">
              <a:buNone/>
            </a:pPr>
            <a:r>
              <a:rPr lang="en-US" dirty="0">
                <a:solidFill>
                  <a:srgbClr val="00B050"/>
                </a:solidFill>
              </a:rPr>
              <a:t>3. What do past participants say about the Experience? (Green)</a:t>
            </a:r>
          </a:p>
          <a:p>
            <a:pPr marL="0" indent="0">
              <a:buNone/>
            </a:pPr>
            <a:r>
              <a:rPr lang="en-US" dirty="0">
                <a:solidFill>
                  <a:srgbClr val="0070C0"/>
                </a:solidFill>
              </a:rPr>
              <a:t>4. How do you apply? (Blue)</a:t>
            </a:r>
          </a:p>
          <a:p>
            <a:pPr marL="0" indent="0">
              <a:buNone/>
            </a:pPr>
            <a:r>
              <a:rPr lang="en-US" dirty="0">
                <a:solidFill>
                  <a:srgbClr val="7030A0"/>
                </a:solidFill>
              </a:rPr>
              <a:t>5. Questions and Answers (Purple)</a:t>
            </a:r>
          </a:p>
        </p:txBody>
      </p:sp>
      <p:sp>
        <p:nvSpPr>
          <p:cNvPr id="3" name="Title 2"/>
          <p:cNvSpPr>
            <a:spLocks noGrp="1"/>
          </p:cNvSpPr>
          <p:nvPr>
            <p:ph type="ctrTitle"/>
          </p:nvPr>
        </p:nvSpPr>
        <p:spPr/>
        <p:txBody>
          <a:bodyPr/>
          <a:lstStyle/>
          <a:p>
            <a:r>
              <a:rPr lang="en-US" dirty="0">
                <a:solidFill>
                  <a:schemeClr val="tx1"/>
                </a:solidFill>
              </a:rPr>
              <a:t>What we’ll talk about today…</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47217" y="1044373"/>
            <a:ext cx="3035149" cy="3200400"/>
          </a:xfrm>
          <a:prstGeom prst="rect">
            <a:avLst/>
          </a:prstGeom>
        </p:spPr>
      </p:pic>
    </p:spTree>
    <p:extLst>
      <p:ext uri="{BB962C8B-B14F-4D97-AF65-F5344CB8AC3E}">
        <p14:creationId xmlns:p14="http://schemas.microsoft.com/office/powerpoint/2010/main" val="331123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610" y="0"/>
            <a:ext cx="2763380" cy="2099501"/>
          </a:xfrm>
        </p:spPr>
        <p:txBody>
          <a:bodyPr/>
          <a:lstStyle/>
          <a:p>
            <a:r>
              <a:rPr lang="en-US" sz="3600" dirty="0"/>
              <a:t>The next set of slides will answer….</a:t>
            </a:r>
          </a:p>
        </p:txBody>
      </p:sp>
      <p:sp>
        <p:nvSpPr>
          <p:cNvPr id="4" name="Content Placeholder 3"/>
          <p:cNvSpPr>
            <a:spLocks noGrp="1"/>
          </p:cNvSpPr>
          <p:nvPr>
            <p:ph idx="1"/>
          </p:nvPr>
        </p:nvSpPr>
        <p:spPr/>
        <p:txBody>
          <a:bodyPr/>
          <a:lstStyle/>
          <a:p>
            <a:pPr marL="457200" indent="-457200">
              <a:buFont typeface="+mj-lt"/>
              <a:buAutoNum type="arabicPeriod"/>
            </a:pPr>
            <a:r>
              <a:rPr lang="en-US" sz="3600" dirty="0"/>
              <a:t>What do participants learn?</a:t>
            </a:r>
          </a:p>
        </p:txBody>
      </p:sp>
    </p:spTree>
    <p:extLst>
      <p:ext uri="{BB962C8B-B14F-4D97-AF65-F5344CB8AC3E}">
        <p14:creationId xmlns:p14="http://schemas.microsoft.com/office/powerpoint/2010/main" val="264548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6357"/>
            <a:ext cx="8229600" cy="1050088"/>
          </a:xfrm>
        </p:spPr>
        <p:txBody>
          <a:bodyPr>
            <a:normAutofit/>
          </a:bodyPr>
          <a:lstStyle/>
          <a:p>
            <a:pPr algn="ctr"/>
            <a:r>
              <a:rPr lang="en-US" dirty="0"/>
              <a:t>History of Disability Rights Movement</a:t>
            </a:r>
          </a:p>
        </p:txBody>
      </p:sp>
      <p:sp>
        <p:nvSpPr>
          <p:cNvPr id="4" name="Content Placeholder 2"/>
          <p:cNvSpPr>
            <a:spLocks noGrp="1"/>
          </p:cNvSpPr>
          <p:nvPr>
            <p:ph idx="1"/>
          </p:nvPr>
        </p:nvSpPr>
        <p:spPr>
          <a:xfrm>
            <a:off x="505691" y="1153427"/>
            <a:ext cx="8229600" cy="3384658"/>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marL="0" indent="0">
              <a:buNone/>
            </a:pPr>
            <a:r>
              <a:rPr lang="en-US" dirty="0"/>
              <a:t>Experiential activities and guest speakers to introduce participants to the following topics:</a:t>
            </a:r>
          </a:p>
          <a:p>
            <a:r>
              <a:rPr lang="en-US" dirty="0"/>
              <a:t>History of disability rights and independent living movements </a:t>
            </a:r>
          </a:p>
          <a:p>
            <a:r>
              <a:rPr lang="en-US" dirty="0"/>
              <a:t>Evolution of disability policy and advocacy</a:t>
            </a:r>
          </a:p>
          <a:p>
            <a:r>
              <a:rPr lang="en-US" dirty="0"/>
              <a:t>Current issues in national and state policy </a:t>
            </a:r>
          </a:p>
          <a:p>
            <a:r>
              <a:rPr lang="en-US" dirty="0"/>
              <a:t>Support to develop a vision for participant’s unique contributions to work within their organization</a:t>
            </a:r>
          </a:p>
          <a:p>
            <a:pPr marL="0" indent="0">
              <a:buNone/>
            </a:pPr>
            <a:endParaRPr lang="en-US" sz="2200" dirty="0"/>
          </a:p>
        </p:txBody>
      </p:sp>
    </p:spTree>
    <p:extLst>
      <p:ext uri="{BB962C8B-B14F-4D97-AF65-F5344CB8AC3E}">
        <p14:creationId xmlns:p14="http://schemas.microsoft.com/office/powerpoint/2010/main" val="99987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i="1" dirty="0"/>
              <a:t>Courage &amp; Renewal </a:t>
            </a:r>
            <a:r>
              <a:rPr lang="en-US" dirty="0"/>
              <a:t>and </a:t>
            </a:r>
            <a:r>
              <a:rPr lang="en-US" i="1" dirty="0"/>
              <a:t>Circle of Trust</a:t>
            </a:r>
            <a:endParaRPr lang="en-US" dirty="0"/>
          </a:p>
        </p:txBody>
      </p:sp>
      <p:sp>
        <p:nvSpPr>
          <p:cNvPr id="4" name="Content Placeholder 2"/>
          <p:cNvSpPr>
            <a:spLocks noGrp="1"/>
          </p:cNvSpPr>
          <p:nvPr>
            <p:ph idx="1"/>
          </p:nvPr>
        </p:nvSpPr>
        <p:spPr>
          <a:xfrm>
            <a:off x="387927" y="993892"/>
            <a:ext cx="8518748" cy="3688094"/>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marL="0" lvl="1" indent="0">
              <a:buNone/>
            </a:pPr>
            <a:r>
              <a:rPr lang="en-US" sz="2000" i="1" dirty="0"/>
              <a:t>Courage &amp; Renewal </a:t>
            </a:r>
            <a:r>
              <a:rPr lang="en-US" sz="2000" dirty="0"/>
              <a:t>and </a:t>
            </a:r>
            <a:r>
              <a:rPr lang="en-US" sz="2000" i="1" dirty="0"/>
              <a:t>Circle of Trust </a:t>
            </a:r>
            <a:r>
              <a:rPr lang="en-US" sz="2000" dirty="0"/>
              <a:t>as an organizing framework:</a:t>
            </a:r>
          </a:p>
          <a:p>
            <a:pPr marL="342900" lvl="1" indent="-342900">
              <a:buFont typeface="Arial"/>
              <a:buChar char="•"/>
            </a:pPr>
            <a:r>
              <a:rPr lang="en-US" sz="2000" dirty="0"/>
              <a:t>Rooted in community organizing with historically disenfranchised  groups </a:t>
            </a:r>
          </a:p>
          <a:p>
            <a:r>
              <a:rPr lang="en-US" sz="2000" dirty="0"/>
              <a:t>Provides a forum for exploring leadership identity, personal/professional growth, organization values and culture, and sustaining effort toward addressing complex social issues</a:t>
            </a:r>
          </a:p>
          <a:p>
            <a:r>
              <a:rPr lang="en-US" sz="2000" dirty="0"/>
              <a:t>Has a 25+ year history of utilization with cohorts of emergent and established leaders</a:t>
            </a:r>
          </a:p>
          <a:p>
            <a:pPr lvl="0"/>
            <a:r>
              <a:rPr lang="en-US" sz="2000" dirty="0"/>
              <a:t>Supports participants’ resilience and commitment to creating a community that recognizes and honors difference and diversity</a:t>
            </a:r>
            <a:endParaRPr lang="en-US" sz="2000" dirty="0">
              <a:latin typeface="Calibri" charset="0"/>
              <a:ea typeface="Calibri" charset="0"/>
              <a:cs typeface="Times New Roman" charset="0"/>
            </a:endParaRPr>
          </a:p>
        </p:txBody>
      </p:sp>
    </p:spTree>
    <p:extLst>
      <p:ext uri="{BB962C8B-B14F-4D97-AF65-F5344CB8AC3E}">
        <p14:creationId xmlns:p14="http://schemas.microsoft.com/office/powerpoint/2010/main" val="270347092"/>
      </p:ext>
    </p:extLst>
  </p:cSld>
  <p:clrMapOvr>
    <a:masterClrMapping/>
  </p:clrMapOvr>
</p:sld>
</file>

<file path=ppt/theme/theme1.xml><?xml version="1.0" encoding="utf-8"?>
<a:theme xmlns:a="http://schemas.openxmlformats.org/drawingml/2006/main" name="AUC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www.w3.org/XML/1998/namespace"/>
    <ds:schemaRef ds:uri="http://schemas.microsoft.com/office/2006/documentManagement/types"/>
    <ds:schemaRef ds:uri="http://schemas.microsoft.com/office/2006/metadata/properties"/>
    <ds:schemaRef ds:uri="http://schemas.microsoft.com/sharepoint/v3/field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AUCD Template.pot</Template>
  <TotalTime>11671</TotalTime>
  <Words>1843</Words>
  <Application>Microsoft Macintosh PowerPoint</Application>
  <PresentationFormat>On-screen Show (16:9)</PresentationFormat>
  <Paragraphs>201</Paragraphs>
  <Slides>36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AUCD Template</vt:lpstr>
      <vt:lpstr>Pre-Application Webinar</vt:lpstr>
      <vt:lpstr>Center for Leadership in Disability  Leadership Academy Team</vt:lpstr>
      <vt:lpstr>Center for Leadership in Disability  Leadership Academy Team</vt:lpstr>
      <vt:lpstr>Center for Leadership in Disability  Leadership Academy Team</vt:lpstr>
      <vt:lpstr>Graphic Facilitation by Brittany Curry</vt:lpstr>
      <vt:lpstr>What we’ll talk about today…</vt:lpstr>
      <vt:lpstr>The next set of slides will answer….</vt:lpstr>
      <vt:lpstr>History of Disability Rights Movement</vt:lpstr>
      <vt:lpstr>Courage &amp; Renewal and Circle of Trust</vt:lpstr>
      <vt:lpstr>Intersectional Frameworks for Collective Action</vt:lpstr>
      <vt:lpstr>Strengths Based Leadership </vt:lpstr>
      <vt:lpstr>We just discussed:</vt:lpstr>
      <vt:lpstr>The next set of slides will answer….</vt:lpstr>
      <vt:lpstr>Universal Design for Learning</vt:lpstr>
      <vt:lpstr>Cultural and Linguistic Competence</vt:lpstr>
      <vt:lpstr>Experiential Learning</vt:lpstr>
      <vt:lpstr>Self-reflection Ally Groups</vt:lpstr>
      <vt:lpstr>Leadership Coaches</vt:lpstr>
      <vt:lpstr>PowerPoint Presentation</vt:lpstr>
      <vt:lpstr>The next set of slides will answer…</vt:lpstr>
      <vt:lpstr>Jeiri Flores (‘18)</vt:lpstr>
      <vt:lpstr>Megan Roberts (‘17) </vt:lpstr>
      <vt:lpstr>Michelle Jarman (‘24)</vt:lpstr>
      <vt:lpstr>Year At-a-Glance</vt:lpstr>
      <vt:lpstr>Year At-a-Glance</vt:lpstr>
      <vt:lpstr>AUCD Leadership Academy</vt:lpstr>
      <vt:lpstr>PowerPoint Presentation</vt:lpstr>
      <vt:lpstr>The next set of slides will answer….</vt:lpstr>
      <vt:lpstr>Who should apply?</vt:lpstr>
      <vt:lpstr>Who should apply?</vt:lpstr>
      <vt:lpstr>How do I apply?</vt:lpstr>
      <vt:lpstr>Supports</vt:lpstr>
      <vt:lpstr>PowerPoint Presentation</vt:lpstr>
      <vt:lpstr>What questions do you have?….</vt:lpstr>
      <vt:lpstr>Today we talked about…</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Mark Curtis Crenshaw</cp:lastModifiedBy>
  <cp:revision>274</cp:revision>
  <cp:lastPrinted>2017-06-05T15:43:21Z</cp:lastPrinted>
  <dcterms:created xsi:type="dcterms:W3CDTF">2010-04-12T23:12:02Z</dcterms:created>
  <dcterms:modified xsi:type="dcterms:W3CDTF">2025-01-13T22:10:02Z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