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iq/RHW2WheJoKIB84zNh4NMEG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inyurl.com/CEDCPadlet" TargetMode="External"/><Relationship Id="rId3" Type="http://schemas.openxmlformats.org/officeDocument/2006/relationships/hyperlink" Target="https://www.aucd.org/cedc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8a8975ce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c8a8975ce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c8a8975ce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c780035d3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8c780035d3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38c780035d3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265470f9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a265470f9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PH">
                <a:latin typeface="Arial"/>
                <a:ea typeface="Arial"/>
                <a:cs typeface="Arial"/>
                <a:sym typeface="Arial"/>
              </a:rPr>
              <a:t>Padlet Resources: </a:t>
            </a:r>
            <a:r>
              <a:rPr lang="en-PH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https://tinyurl.com/CEDCPadlet</a:t>
            </a:r>
            <a:r>
              <a:rPr lang="en-PH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PH">
                <a:latin typeface="Arial"/>
                <a:ea typeface="Arial"/>
                <a:cs typeface="Arial"/>
                <a:sym typeface="Arial"/>
              </a:rPr>
            </a:br>
            <a:r>
              <a:rPr lang="en-PH">
                <a:latin typeface="Arial"/>
                <a:ea typeface="Arial"/>
                <a:cs typeface="Arial"/>
                <a:sym typeface="Arial"/>
              </a:rPr>
              <a:t>CEDC Webpage: </a:t>
            </a:r>
            <a:r>
              <a:rPr lang="en-PH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https://www.aucd.org/cedc</a:t>
            </a:r>
            <a:r>
              <a:rPr lang="en-PH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a265470f92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c780035d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8c780035d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38c780035d3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265470f9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a265470f9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a265470f9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265470f92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a265470f92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3a265470f92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8a8975cea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c8a8975cea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c8a8975cea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8a8975ce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c8a8975ce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3c8a8975ce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02">
  <p:cSld name="Title Slide 0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flag&#10;&#10;Description automatically generated"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blue lines&#10;&#10;Description automatically generated" id="16" name="Google Shape;16;p6"/>
          <p:cNvPicPr preferRelativeResize="0"/>
          <p:nvPr/>
        </p:nvPicPr>
        <p:blipFill rotWithShape="1">
          <a:blip r:embed="rId3">
            <a:alphaModFix/>
          </a:blip>
          <a:srcRect b="48491" l="38333" r="0" t="0"/>
          <a:stretch/>
        </p:blipFill>
        <p:spPr>
          <a:xfrm>
            <a:off x="4673600" y="0"/>
            <a:ext cx="7518400" cy="353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idx="1" type="body"/>
          </p:nvPr>
        </p:nvSpPr>
        <p:spPr>
          <a:xfrm>
            <a:off x="1007425" y="4430141"/>
            <a:ext cx="4991100" cy="3086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5781" y="5499006"/>
            <a:ext cx="3657600" cy="1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 txBox="1"/>
          <p:nvPr>
            <p:ph type="title"/>
          </p:nvPr>
        </p:nvSpPr>
        <p:spPr>
          <a:xfrm>
            <a:off x="990007" y="1795736"/>
            <a:ext cx="9048727" cy="1117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2" type="body"/>
          </p:nvPr>
        </p:nvSpPr>
        <p:spPr>
          <a:xfrm>
            <a:off x="990006" y="3254565"/>
            <a:ext cx="6164937" cy="690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66666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66666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03">
  <p:cSld name="Title Slide 0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2BC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white lines&#10;&#10;Description automatically generated" id="77" name="Google Shape;77;p15"/>
          <p:cNvPicPr preferRelativeResize="0"/>
          <p:nvPr/>
        </p:nvPicPr>
        <p:blipFill rotWithShape="1">
          <a:blip r:embed="rId2">
            <a:alphaModFix/>
          </a:blip>
          <a:srcRect b="0" l="0" r="51832" t="62815"/>
          <a:stretch/>
        </p:blipFill>
        <p:spPr>
          <a:xfrm>
            <a:off x="0" y="4307840"/>
            <a:ext cx="5872480" cy="255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02">
  <p:cSld name="Section Break 0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blue background&#10;&#10;Description automatically generated" id="79" name="Google Shape;79;p16"/>
          <p:cNvPicPr preferRelativeResize="0"/>
          <p:nvPr/>
        </p:nvPicPr>
        <p:blipFill rotWithShape="1">
          <a:blip r:embed="rId2">
            <a:alphaModFix/>
          </a:blip>
          <a:srcRect b="59456" l="0" r="0" t="0"/>
          <a:stretch/>
        </p:blipFill>
        <p:spPr>
          <a:xfrm>
            <a:off x="0" y="0"/>
            <a:ext cx="12192000" cy="27805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>
            <p:ph idx="2" type="pic"/>
          </p:nvPr>
        </p:nvSpPr>
        <p:spPr>
          <a:xfrm>
            <a:off x="65" y="2198914"/>
            <a:ext cx="12191873" cy="463719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792994" y="876973"/>
            <a:ext cx="1086091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black background&#10;&#10;Description automatically generated"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45051" t="55236"/>
          <a:stretch/>
        </p:blipFill>
        <p:spPr>
          <a:xfrm>
            <a:off x="0" y="3788228"/>
            <a:ext cx="6699380" cy="306977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>
            <p:ph idx="2" type="pic"/>
          </p:nvPr>
        </p:nvSpPr>
        <p:spPr>
          <a:xfrm>
            <a:off x="5918244" y="0"/>
            <a:ext cx="627375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85727" y="3270895"/>
            <a:ext cx="3849304" cy="274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400"/>
              <a:buFont typeface="Arial"/>
              <a:buNone/>
              <a:defRPr b="1" i="0" sz="1400">
                <a:solidFill>
                  <a:srgbClr val="001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3" type="body"/>
          </p:nvPr>
        </p:nvSpPr>
        <p:spPr>
          <a:xfrm>
            <a:off x="585727" y="3544317"/>
            <a:ext cx="3849304" cy="2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400"/>
              <a:buFont typeface="Arial"/>
              <a:buNone/>
              <a:defRPr b="0" i="0" sz="1400">
                <a:solidFill>
                  <a:srgbClr val="001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4" type="body"/>
          </p:nvPr>
        </p:nvSpPr>
        <p:spPr>
          <a:xfrm>
            <a:off x="585727" y="3785319"/>
            <a:ext cx="3849304" cy="264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400"/>
              <a:buFont typeface="Arial"/>
              <a:buNone/>
              <a:defRPr b="0" i="0" sz="1400">
                <a:solidFill>
                  <a:srgbClr val="001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577018" y="648808"/>
            <a:ext cx="5971828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5" type="body"/>
          </p:nvPr>
        </p:nvSpPr>
        <p:spPr>
          <a:xfrm>
            <a:off x="577018" y="1518785"/>
            <a:ext cx="5870216" cy="155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Slide - One Column">
  <p:cSld name="Interior Slide - One Colum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letters on a black background&#10;&#10;Description automatically generated" id="22" name="Google Shape;2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836" y="6015708"/>
            <a:ext cx="1921163" cy="64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/>
          <p:nvPr>
            <p:ph type="title"/>
          </p:nvPr>
        </p:nvSpPr>
        <p:spPr>
          <a:xfrm>
            <a:off x="632451" y="637186"/>
            <a:ext cx="10400735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631826" y="1518760"/>
            <a:ext cx="10401360" cy="366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/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7086664" y="6232474"/>
            <a:ext cx="4121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1252196" y="6232474"/>
            <a:ext cx="4574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Slide - Two Columns w Subheads">
  <p:cSld name="Interior Slide - Two Columns w Subhead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letters on a black background&#10;&#10;Description automatically generated" id="28" name="Google Shape;2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836" y="6015708"/>
            <a:ext cx="1921163" cy="64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>
            <p:ph type="title"/>
          </p:nvPr>
        </p:nvSpPr>
        <p:spPr>
          <a:xfrm>
            <a:off x="646690" y="657517"/>
            <a:ext cx="1086091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18836" y="1545814"/>
            <a:ext cx="5340350" cy="32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  <a:defRPr b="1" sz="1800">
                <a:solidFill>
                  <a:srgbClr val="001A7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7086664" y="6232474"/>
            <a:ext cx="4121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252196" y="6232474"/>
            <a:ext cx="4574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612486" y="1956133"/>
            <a:ext cx="5346700" cy="2509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24000" wrap="square" tIns="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6584372" y="1545814"/>
            <a:ext cx="5340350" cy="32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  <a:defRPr b="1" sz="1800">
                <a:solidFill>
                  <a:srgbClr val="001A7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4" type="body"/>
          </p:nvPr>
        </p:nvSpPr>
        <p:spPr>
          <a:xfrm>
            <a:off x="6578022" y="1956133"/>
            <a:ext cx="5346700" cy="2509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24000" wrap="square" tIns="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Slide - Two Columns">
  <p:cSld name="Interior Slide - Two 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letters on a black background&#10;&#10;Description automatically generated" id="37" name="Google Shape;3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836" y="6015708"/>
            <a:ext cx="1921163" cy="6403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 txBox="1"/>
          <p:nvPr>
            <p:ph type="title"/>
          </p:nvPr>
        </p:nvSpPr>
        <p:spPr>
          <a:xfrm>
            <a:off x="665544" y="647930"/>
            <a:ext cx="1086091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618836" y="1527341"/>
            <a:ext cx="4984750" cy="3458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>
                <a:solidFill>
                  <a:srgbClr val="33333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6541706" y="1524931"/>
            <a:ext cx="4984750" cy="3458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>
                <a:solidFill>
                  <a:srgbClr val="33333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7086664" y="6232474"/>
            <a:ext cx="4121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11252196" y="6232474"/>
            <a:ext cx="4574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01">
  <p:cSld name="Section Break 0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gradient&#10;&#10;Description automatically generated" id="44" name="Google Shape;4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lines on a black background&#10;&#10;Description automatically generated" id="45" name="Google Shape;45;p9"/>
          <p:cNvPicPr preferRelativeResize="0"/>
          <p:nvPr/>
        </p:nvPicPr>
        <p:blipFill rotWithShape="1">
          <a:blip r:embed="rId3">
            <a:alphaModFix/>
          </a:blip>
          <a:srcRect b="28094" l="0" r="0" t="0"/>
          <a:stretch/>
        </p:blipFill>
        <p:spPr>
          <a:xfrm>
            <a:off x="0" y="0"/>
            <a:ext cx="12192000" cy="493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type="title"/>
          </p:nvPr>
        </p:nvSpPr>
        <p:spPr>
          <a:xfrm>
            <a:off x="1502367" y="3711110"/>
            <a:ext cx="7540965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Slide - One Column w Box Image">
  <p:cSld name="Interior Slide - One Column w Box Imag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>
            <p:ph idx="2" type="pic"/>
          </p:nvPr>
        </p:nvSpPr>
        <p:spPr>
          <a:xfrm>
            <a:off x="6755363" y="-2042"/>
            <a:ext cx="5436637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blue letters on a black background&#10;&#10;Description automatically generated" id="49" name="Google Shape;4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836" y="6015708"/>
            <a:ext cx="1921163" cy="6403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618836" y="655125"/>
            <a:ext cx="6016856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86664" y="6232474"/>
            <a:ext cx="4121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11252196" y="6232474"/>
            <a:ext cx="4574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619125" y="1552575"/>
            <a:ext cx="5311775" cy="31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  <a:defRPr b="1" sz="1800">
                <a:solidFill>
                  <a:srgbClr val="001A7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619125" y="1956164"/>
            <a:ext cx="5311775" cy="2427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52000" wrap="square" tIns="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01">
  <p:cSld name="Title Slide 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gradient&#10;&#10;Description automatically generated" id="56" name="Google Shape;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659966" y="4493342"/>
            <a:ext cx="4908474" cy="2851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119" y="489017"/>
            <a:ext cx="2843784" cy="85177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type="title"/>
          </p:nvPr>
        </p:nvSpPr>
        <p:spPr>
          <a:xfrm>
            <a:off x="1659966" y="2889172"/>
            <a:ext cx="9084127" cy="1172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03">
  <p:cSld name="1_Title Slide 0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2BC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white lines&#10;&#10;Description automatically generated"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51832" t="62815"/>
          <a:stretch/>
        </p:blipFill>
        <p:spPr>
          <a:xfrm>
            <a:off x="0" y="4307840"/>
            <a:ext cx="5872480" cy="255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/>
          <p:nvPr>
            <p:ph idx="2" type="pic"/>
          </p:nvPr>
        </p:nvSpPr>
        <p:spPr>
          <a:xfrm>
            <a:off x="5918244" y="0"/>
            <a:ext cx="6273756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041" y="482249"/>
            <a:ext cx="2847415" cy="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>
            <p:ph type="title"/>
          </p:nvPr>
        </p:nvSpPr>
        <p:spPr>
          <a:xfrm>
            <a:off x="607749" y="2115309"/>
            <a:ext cx="5048334" cy="161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  <a:defRPr sz="3600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598322" y="4106400"/>
            <a:ext cx="4991100" cy="3086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  <a:defRPr sz="1800">
                <a:solidFill>
                  <a:srgbClr val="001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Slide - One Column w Circle Image">
  <p:cSld name="Interior Slide - One Column w Circle Imag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>
            <p:ph idx="2" type="pic"/>
          </p:nvPr>
        </p:nvSpPr>
        <p:spPr>
          <a:xfrm>
            <a:off x="5918244" y="0"/>
            <a:ext cx="6273756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blue letters on a black background&#10;&#10;Description automatically generated" id="69" name="Google Shape;6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836" y="6015708"/>
            <a:ext cx="1921163" cy="64038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type="title"/>
          </p:nvPr>
        </p:nvSpPr>
        <p:spPr>
          <a:xfrm>
            <a:off x="627405" y="648278"/>
            <a:ext cx="6459195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7086664" y="6232474"/>
            <a:ext cx="4121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1252196" y="6232474"/>
            <a:ext cx="4574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619125" y="1534676"/>
            <a:ext cx="6467475" cy="32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  <a:defRPr b="1" sz="1800">
                <a:solidFill>
                  <a:srgbClr val="001A7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3" type="body"/>
          </p:nvPr>
        </p:nvSpPr>
        <p:spPr>
          <a:xfrm>
            <a:off x="627515" y="1962503"/>
            <a:ext cx="4976332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46690" y="657517"/>
            <a:ext cx="1086091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92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37263" y="1508288"/>
            <a:ext cx="10860913" cy="4222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2B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92BC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2BC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2BC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7086664" y="6232474"/>
            <a:ext cx="4121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11252196" y="6232474"/>
            <a:ext cx="4574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gif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21.jpg"/><Relationship Id="rId7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inyurl.com/padletCED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imee.Deliramich@usd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7633175" y="2505600"/>
            <a:ext cx="3095700" cy="20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>
            <p:ph idx="1" type="body"/>
          </p:nvPr>
        </p:nvSpPr>
        <p:spPr>
          <a:xfrm>
            <a:off x="7828925" y="2652751"/>
            <a:ext cx="2704200" cy="17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PH" sz="2600">
                <a:solidFill>
                  <a:schemeClr val="dk1"/>
                </a:solidFill>
              </a:rPr>
              <a:t>In the chat, tell us: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PH" sz="2600">
                <a:solidFill>
                  <a:schemeClr val="dk1"/>
                </a:solidFill>
              </a:rPr>
              <a:t>Something you’re looking forward to this summer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6" name="Google Shape;96;p1"/>
          <p:cNvSpPr txBox="1"/>
          <p:nvPr>
            <p:ph type="title"/>
          </p:nvPr>
        </p:nvSpPr>
        <p:spPr>
          <a:xfrm>
            <a:off x="798492" y="2014625"/>
            <a:ext cx="66342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PH"/>
              <a:t>Community Education &amp; Dissemination Council (CEDC)</a:t>
            </a:r>
            <a:endParaRPr/>
          </a:p>
        </p:txBody>
      </p:sp>
      <p:sp>
        <p:nvSpPr>
          <p:cNvPr id="97" name="Google Shape;97;p1"/>
          <p:cNvSpPr txBox="1"/>
          <p:nvPr>
            <p:ph idx="2" type="body"/>
          </p:nvPr>
        </p:nvSpPr>
        <p:spPr>
          <a:xfrm>
            <a:off x="798498" y="3550108"/>
            <a:ext cx="61650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PH"/>
              <a:t>May 2026, Quarterly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8a8975cea_0_15"/>
          <p:cNvSpPr txBox="1"/>
          <p:nvPr>
            <p:ph type="title"/>
          </p:nvPr>
        </p:nvSpPr>
        <p:spPr>
          <a:xfrm>
            <a:off x="632451" y="637186"/>
            <a:ext cx="10400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Closing Remarks and Future 2026 Meetings</a:t>
            </a:r>
            <a:endParaRPr/>
          </a:p>
        </p:txBody>
      </p:sp>
      <p:sp>
        <p:nvSpPr>
          <p:cNvPr id="178" name="Google Shape;178;g3c8a8975cea_0_15"/>
          <p:cNvSpPr txBox="1"/>
          <p:nvPr>
            <p:ph idx="1" type="body"/>
          </p:nvPr>
        </p:nvSpPr>
        <p:spPr>
          <a:xfrm>
            <a:off x="631826" y="1518760"/>
            <a:ext cx="104013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PH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Quarterly meetings and Coffee Chats occur on the third Thursday at </a:t>
            </a:r>
            <a:r>
              <a:rPr b="1" lang="en-PH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12:00-1:00 EST</a:t>
            </a:r>
            <a:r>
              <a:rPr lang="en-PH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PH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strike="sngStrike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June 18 	</a:t>
            </a:r>
            <a:r>
              <a:rPr i="1" lang="en-PH" sz="2200">
                <a:solidFill>
                  <a:schemeClr val="dk1"/>
                </a:solidFill>
              </a:rPr>
              <a:t>Coffee Chat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July 16  	</a:t>
            </a:r>
            <a:r>
              <a:rPr i="1" lang="en-PH" sz="2200">
                <a:solidFill>
                  <a:schemeClr val="dk1"/>
                </a:solidFill>
              </a:rPr>
              <a:t>Coffee Chat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August 20 	</a:t>
            </a:r>
            <a:r>
              <a:rPr i="1" lang="en-PH" sz="2200">
                <a:solidFill>
                  <a:schemeClr val="dk1"/>
                </a:solidFill>
              </a:rPr>
              <a:t>Quarterly Meeting</a:t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Sept. 17 	</a:t>
            </a:r>
            <a:r>
              <a:rPr i="1" lang="en-PH" sz="2200">
                <a:solidFill>
                  <a:schemeClr val="dk1"/>
                </a:solidFill>
              </a:rPr>
              <a:t>Coffee Chat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Oct. 15 	</a:t>
            </a:r>
            <a:r>
              <a:rPr i="1" lang="en-PH" sz="2200">
                <a:solidFill>
                  <a:schemeClr val="dk1"/>
                </a:solidFill>
              </a:rPr>
              <a:t>Coffee Chat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November (TBD) </a:t>
            </a:r>
            <a:r>
              <a:rPr i="1" lang="en-PH" sz="2200">
                <a:solidFill>
                  <a:schemeClr val="dk1"/>
                </a:solidFill>
              </a:rPr>
              <a:t>Quarterly Meeting |</a:t>
            </a:r>
            <a:r>
              <a:rPr lang="en-PH" sz="2200">
                <a:solidFill>
                  <a:schemeClr val="dk1"/>
                </a:solidFill>
              </a:rPr>
              <a:t> AUCD Conference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c8a8975cea_0_15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751" y="1269563"/>
            <a:ext cx="4318875" cy="431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>
            <p:ph type="title"/>
          </p:nvPr>
        </p:nvSpPr>
        <p:spPr>
          <a:xfrm>
            <a:off x="4390625" y="5947725"/>
            <a:ext cx="2729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lang="en-PH" sz="1900"/>
              <a:t>Subscribe to the listserv</a:t>
            </a:r>
            <a:endParaRPr b="0"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c780035d3_0_34"/>
          <p:cNvSpPr txBox="1"/>
          <p:nvPr>
            <p:ph type="title"/>
          </p:nvPr>
        </p:nvSpPr>
        <p:spPr>
          <a:xfrm>
            <a:off x="632451" y="637186"/>
            <a:ext cx="10400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Agenda</a:t>
            </a:r>
            <a:endParaRPr/>
          </a:p>
        </p:txBody>
      </p:sp>
      <p:sp>
        <p:nvSpPr>
          <p:cNvPr id="104" name="Google Shape;104;g38c780035d3_0_34"/>
          <p:cNvSpPr txBox="1"/>
          <p:nvPr>
            <p:ph idx="1" type="body"/>
          </p:nvPr>
        </p:nvSpPr>
        <p:spPr>
          <a:xfrm>
            <a:off x="631825" y="1236025"/>
            <a:ext cx="10401300" cy="54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Welcome (5 minutes)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Introductions (5 minutes)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New CEDC Business &amp; Announcements (5 minutes)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chemeClr val="dk1"/>
                </a:solidFill>
              </a:rPr>
              <a:t>-Reminder: CEDC on chair vacancy 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PH" sz="2200">
                <a:solidFill>
                  <a:schemeClr val="dk1"/>
                </a:solidFill>
              </a:rPr>
              <a:t>CEDC Professional Development Committee Updates (5 minutes)</a:t>
            </a:r>
            <a:br>
              <a:rPr lang="en-PH" sz="2200">
                <a:solidFill>
                  <a:schemeClr val="dk1"/>
                </a:solidFill>
              </a:rPr>
            </a:br>
            <a:r>
              <a:rPr lang="en-PH" sz="2200">
                <a:solidFill>
                  <a:schemeClr val="dk1"/>
                </a:solidFill>
              </a:rPr>
              <a:t>	</a:t>
            </a:r>
            <a:r>
              <a:rPr lang="en-PH" sz="1800">
                <a:solidFill>
                  <a:schemeClr val="dk1"/>
                </a:solidFill>
              </a:rPr>
              <a:t>-PD Committee recruitment and update - Speaker Series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Shoutout Corner – Any attendee (5 minutes)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Break (5min)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Information Sharing &amp; Network Spotlights (25 minutes) </a:t>
            </a:r>
            <a:r>
              <a:rPr b="1" lang="en-PH" sz="2200">
                <a:solidFill>
                  <a:srgbClr val="FF0000"/>
                </a:solidFill>
              </a:rPr>
              <a:t>Begins at 12:30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PH" sz="2200">
                <a:solidFill>
                  <a:schemeClr val="dk1"/>
                </a:solidFill>
              </a:rPr>
              <a:t>Closing Remarks &amp; Future Meetings (5 minutes)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5" name="Google Shape;105;g38c780035d3_0_34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716401" y="1028700"/>
            <a:ext cx="37614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2BC"/>
              </a:buClr>
              <a:buSzPts val="2800"/>
              <a:buFont typeface="Arial"/>
              <a:buNone/>
            </a:pPr>
            <a:r>
              <a:rPr lang="en-PH"/>
              <a:t>Our Leadership Team</a:t>
            </a:r>
            <a:endParaRPr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1011475" y="3816650"/>
            <a:ext cx="2919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lang="en-PH" sz="1500"/>
              <a:t>Vacant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CEDC Chair</a:t>
            </a:r>
            <a:endParaRPr b="0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t/>
            </a:r>
            <a:endParaRPr b="0" sz="1500"/>
          </a:p>
        </p:txBody>
      </p:sp>
      <p:pic>
        <p:nvPicPr>
          <p:cNvPr descr="a red starburst with the words now open written on it (Provided by Tenor)" id="112" name="Google Shape;112;p2"/>
          <p:cNvPicPr preferRelativeResize="0"/>
          <p:nvPr/>
        </p:nvPicPr>
        <p:blipFill rotWithShape="1">
          <a:blip r:embed="rId3">
            <a:alphaModFix/>
          </a:blip>
          <a:srcRect b="99" l="0" r="0" t="99"/>
          <a:stretch/>
        </p:blipFill>
        <p:spPr>
          <a:xfrm>
            <a:off x="1583585" y="1774537"/>
            <a:ext cx="1855200" cy="18552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9485" y="307337"/>
            <a:ext cx="1917000" cy="19170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6908" y="359999"/>
            <a:ext cx="1855200" cy="18552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2" title="DeliramichAimee_WEB (003).jpg"/>
          <p:cNvPicPr preferRelativeResize="0"/>
          <p:nvPr/>
        </p:nvPicPr>
        <p:blipFill rotWithShape="1">
          <a:blip r:embed="rId6">
            <a:alphaModFix/>
          </a:blip>
          <a:srcRect b="0" l="3780" r="3789" t="0"/>
          <a:stretch/>
        </p:blipFill>
        <p:spPr>
          <a:xfrm>
            <a:off x="9111448" y="3511152"/>
            <a:ext cx="1965900" cy="19566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2" title="Burt pic.jpg"/>
          <p:cNvPicPr preferRelativeResize="0"/>
          <p:nvPr/>
        </p:nvPicPr>
        <p:blipFill rotWithShape="1">
          <a:blip r:embed="rId7">
            <a:alphaModFix/>
          </a:blip>
          <a:srcRect b="13426" l="0" r="0" t="2554"/>
          <a:stretch/>
        </p:blipFill>
        <p:spPr>
          <a:xfrm>
            <a:off x="5149394" y="3520288"/>
            <a:ext cx="1855200" cy="19170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4535273" y="5496927"/>
            <a:ext cx="2919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lang="en-PH" sz="1500"/>
              <a:t>Amy Burt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CEDC Secretary</a:t>
            </a:r>
            <a:endParaRPr b="0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>
                <a:solidFill>
                  <a:schemeClr val="dk2"/>
                </a:solidFill>
              </a:rPr>
              <a:t>West Virginia University Center for Excellence in Disabilities</a:t>
            </a:r>
            <a:endParaRPr b="0"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alburt@hsc.wvu.edu</a:t>
            </a:r>
            <a:endParaRPr b="0" sz="1500"/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4489875" y="2304688"/>
            <a:ext cx="33162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lang="en-PH" sz="1500"/>
              <a:t>Miranda Hooper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CEDC Vice Chair</a:t>
            </a:r>
            <a:endParaRPr b="0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>
                <a:solidFill>
                  <a:schemeClr val="dk2"/>
                </a:solidFill>
              </a:rPr>
              <a:t>University of Oklahoma Center for Learning and Leadership | OK UCEDD</a:t>
            </a:r>
            <a:endParaRPr b="0"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miranda-hooper@ou.edu</a:t>
            </a:r>
            <a:endParaRPr b="0" sz="1500"/>
          </a:p>
        </p:txBody>
      </p:sp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8534698" y="2304702"/>
            <a:ext cx="2919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lang="en-PH" sz="1500"/>
              <a:t>Anna Costales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Staff Liaison</a:t>
            </a:r>
            <a:endParaRPr b="0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>
                <a:solidFill>
                  <a:schemeClr val="dk2"/>
                </a:solidFill>
              </a:rPr>
              <a:t>Association of University Centers on Disabilities </a:t>
            </a:r>
            <a:endParaRPr b="0"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acostales@aucd.org</a:t>
            </a:r>
            <a:endParaRPr b="0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t/>
            </a:r>
            <a:endParaRPr b="0" sz="1500"/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8634598" y="5547452"/>
            <a:ext cx="2919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lang="en-PH" sz="1500"/>
              <a:t>Aimee Deliramich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PD Committee Chair</a:t>
            </a:r>
            <a:endParaRPr b="0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>
                <a:solidFill>
                  <a:schemeClr val="dk2"/>
                </a:solidFill>
              </a:rPr>
              <a:t>University of South Dakota Center for Disabilities</a:t>
            </a:r>
            <a:endParaRPr b="0" sz="1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72"/>
              </a:buClr>
              <a:buSzPts val="1800"/>
              <a:buFont typeface="Arial"/>
              <a:buNone/>
            </a:pPr>
            <a:r>
              <a:rPr b="0" lang="en-PH" sz="1500"/>
              <a:t>aimee.deliramich@usd.edu</a:t>
            </a:r>
            <a:endParaRPr b="0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265470f92_0_42"/>
          <p:cNvSpPr txBox="1"/>
          <p:nvPr>
            <p:ph type="title"/>
          </p:nvPr>
        </p:nvSpPr>
        <p:spPr>
          <a:xfrm>
            <a:off x="632451" y="637186"/>
            <a:ext cx="10400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New CEDC Business &amp; Announcements: Chair Vacancy and Action Plan </a:t>
            </a:r>
            <a:endParaRPr/>
          </a:p>
        </p:txBody>
      </p:sp>
      <p:sp>
        <p:nvSpPr>
          <p:cNvPr id="127" name="Google Shape;127;g3a265470f92_0_42"/>
          <p:cNvSpPr txBox="1"/>
          <p:nvPr>
            <p:ph idx="1" type="body"/>
          </p:nvPr>
        </p:nvSpPr>
        <p:spPr>
          <a:xfrm>
            <a:off x="632151" y="1777935"/>
            <a:ext cx="104013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PH" sz="2400">
                <a:solidFill>
                  <a:schemeClr val="dk1"/>
                </a:solidFill>
              </a:rPr>
              <a:t>CEDC Chair: Vacant (reminder)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PH" sz="2400">
                <a:solidFill>
                  <a:schemeClr val="dk1"/>
                </a:solidFill>
              </a:rPr>
              <a:t>Padlet Resources: </a:t>
            </a:r>
            <a:r>
              <a:rPr lang="en-PH" sz="2400" u="sng">
                <a:solidFill>
                  <a:schemeClr val="hlink"/>
                </a:solidFill>
                <a:hlinkClick r:id="rId3"/>
              </a:rPr>
              <a:t>https://tinyurl.com/padletCEDC</a:t>
            </a:r>
            <a:r>
              <a:rPr lang="en-PH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PH" sz="2400">
                <a:solidFill>
                  <a:schemeClr val="dk1"/>
                </a:solidFill>
              </a:rPr>
              <a:t>Interested in serving? Let us know!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PH" sz="2400">
                <a:solidFill>
                  <a:schemeClr val="dk1"/>
                </a:solidFill>
              </a:rPr>
              <a:t> 		Mentoring by established CEDC team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PH" sz="2400">
                <a:solidFill>
                  <a:schemeClr val="dk1"/>
                </a:solidFill>
              </a:rPr>
              <a:t>		Three year term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br>
              <a:rPr lang="en-PH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</p:txBody>
      </p:sp>
      <p:sp>
        <p:nvSpPr>
          <p:cNvPr id="128" name="Google Shape;128;g3a265470f92_0_42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c780035d3_0_25"/>
          <p:cNvSpPr txBox="1"/>
          <p:nvPr>
            <p:ph type="title"/>
          </p:nvPr>
        </p:nvSpPr>
        <p:spPr>
          <a:xfrm>
            <a:off x="632450" y="637175"/>
            <a:ext cx="114072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New CEDC Business &amp; Announcements: Attendance &amp; Reach</a:t>
            </a:r>
            <a:endParaRPr/>
          </a:p>
        </p:txBody>
      </p:sp>
      <p:sp>
        <p:nvSpPr>
          <p:cNvPr id="135" name="Google Shape;135;g38c780035d3_0_25"/>
          <p:cNvSpPr txBox="1"/>
          <p:nvPr>
            <p:ph idx="1" type="body"/>
          </p:nvPr>
        </p:nvSpPr>
        <p:spPr>
          <a:xfrm>
            <a:off x="631825" y="1518750"/>
            <a:ext cx="10572300" cy="4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PH" sz="2400"/>
              <a:t>68 Attendees for February Quarterly Meeting (10+min)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PH" sz="2400"/>
              <a:t>38 Attendees for March Coffee Chat (10+min)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PH" sz="2400"/>
              <a:t>Reach map will be available next Quarterly meeting</a:t>
            </a:r>
            <a:endParaRPr sz="2400"/>
          </a:p>
        </p:txBody>
      </p:sp>
      <p:sp>
        <p:nvSpPr>
          <p:cNvPr id="136" name="Google Shape;136;g38c780035d3_0_25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265470f92_0_7"/>
          <p:cNvSpPr txBox="1"/>
          <p:nvPr>
            <p:ph type="title"/>
          </p:nvPr>
        </p:nvSpPr>
        <p:spPr>
          <a:xfrm>
            <a:off x="632451" y="637186"/>
            <a:ext cx="10400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CEDC Professional Development Committee Updates</a:t>
            </a:r>
            <a:endParaRPr/>
          </a:p>
        </p:txBody>
      </p:sp>
      <p:sp>
        <p:nvSpPr>
          <p:cNvPr id="143" name="Google Shape;143;g3a265470f92_0_7"/>
          <p:cNvSpPr txBox="1"/>
          <p:nvPr>
            <p:ph idx="1" type="body"/>
          </p:nvPr>
        </p:nvSpPr>
        <p:spPr>
          <a:xfrm>
            <a:off x="631826" y="1518760"/>
            <a:ext cx="104013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PH" sz="2200"/>
              <a:t>PD Recruitment and update - speaker series</a:t>
            </a:r>
            <a:br>
              <a:rPr lang="en-PH" sz="2200"/>
            </a:b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PH" sz="2200"/>
              <a:t>Occur on 3rd Thursdays 12-1pm EST on months there is no Quarterly meeting</a:t>
            </a:r>
            <a:br>
              <a:rPr lang="en-PH" sz="2200"/>
            </a:b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PH" sz="2200"/>
              <a:t>3-Part Series - Access for All: Building Digital and Document Accessibility Series 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/>
              <a:t> - Current: PowerPoint and Presentation Accessibility: Making Slides Accessible for All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/>
              <a:t> - Previous: Word and PDF documents</a:t>
            </a:r>
            <a:endParaRPr sz="20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PH" sz="2200"/>
              <a:t>See bottom of agenda for details on all Coffee Chat and Quarterly Meetings </a:t>
            </a:r>
            <a:br>
              <a:rPr lang="en-PH" sz="2200"/>
            </a:b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PH" sz="2200"/>
              <a:t>Reach out if interested in joining the PD committee: (</a:t>
            </a:r>
            <a:r>
              <a:rPr lang="en-PH" sz="2200" u="sng">
                <a:solidFill>
                  <a:schemeClr val="hlink"/>
                </a:solidFill>
                <a:hlinkClick r:id="rId3"/>
              </a:rPr>
              <a:t>Aimee.Deliramich@usd.edu</a:t>
            </a:r>
            <a:r>
              <a:rPr lang="en-PH" sz="2200"/>
              <a:t>) </a:t>
            </a:r>
            <a:endParaRPr sz="22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 sz="2400"/>
          </a:p>
        </p:txBody>
      </p:sp>
      <p:sp>
        <p:nvSpPr>
          <p:cNvPr id="144" name="Google Shape;144;g3a265470f92_0_7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265470f92_0_35"/>
          <p:cNvSpPr txBox="1"/>
          <p:nvPr>
            <p:ph type="title"/>
          </p:nvPr>
        </p:nvSpPr>
        <p:spPr>
          <a:xfrm>
            <a:off x="665544" y="647930"/>
            <a:ext cx="108609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Shoutout Corner - Any Attendee</a:t>
            </a:r>
            <a:endParaRPr/>
          </a:p>
        </p:txBody>
      </p:sp>
      <p:sp>
        <p:nvSpPr>
          <p:cNvPr id="151" name="Google Shape;151;g3a265470f92_0_35"/>
          <p:cNvSpPr txBox="1"/>
          <p:nvPr>
            <p:ph idx="1" type="body"/>
          </p:nvPr>
        </p:nvSpPr>
        <p:spPr>
          <a:xfrm>
            <a:off x="618836" y="1527341"/>
            <a:ext cx="49848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PH" sz="3000"/>
              <a:t>We want to know: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br>
              <a:rPr lang="en-PH" sz="3000"/>
            </a:br>
            <a:r>
              <a:rPr lang="en-PH" sz="3000"/>
              <a:t>What’s going on at your Center or Program?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152" name="Google Shape;152;g3a265470f92_0_35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descr="Vector illustration on the subject of hiring, new employees recruiting, announcement and promotion. Editable stroke (Provided by Getty Images)" id="153" name="Google Shape;153;g3a265470f92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524" y="1527350"/>
            <a:ext cx="5896202" cy="3929849"/>
          </a:xfrm>
          <a:prstGeom prst="rect">
            <a:avLst/>
          </a:prstGeom>
          <a:noFill/>
          <a:ln>
            <a:noFill/>
          </a:ln>
          <a:effectLst>
            <a:outerShdw blurRad="528638" rotWithShape="0" algn="bl" dir="5400000" dist="1905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8a8975cea_0_8"/>
          <p:cNvSpPr txBox="1"/>
          <p:nvPr>
            <p:ph type="title"/>
          </p:nvPr>
        </p:nvSpPr>
        <p:spPr>
          <a:xfrm>
            <a:off x="632451" y="637186"/>
            <a:ext cx="10400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Break </a:t>
            </a:r>
            <a:endParaRPr/>
          </a:p>
        </p:txBody>
      </p:sp>
      <p:sp>
        <p:nvSpPr>
          <p:cNvPr id="160" name="Google Shape;160;g3c8a8975cea_0_8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descr="Pause key on computer keyboard (Provided by Getty Images)" id="161" name="Google Shape;161;g3c8a8975cea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9250" y="1465275"/>
            <a:ext cx="6502948" cy="4334257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5340000" dist="85725">
              <a:srgbClr val="000000">
                <a:alpha val="52156"/>
              </a:srgbClr>
            </a:outerShdw>
          </a:effectLst>
        </p:spPr>
      </p:pic>
      <p:sp>
        <p:nvSpPr>
          <p:cNvPr id="162" name="Google Shape;162;g3c8a8975cea_0_8"/>
          <p:cNvSpPr txBox="1"/>
          <p:nvPr/>
        </p:nvSpPr>
        <p:spPr>
          <a:xfrm>
            <a:off x="632450" y="1465275"/>
            <a:ext cx="34989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PH" sz="33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Guest Speaker will begin at 12:30pm. As a reminder, this section will be recorded. </a:t>
            </a:r>
            <a:endParaRPr b="0" i="1" sz="33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8a8975cea_0_1"/>
          <p:cNvSpPr txBox="1"/>
          <p:nvPr>
            <p:ph type="title"/>
          </p:nvPr>
        </p:nvSpPr>
        <p:spPr>
          <a:xfrm>
            <a:off x="665544" y="647930"/>
            <a:ext cx="108609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PH"/>
              <a:t>Information Sharing and Network Spotlights (Recorded)</a:t>
            </a:r>
            <a:endParaRPr/>
          </a:p>
        </p:txBody>
      </p:sp>
      <p:sp>
        <p:nvSpPr>
          <p:cNvPr id="169" name="Google Shape;169;g3c8a8975cea_0_1"/>
          <p:cNvSpPr txBox="1"/>
          <p:nvPr>
            <p:ph idx="12" type="sldNum"/>
          </p:nvPr>
        </p:nvSpPr>
        <p:spPr>
          <a:xfrm>
            <a:off x="11252196" y="6232474"/>
            <a:ext cx="45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id="170" name="Google Shape;170;g3c8a8975ce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350" y="1166950"/>
            <a:ext cx="5661849" cy="53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c8a8975cea_0_1"/>
          <p:cNvSpPr txBox="1"/>
          <p:nvPr/>
        </p:nvSpPr>
        <p:spPr>
          <a:xfrm>
            <a:off x="428650" y="1366325"/>
            <a:ext cx="4874400" cy="3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PowerPoint and Presentation Accessibility: Making Slides Accessible for All</a:t>
            </a:r>
            <a:endParaRPr sz="21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Sessions include:</a:t>
            </a:r>
            <a:br>
              <a:rPr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PH" sz="2100">
                <a:solidFill>
                  <a:srgbClr val="242424"/>
                </a:solidFill>
                <a:highlight>
                  <a:srgbClr val="FFFFFF"/>
                </a:highlight>
              </a:rPr>
              <a:t>✔️</a:t>
            </a:r>
            <a:r>
              <a:rPr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Introduction to Presentation Accessibility (Today)</a:t>
            </a:r>
            <a:br>
              <a:rPr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PH" sz="2100">
                <a:solidFill>
                  <a:srgbClr val="242424"/>
                </a:solidFill>
                <a:highlight>
                  <a:srgbClr val="FFFFFF"/>
                </a:highlight>
              </a:rPr>
              <a:t>✔️</a:t>
            </a:r>
            <a:r>
              <a:rPr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Hands-on Accessible PowerPoint Workshop (June)</a:t>
            </a:r>
            <a:br>
              <a:rPr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PH" sz="2100">
                <a:solidFill>
                  <a:srgbClr val="242424"/>
                </a:solidFill>
                <a:highlight>
                  <a:srgbClr val="FFFFFF"/>
                </a:highlight>
              </a:rPr>
              <a:t>✔️</a:t>
            </a:r>
            <a:r>
              <a:rPr lang="en-PH" sz="2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Reflection &amp; Discussion on Challenges and Successes (July)</a:t>
            </a:r>
            <a:endParaRPr sz="21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2023-07-16T01:08:47Z</dcterms:created>
  <dc:creator>Sheila San Miguel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0x01010088883E899D54D74BA1C1A6CB9D71703E</vt:lpwstr>
  </property>
  <property fmtid="{D5CDD505-2E9C-101B-9397-08002B2CF9AE}" pid="3" name="MediaServiceImageTags">
    <vt:lpwstr/>
  </property>
</Properties>
</file>