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5" roundtripDataSignature="AMtx7mim0up7loqmGYfbZgBbcSJ3k88/f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PH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tinyurl.com/CEDCPadlet" TargetMode="External"/><Relationship Id="rId3" Type="http://schemas.openxmlformats.org/officeDocument/2006/relationships/hyperlink" Target="https://www.aucd.org/cedc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2" name="Google Shape;9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4" name="Google Shape;17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8c780035d3_0_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g38c780035d3_0_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1" name="Google Shape;101;g38c780035d3_0_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8" name="Google Shape;10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a265470f92_0_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g3a265470f92_0_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PH">
                <a:latin typeface="Arial"/>
                <a:ea typeface="Arial"/>
                <a:cs typeface="Arial"/>
                <a:sym typeface="Arial"/>
              </a:rPr>
              <a:t>Padlet Resources: </a:t>
            </a:r>
            <a:r>
              <a:rPr lang="en-PH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2"/>
              </a:rPr>
              <a:t>https://tinyurl.com/CEDCPadlet</a:t>
            </a:r>
            <a:r>
              <a:rPr lang="en-PH"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PH">
                <a:latin typeface="Arial"/>
                <a:ea typeface="Arial"/>
                <a:cs typeface="Arial"/>
                <a:sym typeface="Arial"/>
              </a:rPr>
            </a:br>
            <a:r>
              <a:rPr lang="en-PH">
                <a:latin typeface="Arial"/>
                <a:ea typeface="Arial"/>
                <a:cs typeface="Arial"/>
                <a:sym typeface="Arial"/>
              </a:rPr>
              <a:t>CEDC Webpage: </a:t>
            </a:r>
            <a:r>
              <a:rPr lang="en-PH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https://www.aucd.org/cedc</a:t>
            </a:r>
            <a:r>
              <a:rPr lang="en-PH">
                <a:latin typeface="Arial"/>
                <a:ea typeface="Arial"/>
                <a:cs typeface="Arial"/>
                <a:sym typeface="Arial"/>
              </a:rPr>
              <a:t>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4" name="Google Shape;124;g3a265470f92_0_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a265470f92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g3a265470f92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2" name="Google Shape;132;g3a265470f92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a265470f92_0_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g3a265470f92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0" name="Google Shape;140;g3a265470f92_0_3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c8a8975cea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g3c8a8975cea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9" name="Google Shape;149;g3c8a8975cea_0_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c8a8975cea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g3c8a8975cea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8" name="Google Shape;158;g3c8a8975cea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c8a8975cea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g3c8a8975cea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7" name="Google Shape;167;g3c8a8975cea_0_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02">
  <p:cSld name="Title Slide 02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ue and white flag&#10;&#10;Description automatically generated" id="15" name="Google Shape;15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blue lines&#10;&#10;Description automatically generated" id="16" name="Google Shape;16;p6"/>
          <p:cNvPicPr preferRelativeResize="0"/>
          <p:nvPr/>
        </p:nvPicPr>
        <p:blipFill rotWithShape="1">
          <a:blip r:embed="rId3">
            <a:alphaModFix/>
          </a:blip>
          <a:srcRect b="48491" l="38333" r="0" t="0"/>
          <a:stretch/>
        </p:blipFill>
        <p:spPr>
          <a:xfrm>
            <a:off x="4673600" y="0"/>
            <a:ext cx="7518400" cy="353250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6"/>
          <p:cNvSpPr txBox="1"/>
          <p:nvPr>
            <p:ph idx="1" type="body"/>
          </p:nvPr>
        </p:nvSpPr>
        <p:spPr>
          <a:xfrm>
            <a:off x="1007425" y="4430141"/>
            <a:ext cx="4991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Arial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Arial"/>
              <a:buNone/>
              <a:defRPr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SzPts val="1400"/>
              <a:buFont typeface="Arial"/>
              <a:buNone/>
              <a:defRPr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SzPts val="1400"/>
              <a:buFont typeface="Arial"/>
              <a:buNone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" name="Google Shape;18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05781" y="5499006"/>
            <a:ext cx="3657600" cy="108289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6"/>
          <p:cNvSpPr txBox="1"/>
          <p:nvPr>
            <p:ph type="title"/>
          </p:nvPr>
        </p:nvSpPr>
        <p:spPr>
          <a:xfrm>
            <a:off x="990007" y="1795736"/>
            <a:ext cx="9048727" cy="111735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  <a:defRPr sz="4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2" type="body"/>
          </p:nvPr>
        </p:nvSpPr>
        <p:spPr>
          <a:xfrm>
            <a:off x="990006" y="3254565"/>
            <a:ext cx="6164937" cy="6903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sz="2400"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 sz="2400"/>
            </a:lvl2pPr>
            <a:lvl3pPr indent="-3810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400"/>
              <a:buChar char="–"/>
              <a:defRPr sz="2400"/>
            </a:lvl3pPr>
            <a:lvl4pPr indent="-381000" lvl="3" marL="1828800" algn="l">
              <a:lnSpc>
                <a:spcPct val="66666"/>
              </a:lnSpc>
              <a:spcBef>
                <a:spcPts val="1200"/>
              </a:spcBef>
              <a:spcAft>
                <a:spcPts val="0"/>
              </a:spcAft>
              <a:buSzPts val="2400"/>
              <a:buChar char="–"/>
              <a:defRPr sz="2400"/>
            </a:lvl4pPr>
            <a:lvl5pPr indent="-381000" lvl="4" marL="2286000" algn="l">
              <a:lnSpc>
                <a:spcPct val="66666"/>
              </a:lnSpc>
              <a:spcBef>
                <a:spcPts val="1200"/>
              </a:spcBef>
              <a:spcAft>
                <a:spcPts val="0"/>
              </a:spcAft>
              <a:buSzPts val="2400"/>
              <a:buChar char="–"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03">
  <p:cSld name="Title Slide 03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2BC"/>
          </a:solidFill>
          <a:ln cap="flat" cmpd="sng" w="12700">
            <a:solidFill>
              <a:srgbClr val="1C305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black background with white lines&#10;&#10;Description automatically generated" id="77" name="Google Shape;77;p15"/>
          <p:cNvPicPr preferRelativeResize="0"/>
          <p:nvPr/>
        </p:nvPicPr>
        <p:blipFill rotWithShape="1">
          <a:blip r:embed="rId2">
            <a:alphaModFix/>
          </a:blip>
          <a:srcRect b="0" l="0" r="51832" t="62815"/>
          <a:stretch/>
        </p:blipFill>
        <p:spPr>
          <a:xfrm>
            <a:off x="0" y="4307840"/>
            <a:ext cx="5872480" cy="255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02">
  <p:cSld name="Section Break 02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ack and blue background&#10;&#10;Description automatically generated" id="79" name="Google Shape;79;p16"/>
          <p:cNvPicPr preferRelativeResize="0"/>
          <p:nvPr/>
        </p:nvPicPr>
        <p:blipFill rotWithShape="1">
          <a:blip r:embed="rId2">
            <a:alphaModFix/>
          </a:blip>
          <a:srcRect b="59456" l="0" r="0" t="0"/>
          <a:stretch/>
        </p:blipFill>
        <p:spPr>
          <a:xfrm>
            <a:off x="0" y="0"/>
            <a:ext cx="12192000" cy="2780522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/>
          <p:nvPr>
            <p:ph idx="2" type="pic"/>
          </p:nvPr>
        </p:nvSpPr>
        <p:spPr>
          <a:xfrm>
            <a:off x="65" y="2198914"/>
            <a:ext cx="12191873" cy="4637190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16"/>
          <p:cNvSpPr txBox="1"/>
          <p:nvPr>
            <p:ph type="title"/>
          </p:nvPr>
        </p:nvSpPr>
        <p:spPr>
          <a:xfrm>
            <a:off x="792994" y="876973"/>
            <a:ext cx="10860912" cy="5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Slide">
  <p:cSld name="Thank You Slide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ue and black background&#10;&#10;Description automatically generated" id="83" name="Google Shape;83;p17"/>
          <p:cNvPicPr preferRelativeResize="0"/>
          <p:nvPr/>
        </p:nvPicPr>
        <p:blipFill rotWithShape="1">
          <a:blip r:embed="rId2">
            <a:alphaModFix/>
          </a:blip>
          <a:srcRect b="0" l="0" r="45051" t="55236"/>
          <a:stretch/>
        </p:blipFill>
        <p:spPr>
          <a:xfrm>
            <a:off x="0" y="3788228"/>
            <a:ext cx="6699380" cy="306977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/>
          <p:nvPr>
            <p:ph idx="2" type="pic"/>
          </p:nvPr>
        </p:nvSpPr>
        <p:spPr>
          <a:xfrm>
            <a:off x="5918244" y="0"/>
            <a:ext cx="6273756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585727" y="3270895"/>
            <a:ext cx="3849304" cy="2748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400"/>
              <a:buFont typeface="Arial"/>
              <a:buNone/>
              <a:defRPr b="1" i="0" sz="1400">
                <a:solidFill>
                  <a:srgbClr val="001A7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–"/>
              <a:defRPr/>
            </a:lvl3pPr>
            <a:lvl4pPr indent="-342900" lvl="3" marL="18288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7"/>
          <p:cNvSpPr txBox="1"/>
          <p:nvPr>
            <p:ph idx="3" type="body"/>
          </p:nvPr>
        </p:nvSpPr>
        <p:spPr>
          <a:xfrm>
            <a:off x="585727" y="3544317"/>
            <a:ext cx="3849304" cy="2424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400"/>
              <a:buFont typeface="Arial"/>
              <a:buNone/>
              <a:defRPr b="0" i="0" sz="1400">
                <a:solidFill>
                  <a:srgbClr val="001A7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–"/>
              <a:defRPr/>
            </a:lvl3pPr>
            <a:lvl4pPr indent="-342900" lvl="3" marL="18288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7"/>
          <p:cNvSpPr txBox="1"/>
          <p:nvPr>
            <p:ph idx="4" type="body"/>
          </p:nvPr>
        </p:nvSpPr>
        <p:spPr>
          <a:xfrm>
            <a:off x="585727" y="3785319"/>
            <a:ext cx="3849304" cy="2643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400"/>
              <a:buFont typeface="Arial"/>
              <a:buNone/>
              <a:defRPr b="0" i="0" sz="1400">
                <a:solidFill>
                  <a:srgbClr val="001A7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–"/>
              <a:defRPr/>
            </a:lvl3pPr>
            <a:lvl4pPr indent="-342900" lvl="3" marL="18288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17"/>
          <p:cNvSpPr txBox="1"/>
          <p:nvPr>
            <p:ph type="title"/>
          </p:nvPr>
        </p:nvSpPr>
        <p:spPr>
          <a:xfrm>
            <a:off x="577018" y="648808"/>
            <a:ext cx="5971828" cy="5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2BC"/>
              </a:buClr>
              <a:buSzPts val="4000"/>
              <a:buFont typeface="Arial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7"/>
          <p:cNvSpPr txBox="1"/>
          <p:nvPr>
            <p:ph idx="5" type="body"/>
          </p:nvPr>
        </p:nvSpPr>
        <p:spPr>
          <a:xfrm>
            <a:off x="577018" y="1518785"/>
            <a:ext cx="5870216" cy="15509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Arial"/>
              <a:buNone/>
              <a:defRPr sz="1400"/>
            </a:lvl1pPr>
            <a:lvl2pPr indent="-3429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–"/>
              <a:defRPr/>
            </a:lvl3pPr>
            <a:lvl4pPr indent="-342900" lvl="3" marL="18288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rior Slide - One Column">
  <p:cSld name="Interior Slide - One Column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ue letters on a black background&#10;&#10;Description automatically generated" id="22" name="Google Shape;22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8836" y="6015708"/>
            <a:ext cx="1921163" cy="64038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2"/>
          <p:cNvSpPr txBox="1"/>
          <p:nvPr>
            <p:ph type="title"/>
          </p:nvPr>
        </p:nvSpPr>
        <p:spPr>
          <a:xfrm>
            <a:off x="632451" y="637186"/>
            <a:ext cx="10400735" cy="5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2BC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2"/>
          <p:cNvSpPr txBox="1"/>
          <p:nvPr>
            <p:ph idx="1" type="body"/>
          </p:nvPr>
        </p:nvSpPr>
        <p:spPr>
          <a:xfrm>
            <a:off x="631826" y="1518760"/>
            <a:ext cx="10401360" cy="36655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Arial"/>
              <a:buNone/>
              <a:defRPr/>
            </a:lvl1pPr>
            <a:lvl2pPr indent="-3302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400"/>
              <a:buChar char="–"/>
              <a:defRPr/>
            </a:lvl3pPr>
            <a:lvl4pPr indent="-317500" lvl="3" marL="1828800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SzPts val="1400"/>
              <a:buChar char="–"/>
              <a:defRPr/>
            </a:lvl4pPr>
            <a:lvl5pPr indent="-317500" lvl="4" marL="2286000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SzPts val="140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1" type="ftr"/>
          </p:nvPr>
        </p:nvSpPr>
        <p:spPr>
          <a:xfrm>
            <a:off x="7086664" y="6232474"/>
            <a:ext cx="41219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2"/>
          <p:cNvSpPr txBox="1"/>
          <p:nvPr>
            <p:ph idx="12" type="sldNum"/>
          </p:nvPr>
        </p:nvSpPr>
        <p:spPr>
          <a:xfrm>
            <a:off x="11252196" y="6232474"/>
            <a:ext cx="45745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rior Slide - Two Columns w Subheads">
  <p:cSld name="Interior Slide - Two Columns w Subhead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ue letters on a black background&#10;&#10;Description automatically generated" id="28" name="Google Shape;2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8836" y="6015708"/>
            <a:ext cx="1921163" cy="640388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7"/>
          <p:cNvSpPr txBox="1"/>
          <p:nvPr>
            <p:ph type="title"/>
          </p:nvPr>
        </p:nvSpPr>
        <p:spPr>
          <a:xfrm>
            <a:off x="646690" y="657517"/>
            <a:ext cx="10860912" cy="5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2BC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618836" y="1545814"/>
            <a:ext cx="5340350" cy="328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  <a:defRPr b="1" sz="1800">
                <a:solidFill>
                  <a:srgbClr val="001A7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–"/>
              <a:defRPr/>
            </a:lvl3pPr>
            <a:lvl4pPr indent="-342900" lvl="3" marL="18288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1" type="ftr"/>
          </p:nvPr>
        </p:nvSpPr>
        <p:spPr>
          <a:xfrm>
            <a:off x="7086664" y="6232474"/>
            <a:ext cx="41219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11252196" y="6232474"/>
            <a:ext cx="45745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  <p:sp>
        <p:nvSpPr>
          <p:cNvPr id="33" name="Google Shape;33;p7"/>
          <p:cNvSpPr txBox="1"/>
          <p:nvPr>
            <p:ph idx="2" type="body"/>
          </p:nvPr>
        </p:nvSpPr>
        <p:spPr>
          <a:xfrm>
            <a:off x="612486" y="1956133"/>
            <a:ext cx="5346700" cy="2509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324000" wrap="square" tIns="0">
            <a:noAutofit/>
          </a:bodyPr>
          <a:lstStyle>
            <a:lvl1pPr indent="-228600" lvl="0" marL="45720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Arial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–"/>
              <a:defRPr/>
            </a:lvl3pPr>
            <a:lvl4pPr indent="-342900" lvl="3" marL="18288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3" type="body"/>
          </p:nvPr>
        </p:nvSpPr>
        <p:spPr>
          <a:xfrm>
            <a:off x="6584372" y="1545814"/>
            <a:ext cx="5340350" cy="328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  <a:defRPr b="1" sz="1800">
                <a:solidFill>
                  <a:srgbClr val="001A7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–"/>
              <a:defRPr/>
            </a:lvl3pPr>
            <a:lvl4pPr indent="-342900" lvl="3" marL="18288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4" type="body"/>
          </p:nvPr>
        </p:nvSpPr>
        <p:spPr>
          <a:xfrm>
            <a:off x="6578022" y="1956133"/>
            <a:ext cx="5346700" cy="2509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324000" wrap="square" tIns="0">
            <a:noAutofit/>
          </a:bodyPr>
          <a:lstStyle>
            <a:lvl1pPr indent="-228600" lvl="0" marL="45720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Arial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–"/>
              <a:defRPr/>
            </a:lvl3pPr>
            <a:lvl4pPr indent="-342900" lvl="3" marL="18288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rior Slide - Two Columns">
  <p:cSld name="Interior Slide - Two Column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ue letters on a black background&#10;&#10;Description automatically generated" id="37" name="Google Shape;37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8836" y="6015708"/>
            <a:ext cx="1921163" cy="640388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3"/>
          <p:cNvSpPr txBox="1"/>
          <p:nvPr>
            <p:ph type="title"/>
          </p:nvPr>
        </p:nvSpPr>
        <p:spPr>
          <a:xfrm>
            <a:off x="665544" y="647930"/>
            <a:ext cx="10860912" cy="5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2BC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3"/>
          <p:cNvSpPr txBox="1"/>
          <p:nvPr>
            <p:ph idx="1" type="body"/>
          </p:nvPr>
        </p:nvSpPr>
        <p:spPr>
          <a:xfrm>
            <a:off x="618836" y="1527341"/>
            <a:ext cx="4984750" cy="34587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Arial"/>
              <a:buNone/>
              <a:defRPr>
                <a:solidFill>
                  <a:srgbClr val="333333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–"/>
              <a:defRPr/>
            </a:lvl3pPr>
            <a:lvl4pPr indent="-342900" lvl="3" marL="18288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2" type="body"/>
          </p:nvPr>
        </p:nvSpPr>
        <p:spPr>
          <a:xfrm>
            <a:off x="6541706" y="1524931"/>
            <a:ext cx="4984750" cy="34587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Arial"/>
              <a:buNone/>
              <a:defRPr>
                <a:solidFill>
                  <a:srgbClr val="333333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–"/>
              <a:defRPr/>
            </a:lvl3pPr>
            <a:lvl4pPr indent="-342900" lvl="3" marL="18288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3"/>
          <p:cNvSpPr txBox="1"/>
          <p:nvPr>
            <p:ph idx="11" type="ftr"/>
          </p:nvPr>
        </p:nvSpPr>
        <p:spPr>
          <a:xfrm>
            <a:off x="7086664" y="6232474"/>
            <a:ext cx="41219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2" type="sldNum"/>
          </p:nvPr>
        </p:nvSpPr>
        <p:spPr>
          <a:xfrm>
            <a:off x="11252196" y="6232474"/>
            <a:ext cx="45745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01">
  <p:cSld name="Section Break 01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ue and white gradient&#10;&#10;Description automatically generated" id="44" name="Google Shape;44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white lines on a black background&#10;&#10;Description automatically generated" id="45" name="Google Shape;45;p9"/>
          <p:cNvPicPr preferRelativeResize="0"/>
          <p:nvPr/>
        </p:nvPicPr>
        <p:blipFill rotWithShape="1">
          <a:blip r:embed="rId3">
            <a:alphaModFix/>
          </a:blip>
          <a:srcRect b="28094" l="0" r="0" t="0"/>
          <a:stretch/>
        </p:blipFill>
        <p:spPr>
          <a:xfrm>
            <a:off x="0" y="0"/>
            <a:ext cx="12192000" cy="493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9"/>
          <p:cNvSpPr txBox="1"/>
          <p:nvPr>
            <p:ph type="title"/>
          </p:nvPr>
        </p:nvSpPr>
        <p:spPr>
          <a:xfrm>
            <a:off x="1502367" y="3711110"/>
            <a:ext cx="7540965" cy="5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rior Slide - One Column w Box Image">
  <p:cSld name="Interior Slide - One Column w Box Image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/>
          <p:nvPr>
            <p:ph idx="2" type="pic"/>
          </p:nvPr>
        </p:nvSpPr>
        <p:spPr>
          <a:xfrm>
            <a:off x="6755363" y="-2042"/>
            <a:ext cx="5436637" cy="6857999"/>
          </a:xfrm>
          <a:prstGeom prst="rect">
            <a:avLst/>
          </a:prstGeom>
          <a:noFill/>
          <a:ln>
            <a:noFill/>
          </a:ln>
        </p:spPr>
      </p:sp>
      <p:pic>
        <p:nvPicPr>
          <p:cNvPr descr="A blue letters on a black background&#10;&#10;Description automatically generated" id="49" name="Google Shape;49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8836" y="6015708"/>
            <a:ext cx="1921163" cy="640388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8"/>
          <p:cNvSpPr txBox="1"/>
          <p:nvPr>
            <p:ph type="title"/>
          </p:nvPr>
        </p:nvSpPr>
        <p:spPr>
          <a:xfrm>
            <a:off x="618836" y="655125"/>
            <a:ext cx="6016856" cy="5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2BC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1" type="ftr"/>
          </p:nvPr>
        </p:nvSpPr>
        <p:spPr>
          <a:xfrm>
            <a:off x="7086664" y="6232474"/>
            <a:ext cx="41219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2" type="sldNum"/>
          </p:nvPr>
        </p:nvSpPr>
        <p:spPr>
          <a:xfrm>
            <a:off x="11252196" y="6232474"/>
            <a:ext cx="45745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  <p:sp>
        <p:nvSpPr>
          <p:cNvPr id="53" name="Google Shape;53;p8"/>
          <p:cNvSpPr txBox="1"/>
          <p:nvPr>
            <p:ph idx="1" type="body"/>
          </p:nvPr>
        </p:nvSpPr>
        <p:spPr>
          <a:xfrm>
            <a:off x="619125" y="1552575"/>
            <a:ext cx="5311775" cy="316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  <a:defRPr b="1" sz="1800">
                <a:solidFill>
                  <a:srgbClr val="001A72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–"/>
              <a:defRPr/>
            </a:lvl3pPr>
            <a:lvl4pPr indent="-342900" lvl="3" marL="18288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3" type="body"/>
          </p:nvPr>
        </p:nvSpPr>
        <p:spPr>
          <a:xfrm>
            <a:off x="619125" y="1956164"/>
            <a:ext cx="5311775" cy="24272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252000" wrap="square" tIns="0">
            <a:noAutofit/>
          </a:bodyPr>
          <a:lstStyle>
            <a:lvl1pPr indent="-228600" lvl="0" marL="45720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Arial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–"/>
              <a:defRPr/>
            </a:lvl3pPr>
            <a:lvl4pPr indent="-342900" lvl="3" marL="18288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01">
  <p:cSld name="Title Slide 0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ue and white gradient&#10;&#10;Description automatically generated" id="56" name="Google Shape;5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1659966" y="4493342"/>
            <a:ext cx="4908474" cy="28513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Arial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Arial"/>
              <a:buNone/>
              <a:defRPr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SzPts val="1400"/>
              <a:buFont typeface="Arial"/>
              <a:buNone/>
              <a:defRPr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SzPts val="1400"/>
              <a:buFont typeface="Arial"/>
              <a:buNone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8" name="Google Shape;5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0119" y="489017"/>
            <a:ext cx="2843784" cy="85177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0"/>
          <p:cNvSpPr txBox="1"/>
          <p:nvPr>
            <p:ph type="title"/>
          </p:nvPr>
        </p:nvSpPr>
        <p:spPr>
          <a:xfrm>
            <a:off x="1659966" y="2889172"/>
            <a:ext cx="9084127" cy="1172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 03">
  <p:cSld name="1_Title Slide 03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2BC"/>
          </a:solidFill>
          <a:ln cap="flat" cmpd="sng" w="12700">
            <a:solidFill>
              <a:srgbClr val="1C305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black background with white lines&#10;&#10;Description automatically generated" id="62" name="Google Shape;62;p11"/>
          <p:cNvPicPr preferRelativeResize="0"/>
          <p:nvPr/>
        </p:nvPicPr>
        <p:blipFill rotWithShape="1">
          <a:blip r:embed="rId2">
            <a:alphaModFix/>
          </a:blip>
          <a:srcRect b="0" l="0" r="51832" t="62815"/>
          <a:stretch/>
        </p:blipFill>
        <p:spPr>
          <a:xfrm>
            <a:off x="0" y="4307840"/>
            <a:ext cx="5872480" cy="255016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1"/>
          <p:cNvSpPr/>
          <p:nvPr>
            <p:ph idx="2" type="pic"/>
          </p:nvPr>
        </p:nvSpPr>
        <p:spPr>
          <a:xfrm>
            <a:off x="5918244" y="0"/>
            <a:ext cx="6273756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64" name="Google Shape;6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041" y="482249"/>
            <a:ext cx="2847415" cy="85285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1"/>
          <p:cNvSpPr txBox="1"/>
          <p:nvPr>
            <p:ph type="title"/>
          </p:nvPr>
        </p:nvSpPr>
        <p:spPr>
          <a:xfrm>
            <a:off x="607749" y="2115309"/>
            <a:ext cx="5048334" cy="1617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600"/>
              <a:buFont typeface="Arial"/>
              <a:buNone/>
              <a:defRPr sz="3600">
                <a:solidFill>
                  <a:srgbClr val="F2F2F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" type="body"/>
          </p:nvPr>
        </p:nvSpPr>
        <p:spPr>
          <a:xfrm>
            <a:off x="598322" y="4106400"/>
            <a:ext cx="4991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  <a:defRPr sz="1800">
                <a:solidFill>
                  <a:srgbClr val="001A7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Arial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Arial"/>
              <a:buNone/>
              <a:defRPr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SzPts val="1400"/>
              <a:buFont typeface="Arial"/>
              <a:buNone/>
              <a:defRPr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SzPts val="1400"/>
              <a:buFont typeface="Arial"/>
              <a:buNone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rior Slide - One Column w Circle Image">
  <p:cSld name="Interior Slide - One Column w Circle Image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/>
          <p:nvPr>
            <p:ph idx="2" type="pic"/>
          </p:nvPr>
        </p:nvSpPr>
        <p:spPr>
          <a:xfrm>
            <a:off x="5918244" y="0"/>
            <a:ext cx="6273756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descr="A blue letters on a black background&#10;&#10;Description automatically generated" id="69" name="Google Shape;69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8836" y="6015708"/>
            <a:ext cx="1921163" cy="640388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 txBox="1"/>
          <p:nvPr>
            <p:ph type="title"/>
          </p:nvPr>
        </p:nvSpPr>
        <p:spPr>
          <a:xfrm>
            <a:off x="627405" y="648278"/>
            <a:ext cx="6459195" cy="5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2BC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1" type="ftr"/>
          </p:nvPr>
        </p:nvSpPr>
        <p:spPr>
          <a:xfrm>
            <a:off x="7086664" y="6232474"/>
            <a:ext cx="41219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4"/>
          <p:cNvSpPr txBox="1"/>
          <p:nvPr>
            <p:ph idx="12" type="sldNum"/>
          </p:nvPr>
        </p:nvSpPr>
        <p:spPr>
          <a:xfrm>
            <a:off x="11252196" y="6232474"/>
            <a:ext cx="45745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  <p:sp>
        <p:nvSpPr>
          <p:cNvPr id="73" name="Google Shape;73;p14"/>
          <p:cNvSpPr txBox="1"/>
          <p:nvPr>
            <p:ph idx="1" type="body"/>
          </p:nvPr>
        </p:nvSpPr>
        <p:spPr>
          <a:xfrm>
            <a:off x="619125" y="1534676"/>
            <a:ext cx="6467475" cy="320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  <a:defRPr b="1" sz="1800">
                <a:solidFill>
                  <a:srgbClr val="001A72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–"/>
              <a:defRPr/>
            </a:lvl3pPr>
            <a:lvl4pPr indent="-342900" lvl="3" marL="18288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14"/>
          <p:cNvSpPr txBox="1"/>
          <p:nvPr>
            <p:ph idx="3" type="body"/>
          </p:nvPr>
        </p:nvSpPr>
        <p:spPr>
          <a:xfrm>
            <a:off x="627515" y="1962503"/>
            <a:ext cx="4976332" cy="19478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Arial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–"/>
              <a:defRPr/>
            </a:lvl3pPr>
            <a:lvl4pPr indent="-342900" lvl="3" marL="18288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88888"/>
              </a:lnSpc>
              <a:spcBef>
                <a:spcPts val="120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/>
          <p:nvPr>
            <p:ph type="title"/>
          </p:nvPr>
        </p:nvSpPr>
        <p:spPr>
          <a:xfrm>
            <a:off x="646690" y="657517"/>
            <a:ext cx="10860912" cy="5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2BC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0092B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5"/>
          <p:cNvSpPr txBox="1"/>
          <p:nvPr>
            <p:ph idx="1" type="body"/>
          </p:nvPr>
        </p:nvSpPr>
        <p:spPr>
          <a:xfrm>
            <a:off x="637263" y="1508288"/>
            <a:ext cx="10860913" cy="42227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92BC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92BC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92BC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92BC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5"/>
          <p:cNvSpPr txBox="1"/>
          <p:nvPr>
            <p:ph idx="11" type="ftr"/>
          </p:nvPr>
        </p:nvSpPr>
        <p:spPr>
          <a:xfrm>
            <a:off x="7086664" y="6232474"/>
            <a:ext cx="41219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"/>
          <p:cNvSpPr txBox="1"/>
          <p:nvPr>
            <p:ph idx="12" type="sldNum"/>
          </p:nvPr>
        </p:nvSpPr>
        <p:spPr>
          <a:xfrm>
            <a:off x="11252196" y="6232474"/>
            <a:ext cx="45745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gif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3.jpg"/><Relationship Id="rId7" Type="http://schemas.openxmlformats.org/officeDocument/2006/relationships/image" Target="../media/image1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tinyurl.com/padletCEDC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aucd.org/event/cedc-accessibility-series" TargetMode="External"/><Relationship Id="rId4" Type="http://schemas.openxmlformats.org/officeDocument/2006/relationships/hyperlink" Target="mailto:Aimee.Deliramich@usd.edu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/>
          <p:nvPr/>
        </p:nvSpPr>
        <p:spPr>
          <a:xfrm>
            <a:off x="7633175" y="2505600"/>
            <a:ext cx="3095700" cy="20382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 txBox="1"/>
          <p:nvPr>
            <p:ph idx="1" type="body"/>
          </p:nvPr>
        </p:nvSpPr>
        <p:spPr>
          <a:xfrm>
            <a:off x="7828925" y="2652751"/>
            <a:ext cx="2704200" cy="17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PH" sz="2600">
                <a:solidFill>
                  <a:schemeClr val="dk1"/>
                </a:solidFill>
              </a:rPr>
              <a:t>In the chat, tell us:</a:t>
            </a:r>
            <a:endParaRPr sz="2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PH" sz="2600">
                <a:solidFill>
                  <a:schemeClr val="dk1"/>
                </a:solidFill>
              </a:rPr>
              <a:t>Something fun you did this summer</a:t>
            </a:r>
            <a:endParaRPr sz="2600">
              <a:solidFill>
                <a:schemeClr val="dk1"/>
              </a:solidFill>
            </a:endParaRPr>
          </a:p>
        </p:txBody>
      </p:sp>
      <p:sp>
        <p:nvSpPr>
          <p:cNvPr id="96" name="Google Shape;96;p1"/>
          <p:cNvSpPr txBox="1"/>
          <p:nvPr>
            <p:ph type="title"/>
          </p:nvPr>
        </p:nvSpPr>
        <p:spPr>
          <a:xfrm>
            <a:off x="798492" y="2014625"/>
            <a:ext cx="6634200" cy="1117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</a:pPr>
            <a:r>
              <a:rPr lang="en-PH"/>
              <a:t>Community Education &amp; Dissemination Council (CEDC)</a:t>
            </a:r>
            <a:endParaRPr/>
          </a:p>
        </p:txBody>
      </p:sp>
      <p:sp>
        <p:nvSpPr>
          <p:cNvPr id="97" name="Google Shape;97;p1"/>
          <p:cNvSpPr txBox="1"/>
          <p:nvPr>
            <p:ph idx="2" type="body"/>
          </p:nvPr>
        </p:nvSpPr>
        <p:spPr>
          <a:xfrm>
            <a:off x="798498" y="3550108"/>
            <a:ext cx="6165000" cy="6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PH"/>
              <a:t>August 2026, Quarterly Meeting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95751" y="1269563"/>
            <a:ext cx="4318875" cy="431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4"/>
          <p:cNvSpPr txBox="1"/>
          <p:nvPr>
            <p:ph type="title"/>
          </p:nvPr>
        </p:nvSpPr>
        <p:spPr>
          <a:xfrm>
            <a:off x="4390625" y="5947725"/>
            <a:ext cx="27291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0" lang="en-PH" sz="1900"/>
              <a:t>Subscribe to the listserv</a:t>
            </a:r>
            <a:endParaRPr b="0" sz="19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8c780035d3_0_34"/>
          <p:cNvSpPr txBox="1"/>
          <p:nvPr>
            <p:ph type="title"/>
          </p:nvPr>
        </p:nvSpPr>
        <p:spPr>
          <a:xfrm>
            <a:off x="632451" y="637186"/>
            <a:ext cx="104007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PH"/>
              <a:t>Agenda</a:t>
            </a:r>
            <a:endParaRPr/>
          </a:p>
        </p:txBody>
      </p:sp>
      <p:sp>
        <p:nvSpPr>
          <p:cNvPr id="104" name="Google Shape;104;g38c780035d3_0_34"/>
          <p:cNvSpPr txBox="1"/>
          <p:nvPr>
            <p:ph idx="1" type="body"/>
          </p:nvPr>
        </p:nvSpPr>
        <p:spPr>
          <a:xfrm>
            <a:off x="631825" y="1236025"/>
            <a:ext cx="10401300" cy="54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PH" sz="2200">
                <a:solidFill>
                  <a:schemeClr val="dk1"/>
                </a:solidFill>
              </a:rPr>
              <a:t>Welcome (5 minutes)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PH" sz="2200">
                <a:solidFill>
                  <a:schemeClr val="dk1"/>
                </a:solidFill>
              </a:rPr>
              <a:t>Introductions (5 minutes)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PH" sz="2200">
                <a:solidFill>
                  <a:schemeClr val="dk1"/>
                </a:solidFill>
              </a:rPr>
              <a:t>New CEDC Business &amp; Announcements (5 minutes)</a:t>
            </a:r>
            <a:endParaRPr sz="2200">
              <a:solidFill>
                <a:schemeClr val="dk1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PH" sz="1800">
                <a:solidFill>
                  <a:schemeClr val="dk1"/>
                </a:solidFill>
              </a:rPr>
              <a:t>-Reminder: CEDC on chair vacancy </a:t>
            </a:r>
            <a:endParaRPr sz="18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PH" sz="2200">
                <a:solidFill>
                  <a:schemeClr val="dk1"/>
                </a:solidFill>
              </a:rPr>
              <a:t>CEDC Professional Development Committee Updates (5 minutes)</a:t>
            </a:r>
            <a:br>
              <a:rPr lang="en-PH" sz="2200">
                <a:solidFill>
                  <a:schemeClr val="dk1"/>
                </a:solidFill>
              </a:rPr>
            </a:br>
            <a:r>
              <a:rPr lang="en-PH" sz="2200">
                <a:solidFill>
                  <a:schemeClr val="dk1"/>
                </a:solidFill>
              </a:rPr>
              <a:t>	</a:t>
            </a:r>
            <a:r>
              <a:rPr lang="en-PH" sz="1800">
                <a:solidFill>
                  <a:schemeClr val="dk1"/>
                </a:solidFill>
              </a:rPr>
              <a:t>-PD Committee recruitment and update - Speaker Series</a:t>
            </a:r>
            <a:endParaRPr sz="18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PH" sz="2200">
                <a:solidFill>
                  <a:schemeClr val="dk1"/>
                </a:solidFill>
              </a:rPr>
              <a:t>Shoutout Corner – Any attendee (5 minutes)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PH" sz="2200">
                <a:solidFill>
                  <a:schemeClr val="dk1"/>
                </a:solidFill>
              </a:rPr>
              <a:t>Break (5min)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PH" sz="2200">
                <a:solidFill>
                  <a:schemeClr val="dk1"/>
                </a:solidFill>
              </a:rPr>
              <a:t>Information Sharing &amp; Network Spotlights (25 minutes) </a:t>
            </a:r>
            <a:r>
              <a:rPr b="1" lang="en-PH" sz="2200">
                <a:solidFill>
                  <a:srgbClr val="FF0000"/>
                </a:solidFill>
              </a:rPr>
              <a:t>Begins at 12:30</a:t>
            </a:r>
            <a:endParaRPr b="1" sz="2200">
              <a:solidFill>
                <a:srgbClr val="FF0000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PH" sz="2200">
                <a:solidFill>
                  <a:schemeClr val="dk1"/>
                </a:solidFill>
              </a:rPr>
              <a:t>Closing Remarks &amp; Future Meetings (5 minutes)</a:t>
            </a:r>
            <a:endParaRPr sz="22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105" name="Google Shape;105;g38c780035d3_0_34"/>
          <p:cNvSpPr txBox="1"/>
          <p:nvPr>
            <p:ph idx="12" type="sldNum"/>
          </p:nvPr>
        </p:nvSpPr>
        <p:spPr>
          <a:xfrm>
            <a:off x="11252196" y="6232474"/>
            <a:ext cx="457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 txBox="1"/>
          <p:nvPr>
            <p:ph type="title"/>
          </p:nvPr>
        </p:nvSpPr>
        <p:spPr>
          <a:xfrm>
            <a:off x="716401" y="1028700"/>
            <a:ext cx="37614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2BC"/>
              </a:buClr>
              <a:buSzPts val="2800"/>
              <a:buFont typeface="Arial"/>
              <a:buNone/>
            </a:pPr>
            <a:r>
              <a:rPr lang="en-PH"/>
              <a:t>Our Leadership Team</a:t>
            </a:r>
            <a:endParaRPr/>
          </a:p>
        </p:txBody>
      </p:sp>
      <p:sp>
        <p:nvSpPr>
          <p:cNvPr id="111" name="Google Shape;111;p2"/>
          <p:cNvSpPr txBox="1"/>
          <p:nvPr>
            <p:ph idx="1" type="body"/>
          </p:nvPr>
        </p:nvSpPr>
        <p:spPr>
          <a:xfrm>
            <a:off x="1011475" y="3816650"/>
            <a:ext cx="29196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lang="en-PH" sz="1500"/>
              <a:t>Vacant</a:t>
            </a:r>
            <a:endParaRPr sz="15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b="0" lang="en-PH" sz="1500"/>
              <a:t>CEDC Chair</a:t>
            </a:r>
            <a:endParaRPr b="0" sz="15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t/>
            </a:r>
            <a:endParaRPr b="0" sz="1500"/>
          </a:p>
        </p:txBody>
      </p:sp>
      <p:pic>
        <p:nvPicPr>
          <p:cNvPr descr="a red starburst with the words now open written on it (Provided by Tenor)" id="112" name="Google Shape;112;p2"/>
          <p:cNvPicPr preferRelativeResize="0"/>
          <p:nvPr/>
        </p:nvPicPr>
        <p:blipFill rotWithShape="1">
          <a:blip r:embed="rId3">
            <a:alphaModFix/>
          </a:blip>
          <a:srcRect b="99" l="0" r="0" t="99"/>
          <a:stretch/>
        </p:blipFill>
        <p:spPr>
          <a:xfrm>
            <a:off x="1583585" y="1774537"/>
            <a:ext cx="1855200" cy="1855200"/>
          </a:xfrm>
          <a:prstGeom prst="ellipse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3" name="Google Shape;11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9485" y="307337"/>
            <a:ext cx="1917000" cy="1917000"/>
          </a:xfrm>
          <a:prstGeom prst="ellipse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4" name="Google Shape;114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66908" y="359999"/>
            <a:ext cx="1855200" cy="1855200"/>
          </a:xfrm>
          <a:prstGeom prst="ellipse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5" name="Google Shape;115;p2" title="DeliramichAimee_WEB (003).jpg"/>
          <p:cNvPicPr preferRelativeResize="0"/>
          <p:nvPr/>
        </p:nvPicPr>
        <p:blipFill rotWithShape="1">
          <a:blip r:embed="rId6">
            <a:alphaModFix/>
          </a:blip>
          <a:srcRect b="0" l="3780" r="3789" t="0"/>
          <a:stretch/>
        </p:blipFill>
        <p:spPr>
          <a:xfrm>
            <a:off x="9111448" y="3511152"/>
            <a:ext cx="1965900" cy="1956600"/>
          </a:xfrm>
          <a:prstGeom prst="ellipse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6" name="Google Shape;116;p2" title="Burt pic.jpg"/>
          <p:cNvPicPr preferRelativeResize="0"/>
          <p:nvPr/>
        </p:nvPicPr>
        <p:blipFill rotWithShape="1">
          <a:blip r:embed="rId7">
            <a:alphaModFix/>
          </a:blip>
          <a:srcRect b="13426" l="0" r="0" t="2554"/>
          <a:stretch/>
        </p:blipFill>
        <p:spPr>
          <a:xfrm>
            <a:off x="5149394" y="3520288"/>
            <a:ext cx="1855200" cy="1917000"/>
          </a:xfrm>
          <a:prstGeom prst="ellipse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7" name="Google Shape;117;p2"/>
          <p:cNvSpPr txBox="1"/>
          <p:nvPr>
            <p:ph idx="1" type="body"/>
          </p:nvPr>
        </p:nvSpPr>
        <p:spPr>
          <a:xfrm>
            <a:off x="4535273" y="5496927"/>
            <a:ext cx="29196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lang="en-PH" sz="1500"/>
              <a:t>Amy Burt</a:t>
            </a:r>
            <a:endParaRPr sz="15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b="0" lang="en-PH" sz="1500"/>
              <a:t>CEDC Secretary</a:t>
            </a:r>
            <a:endParaRPr b="0" sz="15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b="0" lang="en-PH" sz="1500">
                <a:solidFill>
                  <a:schemeClr val="dk2"/>
                </a:solidFill>
              </a:rPr>
              <a:t>West Virginia University Center for Excellence in Disabilities</a:t>
            </a:r>
            <a:endParaRPr b="0" sz="15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b="0" lang="en-PH" sz="1500"/>
              <a:t>alburt@hsc.wvu.edu</a:t>
            </a:r>
            <a:endParaRPr b="0" sz="1500"/>
          </a:p>
        </p:txBody>
      </p:sp>
      <p:sp>
        <p:nvSpPr>
          <p:cNvPr id="118" name="Google Shape;118;p2"/>
          <p:cNvSpPr txBox="1"/>
          <p:nvPr>
            <p:ph idx="1" type="body"/>
          </p:nvPr>
        </p:nvSpPr>
        <p:spPr>
          <a:xfrm>
            <a:off x="4489875" y="2304688"/>
            <a:ext cx="33162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lang="en-PH" sz="1500"/>
              <a:t>Miranda Hooper</a:t>
            </a:r>
            <a:endParaRPr sz="15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b="0" lang="en-PH" sz="1500"/>
              <a:t>CEDC Vice Chair</a:t>
            </a:r>
            <a:endParaRPr b="0" sz="15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b="0" lang="en-PH" sz="1500">
                <a:solidFill>
                  <a:schemeClr val="dk2"/>
                </a:solidFill>
              </a:rPr>
              <a:t>University of Oklahoma Center for Learning and Leadership | OK UCEDD</a:t>
            </a:r>
            <a:endParaRPr b="0" sz="15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b="0" lang="en-PH" sz="1500"/>
              <a:t>miranda-hooper@ou.edu</a:t>
            </a:r>
            <a:endParaRPr b="0" sz="1500"/>
          </a:p>
        </p:txBody>
      </p:sp>
      <p:sp>
        <p:nvSpPr>
          <p:cNvPr id="119" name="Google Shape;119;p2"/>
          <p:cNvSpPr txBox="1"/>
          <p:nvPr>
            <p:ph idx="1" type="body"/>
          </p:nvPr>
        </p:nvSpPr>
        <p:spPr>
          <a:xfrm>
            <a:off x="8534698" y="2304702"/>
            <a:ext cx="29196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lang="en-PH" sz="1500"/>
              <a:t>Anna Costales</a:t>
            </a:r>
            <a:endParaRPr sz="15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b="0" lang="en-PH" sz="1500"/>
              <a:t>Staff Liaison</a:t>
            </a:r>
            <a:endParaRPr b="0" sz="15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b="0" lang="en-PH" sz="1500">
                <a:solidFill>
                  <a:schemeClr val="dk2"/>
                </a:solidFill>
              </a:rPr>
              <a:t>Association of University Centers on Disabilities </a:t>
            </a:r>
            <a:endParaRPr b="0" sz="15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b="0" lang="en-PH" sz="1500"/>
              <a:t>acostales@aucd.org</a:t>
            </a:r>
            <a:endParaRPr b="0" sz="15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t/>
            </a:r>
            <a:endParaRPr b="0" sz="1500"/>
          </a:p>
        </p:txBody>
      </p:sp>
      <p:sp>
        <p:nvSpPr>
          <p:cNvPr id="120" name="Google Shape;120;p2"/>
          <p:cNvSpPr txBox="1"/>
          <p:nvPr>
            <p:ph idx="1" type="body"/>
          </p:nvPr>
        </p:nvSpPr>
        <p:spPr>
          <a:xfrm>
            <a:off x="8634598" y="5547452"/>
            <a:ext cx="29196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lang="en-PH" sz="1500"/>
              <a:t>Aimee Deliramich</a:t>
            </a:r>
            <a:endParaRPr sz="15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b="0" lang="en-PH" sz="1500"/>
              <a:t>PD Committee Chair</a:t>
            </a:r>
            <a:endParaRPr b="0" sz="15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b="0" lang="en-PH" sz="1500">
                <a:solidFill>
                  <a:schemeClr val="dk2"/>
                </a:solidFill>
              </a:rPr>
              <a:t>University of South Dakota Center for Disabilities</a:t>
            </a:r>
            <a:endParaRPr b="0" sz="15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A72"/>
              </a:buClr>
              <a:buSzPts val="1800"/>
              <a:buFont typeface="Arial"/>
              <a:buNone/>
            </a:pPr>
            <a:r>
              <a:rPr b="0" lang="en-PH" sz="1500"/>
              <a:t>aimee.deliramich@usd.edu</a:t>
            </a:r>
            <a:endParaRPr b="0" sz="1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a265470f92_0_42"/>
          <p:cNvSpPr txBox="1"/>
          <p:nvPr>
            <p:ph type="title"/>
          </p:nvPr>
        </p:nvSpPr>
        <p:spPr>
          <a:xfrm>
            <a:off x="632451" y="637186"/>
            <a:ext cx="104007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PH"/>
              <a:t>New CEDC Business &amp; Announcements: Chair Vacancy and Action Plan </a:t>
            </a:r>
            <a:endParaRPr/>
          </a:p>
        </p:txBody>
      </p:sp>
      <p:sp>
        <p:nvSpPr>
          <p:cNvPr id="127" name="Google Shape;127;g3a265470f92_0_42"/>
          <p:cNvSpPr txBox="1"/>
          <p:nvPr>
            <p:ph idx="1" type="body"/>
          </p:nvPr>
        </p:nvSpPr>
        <p:spPr>
          <a:xfrm>
            <a:off x="632150" y="1777922"/>
            <a:ext cx="10401300" cy="48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PH" sz="2400">
                <a:solidFill>
                  <a:schemeClr val="dk1"/>
                </a:solidFill>
              </a:rPr>
              <a:t>CEDC Chair: Vacant (reminder)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PH" sz="2400">
                <a:solidFill>
                  <a:schemeClr val="dk1"/>
                </a:solidFill>
              </a:rPr>
              <a:t>Padlet Resources: </a:t>
            </a:r>
            <a:r>
              <a:rPr lang="en-PH" sz="2400" u="sng">
                <a:solidFill>
                  <a:schemeClr val="hlink"/>
                </a:solidFill>
                <a:hlinkClick r:id="rId3"/>
              </a:rPr>
              <a:t>https://tinyurl.com/padletCEDC</a:t>
            </a:r>
            <a:r>
              <a:rPr lang="en-PH" sz="2400">
                <a:solidFill>
                  <a:schemeClr val="dk1"/>
                </a:solidFill>
              </a:rPr>
              <a:t> 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PH" sz="2400">
                <a:solidFill>
                  <a:schemeClr val="dk1"/>
                </a:solidFill>
              </a:rPr>
              <a:t>Interested in serving? Let us know!</a:t>
            </a:r>
            <a:br>
              <a:rPr lang="en-PH" sz="2400">
                <a:solidFill>
                  <a:schemeClr val="dk1"/>
                </a:solidFill>
              </a:rPr>
            </a:br>
            <a:r>
              <a:rPr lang="en-PH" sz="1900">
                <a:solidFill>
                  <a:schemeClr val="dk1"/>
                </a:solidFill>
              </a:rPr>
              <a:t>-</a:t>
            </a:r>
            <a:r>
              <a:rPr lang="en-PH" sz="1900">
                <a:solidFill>
                  <a:schemeClr val="dk1"/>
                </a:solidFill>
              </a:rPr>
              <a:t>Mentoring by established CEDC team</a:t>
            </a:r>
            <a:br>
              <a:rPr lang="en-PH" sz="1900">
                <a:solidFill>
                  <a:schemeClr val="dk1"/>
                </a:solidFill>
              </a:rPr>
            </a:br>
            <a:r>
              <a:rPr lang="en-PH" sz="1900">
                <a:solidFill>
                  <a:schemeClr val="dk1"/>
                </a:solidFill>
              </a:rPr>
              <a:t>-Three year term</a:t>
            </a:r>
            <a:br>
              <a:rPr lang="en-PH" sz="1900">
                <a:solidFill>
                  <a:schemeClr val="dk1"/>
                </a:solidFill>
              </a:rPr>
            </a:br>
            <a:r>
              <a:rPr lang="en-PH" sz="1900">
                <a:solidFill>
                  <a:schemeClr val="dk1"/>
                </a:solidFill>
              </a:rPr>
              <a:t>-Includes Board participation</a:t>
            </a:r>
            <a:br>
              <a:rPr lang="en-PH" sz="1900">
                <a:solidFill>
                  <a:schemeClr val="dk1"/>
                </a:solidFill>
              </a:rPr>
            </a:br>
            <a:r>
              <a:rPr lang="en-PH" sz="1900">
                <a:solidFill>
                  <a:schemeClr val="dk1"/>
                </a:solidFill>
              </a:rPr>
              <a:t>-Must have permission from supervisor as this is a time and travel commitment</a:t>
            </a:r>
            <a:endParaRPr sz="1900">
              <a:solidFill>
                <a:schemeClr val="dk1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PH" sz="2200">
                <a:solidFill>
                  <a:schemeClr val="dk1"/>
                </a:solidFill>
              </a:rPr>
              <a:t>Developing: CEDC in-person Council meeting at AUCD Conference Nov 2026</a:t>
            </a:r>
            <a:r>
              <a:rPr lang="en-PH" sz="2400">
                <a:solidFill>
                  <a:schemeClr val="dk1"/>
                </a:solidFill>
              </a:rPr>
              <a:t> 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PH" sz="2400">
                <a:solidFill>
                  <a:schemeClr val="dk1"/>
                </a:solidFill>
              </a:rPr>
              <a:t> 		</a:t>
            </a:r>
            <a:br>
              <a:rPr lang="en-PH" sz="2400">
                <a:solidFill>
                  <a:schemeClr val="dk1"/>
                </a:solidFill>
              </a:rPr>
            </a:br>
            <a:endParaRPr sz="2400">
              <a:solidFill>
                <a:schemeClr val="dk1"/>
              </a:solidFill>
            </a:endParaRPr>
          </a:p>
        </p:txBody>
      </p:sp>
      <p:sp>
        <p:nvSpPr>
          <p:cNvPr id="128" name="Google Shape;128;g3a265470f92_0_42"/>
          <p:cNvSpPr txBox="1"/>
          <p:nvPr>
            <p:ph idx="12" type="sldNum"/>
          </p:nvPr>
        </p:nvSpPr>
        <p:spPr>
          <a:xfrm>
            <a:off x="11252196" y="6232474"/>
            <a:ext cx="457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a265470f92_0_7"/>
          <p:cNvSpPr txBox="1"/>
          <p:nvPr>
            <p:ph type="title"/>
          </p:nvPr>
        </p:nvSpPr>
        <p:spPr>
          <a:xfrm>
            <a:off x="632451" y="637186"/>
            <a:ext cx="104007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PH"/>
              <a:t>CEDC Professional Development Committee Updates</a:t>
            </a:r>
            <a:endParaRPr/>
          </a:p>
        </p:txBody>
      </p:sp>
      <p:sp>
        <p:nvSpPr>
          <p:cNvPr id="135" name="Google Shape;135;g3a265470f92_0_7"/>
          <p:cNvSpPr txBox="1"/>
          <p:nvPr>
            <p:ph idx="1" type="body"/>
          </p:nvPr>
        </p:nvSpPr>
        <p:spPr>
          <a:xfrm>
            <a:off x="592100" y="1196075"/>
            <a:ext cx="10481400" cy="51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PH" sz="1900"/>
              <a:t>Occur on 3rd Thursdays 12-1pm EST on months there is no Quarterly meeting</a:t>
            </a:r>
            <a:br>
              <a:rPr lang="en-PH" sz="1900"/>
            </a:br>
            <a:endParaRPr sz="1900"/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b="1" lang="en-PH" sz="1900"/>
              <a:t>3-Part Series - Access for All: Building Digital and Document Accessibility Series </a:t>
            </a:r>
            <a:endParaRPr b="1" sz="1900"/>
          </a:p>
          <a:p>
            <a:pPr indent="457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800"/>
              <a:t>- </a:t>
            </a:r>
            <a:r>
              <a:rPr b="1" lang="en-PH" sz="1800"/>
              <a:t>Current</a:t>
            </a:r>
            <a:r>
              <a:rPr lang="en-PH" sz="1800"/>
              <a:t>:</a:t>
            </a:r>
            <a:r>
              <a:rPr lang="en-PH" sz="1800">
                <a:solidFill>
                  <a:schemeClr val="dk1"/>
                </a:solidFill>
              </a:rPr>
              <a:t>Social Media Accessibility: Creating Inclusive Online Content</a:t>
            </a:r>
            <a:r>
              <a:rPr lang="en-PH" sz="1800"/>
              <a:t> </a:t>
            </a:r>
            <a:endParaRPr sz="1800"/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PH" sz="1800"/>
              <a:t>- Previous: PowerPoint and Presentation Accessibility: Making Slides Accessible for All</a:t>
            </a:r>
            <a:endParaRPr sz="1800"/>
          </a:p>
          <a:p>
            <a:pPr indent="457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PH" sz="1800"/>
              <a:t>- Previous: Word and PDF documents</a:t>
            </a:r>
            <a:endParaRPr sz="1800"/>
          </a:p>
          <a:p>
            <a:pPr indent="457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800"/>
          </a:p>
          <a:p>
            <a:pPr indent="45720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PH" sz="2000" u="sng">
                <a:solidFill>
                  <a:schemeClr val="hlink"/>
                </a:solidFill>
                <a:hlinkClick r:id="rId3"/>
              </a:rPr>
              <a:t>View Event Page for CEDC Access for All: Building Digital and Document Accessibility Skills – Social Media Accessibility: Creating Inclusive Online Content </a:t>
            </a:r>
            <a:endParaRPr sz="2000"/>
          </a:p>
          <a:p>
            <a:pPr indent="-3492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900"/>
              <a:buChar char="●"/>
            </a:pPr>
            <a:r>
              <a:rPr lang="en-PH" sz="1900"/>
              <a:t>See bottom of agenda for details on all Coffee Chat and Quarterly Meetings </a:t>
            </a:r>
            <a:br>
              <a:rPr lang="en-PH" sz="1900"/>
            </a:br>
            <a:endParaRPr sz="1900"/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PH" sz="1900"/>
              <a:t>Reach out if interested in joining the PD committee: (</a:t>
            </a:r>
            <a:r>
              <a:rPr lang="en-PH" sz="1900" u="sng">
                <a:solidFill>
                  <a:schemeClr val="hlink"/>
                </a:solidFill>
                <a:hlinkClick r:id="rId4"/>
              </a:rPr>
              <a:t>Aimee.Deliramich@usd.edu</a:t>
            </a:r>
            <a:r>
              <a:rPr lang="en-PH" sz="1900"/>
              <a:t>) </a:t>
            </a:r>
            <a:endParaRPr sz="1900"/>
          </a:p>
          <a:p>
            <a:pPr indent="0" lvl="0" marL="9144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600"/>
              <a:buNone/>
            </a:pPr>
            <a:r>
              <a:t/>
            </a:r>
            <a:endParaRPr sz="2400"/>
          </a:p>
        </p:txBody>
      </p:sp>
      <p:sp>
        <p:nvSpPr>
          <p:cNvPr id="136" name="Google Shape;136;g3a265470f92_0_7"/>
          <p:cNvSpPr txBox="1"/>
          <p:nvPr>
            <p:ph idx="12" type="sldNum"/>
          </p:nvPr>
        </p:nvSpPr>
        <p:spPr>
          <a:xfrm>
            <a:off x="11252196" y="6232474"/>
            <a:ext cx="457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a265470f92_0_35"/>
          <p:cNvSpPr txBox="1"/>
          <p:nvPr>
            <p:ph type="title"/>
          </p:nvPr>
        </p:nvSpPr>
        <p:spPr>
          <a:xfrm>
            <a:off x="665544" y="647930"/>
            <a:ext cx="108609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PH"/>
              <a:t>Shoutout Corner - Any Attendee</a:t>
            </a:r>
            <a:endParaRPr/>
          </a:p>
        </p:txBody>
      </p:sp>
      <p:sp>
        <p:nvSpPr>
          <p:cNvPr id="143" name="Google Shape;143;g3a265470f92_0_35"/>
          <p:cNvSpPr txBox="1"/>
          <p:nvPr>
            <p:ph idx="1" type="body"/>
          </p:nvPr>
        </p:nvSpPr>
        <p:spPr>
          <a:xfrm>
            <a:off x="618836" y="1527341"/>
            <a:ext cx="4984800" cy="3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PH" sz="3000"/>
              <a:t>We want to know:</a:t>
            </a:r>
            <a:endParaRPr sz="3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br>
              <a:rPr lang="en-PH" sz="3000"/>
            </a:br>
            <a:r>
              <a:rPr lang="en-PH" sz="3000"/>
              <a:t>What’s going on at your Center or Program?</a:t>
            </a:r>
            <a:endParaRPr sz="30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600"/>
              <a:buNone/>
            </a:pPr>
            <a:r>
              <a:t/>
            </a:r>
            <a:endParaRPr sz="2000"/>
          </a:p>
        </p:txBody>
      </p:sp>
      <p:sp>
        <p:nvSpPr>
          <p:cNvPr id="144" name="Google Shape;144;g3a265470f92_0_35"/>
          <p:cNvSpPr txBox="1"/>
          <p:nvPr>
            <p:ph idx="12" type="sldNum"/>
          </p:nvPr>
        </p:nvSpPr>
        <p:spPr>
          <a:xfrm>
            <a:off x="11252196" y="6232474"/>
            <a:ext cx="457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  <p:pic>
        <p:nvPicPr>
          <p:cNvPr descr="Vector illustration on the subject of hiring, new employees recruiting, announcement and promotion. Editable stroke (Provided by Getty Images)" id="145" name="Google Shape;145;g3a265470f92_0_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67524" y="1527350"/>
            <a:ext cx="5896202" cy="3929849"/>
          </a:xfrm>
          <a:prstGeom prst="rect">
            <a:avLst/>
          </a:prstGeom>
          <a:noFill/>
          <a:ln>
            <a:noFill/>
          </a:ln>
          <a:effectLst>
            <a:outerShdw blurRad="528638" rotWithShape="0" algn="bl" dir="5400000" dist="19050">
              <a:srgbClr val="000000">
                <a:alpha val="50196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c8a8975cea_0_8"/>
          <p:cNvSpPr txBox="1"/>
          <p:nvPr>
            <p:ph type="title"/>
          </p:nvPr>
        </p:nvSpPr>
        <p:spPr>
          <a:xfrm>
            <a:off x="632451" y="637186"/>
            <a:ext cx="104007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PH"/>
              <a:t>Break </a:t>
            </a:r>
            <a:endParaRPr/>
          </a:p>
        </p:txBody>
      </p:sp>
      <p:sp>
        <p:nvSpPr>
          <p:cNvPr id="152" name="Google Shape;152;g3c8a8975cea_0_8"/>
          <p:cNvSpPr txBox="1"/>
          <p:nvPr>
            <p:ph idx="12" type="sldNum"/>
          </p:nvPr>
        </p:nvSpPr>
        <p:spPr>
          <a:xfrm>
            <a:off x="11252196" y="6232474"/>
            <a:ext cx="457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  <p:pic>
        <p:nvPicPr>
          <p:cNvPr descr="Pause key on computer keyboard (Provided by Getty Images)" id="153" name="Google Shape;153;g3c8a8975cea_0_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49250" y="1465275"/>
            <a:ext cx="6502948" cy="4334257"/>
          </a:xfrm>
          <a:prstGeom prst="rect">
            <a:avLst/>
          </a:prstGeom>
          <a:noFill/>
          <a:ln>
            <a:noFill/>
          </a:ln>
          <a:effectLst>
            <a:outerShdw blurRad="157163" rotWithShape="0" algn="bl" dir="5340000" dist="85725">
              <a:srgbClr val="000000">
                <a:alpha val="52157"/>
              </a:srgbClr>
            </a:outerShdw>
          </a:effectLst>
        </p:spPr>
      </p:pic>
      <p:sp>
        <p:nvSpPr>
          <p:cNvPr id="154" name="Google Shape;154;g3c8a8975cea_0_8"/>
          <p:cNvSpPr txBox="1"/>
          <p:nvPr/>
        </p:nvSpPr>
        <p:spPr>
          <a:xfrm>
            <a:off x="632450" y="1465275"/>
            <a:ext cx="3498900" cy="35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PH" sz="33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Guest Speaker will begin at 12:30pm. As a reminder, this section will be recorded. </a:t>
            </a:r>
            <a:endParaRPr b="0" i="1" sz="3300" u="none" cap="none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c8a8975cea_0_1"/>
          <p:cNvSpPr txBox="1"/>
          <p:nvPr>
            <p:ph type="title"/>
          </p:nvPr>
        </p:nvSpPr>
        <p:spPr>
          <a:xfrm>
            <a:off x="665544" y="647930"/>
            <a:ext cx="108609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PH"/>
              <a:t>Information Sharing and Network Spotlights (Recorded)</a:t>
            </a:r>
            <a:endParaRPr/>
          </a:p>
        </p:txBody>
      </p:sp>
      <p:sp>
        <p:nvSpPr>
          <p:cNvPr id="161" name="Google Shape;161;g3c8a8975cea_0_1"/>
          <p:cNvSpPr txBox="1"/>
          <p:nvPr>
            <p:ph idx="12" type="sldNum"/>
          </p:nvPr>
        </p:nvSpPr>
        <p:spPr>
          <a:xfrm>
            <a:off x="11252196" y="6232474"/>
            <a:ext cx="457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  <p:sp>
        <p:nvSpPr>
          <p:cNvPr id="162" name="Google Shape;162;g3c8a8975cea_0_1"/>
          <p:cNvSpPr txBox="1"/>
          <p:nvPr>
            <p:ph idx="1" type="body"/>
          </p:nvPr>
        </p:nvSpPr>
        <p:spPr>
          <a:xfrm>
            <a:off x="501125" y="1492000"/>
            <a:ext cx="10907700" cy="134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PH" sz="2100">
                <a:solidFill>
                  <a:srgbClr val="242424"/>
                </a:solidFill>
                <a:highlight>
                  <a:srgbClr val="FFFFFF"/>
                </a:highlight>
              </a:rPr>
              <a:t>Access for All: Building Digital and Document Accessibility Skills Series </a:t>
            </a:r>
            <a:endParaRPr i="1" sz="2100">
              <a:solidFill>
                <a:srgbClr val="242424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i="1" lang="en-PH" sz="2000">
                <a:solidFill>
                  <a:srgbClr val="242424"/>
                </a:solidFill>
                <a:highlight>
                  <a:srgbClr val="FFFFFF"/>
                </a:highlight>
              </a:rPr>
              <a:t>Part 3</a:t>
            </a:r>
            <a:r>
              <a:rPr baseline="30000" i="1" lang="en-PH" sz="2000">
                <a:solidFill>
                  <a:srgbClr val="242424"/>
                </a:solidFill>
                <a:highlight>
                  <a:srgbClr val="FFFFFF"/>
                </a:highlight>
              </a:rPr>
              <a:t> </a:t>
            </a:r>
            <a:r>
              <a:rPr i="1" lang="en-PH" sz="2000">
                <a:solidFill>
                  <a:srgbClr val="242424"/>
                </a:solidFill>
                <a:highlight>
                  <a:srgbClr val="FFFFFF"/>
                </a:highlight>
              </a:rPr>
              <a:t>of three-part series: Social Media Accessibility: Creating Inclusive Online Content.</a:t>
            </a:r>
            <a:r>
              <a:rPr i="1" lang="en-PH" sz="1800">
                <a:solidFill>
                  <a:schemeClr val="dk1"/>
                </a:solidFill>
              </a:rPr>
              <a:t> </a:t>
            </a:r>
            <a:endParaRPr i="1" sz="2800">
              <a:solidFill>
                <a:srgbClr val="242424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sz="2100">
              <a:solidFill>
                <a:srgbClr val="242424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3c8a8975cea_0_1"/>
          <p:cNvSpPr txBox="1"/>
          <p:nvPr>
            <p:ph idx="2" type="body"/>
          </p:nvPr>
        </p:nvSpPr>
        <p:spPr>
          <a:xfrm>
            <a:off x="618751" y="2538100"/>
            <a:ext cx="10907700" cy="345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PH" sz="2700">
                <a:solidFill>
                  <a:srgbClr val="242424"/>
                </a:solidFill>
                <a:highlight>
                  <a:schemeClr val="lt1"/>
                </a:highlight>
              </a:rPr>
              <a:t>Feature Speaker for Part 3: </a:t>
            </a:r>
            <a:r>
              <a:rPr b="1" lang="en-PH" sz="2700">
                <a:solidFill>
                  <a:srgbClr val="0D0D0D"/>
                </a:solidFill>
                <a:highlight>
                  <a:srgbClr val="FCFCFC"/>
                </a:highlight>
              </a:rPr>
              <a:t>Dr. Hillary Goldthwait-Fowles, ATP</a:t>
            </a:r>
            <a:endParaRPr b="1" sz="2700">
              <a:solidFill>
                <a:srgbClr val="0D0D0D"/>
              </a:solidFill>
              <a:highlight>
                <a:srgbClr val="FCFCFC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1" sz="2700">
              <a:solidFill>
                <a:srgbClr val="0D0D0D"/>
              </a:solidFill>
              <a:highlight>
                <a:srgbClr val="FCFCFC"/>
              </a:highlight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100"/>
              <a:buChar char="●"/>
            </a:pPr>
            <a:r>
              <a:rPr b="1" lang="en-PH" sz="2100">
                <a:solidFill>
                  <a:srgbClr val="0D0D0D"/>
                </a:solidFill>
                <a:highlight>
                  <a:srgbClr val="FCFCFC"/>
                </a:highlight>
              </a:rPr>
              <a:t>Instructional Design Specialist — Kennedy Krieger</a:t>
            </a:r>
            <a:endParaRPr b="1" sz="2100">
              <a:solidFill>
                <a:srgbClr val="0D0D0D"/>
              </a:solidFill>
              <a:highlight>
                <a:srgbClr val="FCFCFC"/>
              </a:highlight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0D0D0D"/>
              </a:solidFill>
              <a:highlight>
                <a:srgbClr val="FCFCFC"/>
              </a:highlight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2100"/>
              <a:buChar char="●"/>
            </a:pPr>
            <a:r>
              <a:rPr b="1" lang="en-PH" sz="2100">
                <a:solidFill>
                  <a:srgbClr val="0D0D0D"/>
                </a:solidFill>
                <a:highlight>
                  <a:srgbClr val="FCFCFC"/>
                </a:highlight>
              </a:rPr>
              <a:t>RESNA-certified Assistive Technology Professional</a:t>
            </a:r>
            <a:endParaRPr b="1" sz="2100">
              <a:solidFill>
                <a:srgbClr val="0D0D0D"/>
              </a:solidFill>
              <a:highlight>
                <a:srgbClr val="FCFCFC"/>
              </a:highlight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0D0D0D"/>
              </a:solidFill>
              <a:highlight>
                <a:srgbClr val="FCFCFC"/>
              </a:highlight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2100"/>
              <a:buChar char="●"/>
            </a:pPr>
            <a:r>
              <a:rPr b="1" lang="en-PH" sz="2100">
                <a:solidFill>
                  <a:srgbClr val="0D0D0D"/>
                </a:solidFill>
                <a:highlight>
                  <a:srgbClr val="FCFCFC"/>
                </a:highlight>
              </a:rPr>
              <a:t>30+ years in education</a:t>
            </a:r>
            <a:endParaRPr b="1" sz="2100">
              <a:solidFill>
                <a:srgbClr val="0D0D0D"/>
              </a:solidFill>
              <a:highlight>
                <a:srgbClr val="FCFCFC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c8a8975cea_0_15"/>
          <p:cNvSpPr txBox="1"/>
          <p:nvPr>
            <p:ph type="title"/>
          </p:nvPr>
        </p:nvSpPr>
        <p:spPr>
          <a:xfrm>
            <a:off x="632451" y="637186"/>
            <a:ext cx="104007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PH"/>
              <a:t>Closing Remarks and Future 2026 Meetings</a:t>
            </a:r>
            <a:endParaRPr/>
          </a:p>
        </p:txBody>
      </p:sp>
      <p:sp>
        <p:nvSpPr>
          <p:cNvPr id="170" name="Google Shape;170;g3c8a8975cea_0_15"/>
          <p:cNvSpPr txBox="1"/>
          <p:nvPr>
            <p:ph idx="1" type="body"/>
          </p:nvPr>
        </p:nvSpPr>
        <p:spPr>
          <a:xfrm>
            <a:off x="631826" y="1518760"/>
            <a:ext cx="10401300" cy="36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PH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Quarterly meetings and Coffee Chats occur on the third Thursday at </a:t>
            </a:r>
            <a:r>
              <a:rPr b="1" lang="en-PH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12:00-1:00 EST</a:t>
            </a:r>
            <a:r>
              <a:rPr lang="en-PH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PH" sz="22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200" strike="sngStrike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PH" sz="2200">
                <a:solidFill>
                  <a:schemeClr val="dk1"/>
                </a:solidFill>
              </a:rPr>
              <a:t>Sept. 17 	</a:t>
            </a:r>
            <a:r>
              <a:rPr i="1" lang="en-PH" sz="2200">
                <a:solidFill>
                  <a:schemeClr val="dk1"/>
                </a:solidFill>
              </a:rPr>
              <a:t>Coffee Chat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PH" sz="2200">
                <a:solidFill>
                  <a:schemeClr val="dk1"/>
                </a:solidFill>
              </a:rPr>
              <a:t>Oct. 15 	</a:t>
            </a:r>
            <a:r>
              <a:rPr i="1" lang="en-PH" sz="2200">
                <a:solidFill>
                  <a:schemeClr val="dk1"/>
                </a:solidFill>
              </a:rPr>
              <a:t>Coffee Chat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PH" sz="2200">
                <a:solidFill>
                  <a:schemeClr val="dk1"/>
                </a:solidFill>
              </a:rPr>
              <a:t>November (TBD) </a:t>
            </a:r>
            <a:r>
              <a:rPr i="1" lang="en-PH" sz="2200">
                <a:solidFill>
                  <a:schemeClr val="dk1"/>
                </a:solidFill>
              </a:rPr>
              <a:t>Quarterly Meeting |</a:t>
            </a:r>
            <a:r>
              <a:rPr lang="en-PH" sz="2200">
                <a:solidFill>
                  <a:schemeClr val="dk1"/>
                </a:solidFill>
              </a:rPr>
              <a:t> AUCD Conference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g3c8a8975cea_0_15"/>
          <p:cNvSpPr txBox="1"/>
          <p:nvPr>
            <p:ph idx="12" type="sldNum"/>
          </p:nvPr>
        </p:nvSpPr>
        <p:spPr>
          <a:xfrm>
            <a:off x="11252196" y="6232474"/>
            <a:ext cx="457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2023-07-16T01:08:47Z</dcterms:created>
  <dc:creator>Sheila San Miguel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0x01010088883E899D54D74BA1C1A6CB9D71703E</vt:lpwstr>
  </property>
  <property fmtid="{D5CDD505-2E9C-101B-9397-08002B2CF9AE}" pid="3" name="MediaServiceImageTags">
    <vt:lpwstr/>
  </property>
</Properties>
</file>