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73" r:id="rId5"/>
    <p:sldId id="286" r:id="rId6"/>
    <p:sldId id="290" r:id="rId7"/>
    <p:sldId id="270" r:id="rId8"/>
    <p:sldId id="281" r:id="rId9"/>
    <p:sldId id="274" r:id="rId10"/>
    <p:sldId id="336" r:id="rId11"/>
    <p:sldId id="333" r:id="rId12"/>
    <p:sldId id="335" r:id="rId13"/>
    <p:sldId id="292" r:id="rId14"/>
    <p:sldId id="278" r:id="rId15"/>
    <p:sldId id="334" r:id="rId16"/>
    <p:sldId id="279" r:id="rId17"/>
    <p:sldId id="280" r:id="rId18"/>
    <p:sldId id="332" r:id="rId19"/>
    <p:sldId id="277" r:id="rId20"/>
    <p:sldId id="289" r:id="rId21"/>
    <p:sldId id="282" r:id="rId22"/>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B4641F-4109-EA57-1711-E7438AF621A9}" name="Oksana Klimova" initials="OK" userId="S::oklimova@aucd.org::ff2f19e3-7e1c-45af-bdd2-4c00ec790cca" providerId="AD"/>
  <p188:author id="{20808D9B-540B-57FE-62CC-06C292F89290}" name="Dawn Rudolph" initials="DR" userId="S::drudolph@aucd.org::bfd74108-9ffa-4453-bd82-5aef0cb9691c" providerId="AD"/>
  <p188:author id="{C4755AA0-E19B-D429-0F02-2D4D4B479FA5}" name="Danielle Webber" initials="DW" userId="S::dwebber@aucd.org::af133db6-4238-4d18-8470-26ac076d31fc" providerId="AD"/>
  <p188:author id="{5E89E3C1-B11B-1C3F-FFEC-14551109DEE7}" name="Brandon Lewis" initials="BL" userId="S::blewis@aucd.org::95e661e5-e8b7-4a5f-9ace-c59f1b4c6d63" providerId="AD"/>
  <p188:author id="{DC65B2FB-6365-B66D-5FC3-DE7F4E6386AA}" name="Jackie Czyzia" initials="JC" userId="S::jczyzia@aucd.org::f2066a37-b382-491b-ad47-2c3cb67b1ee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9CB407-19B7-41BB-AC9A-17EFD2B96A06}" type="datetimeFigureOut">
              <a:rPr lang="en-US" smtClean="0"/>
              <a:t>8/8/2024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7655CC-FA7D-46E6-89E5-F54746910D95}" type="slidenum">
              <a:rPr lang="en-US" smtClean="0"/>
              <a:t>‹#›</a:t>
            </a:fld>
            <a:endParaRPr lang="en-US"/>
          </a:p>
        </p:txBody>
      </p:sp>
    </p:spTree>
    <p:extLst>
      <p:ext uri="{BB962C8B-B14F-4D97-AF65-F5344CB8AC3E}">
        <p14:creationId xmlns:p14="http://schemas.microsoft.com/office/powerpoint/2010/main" val="469007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7655CC-FA7D-46E6-89E5-F54746910D95}" type="slidenum">
              <a:rPr lang="en-US" smtClean="0"/>
              <a:t>11</a:t>
            </a:fld>
            <a:endParaRPr lang="en-US"/>
          </a:p>
        </p:txBody>
      </p:sp>
    </p:spTree>
    <p:extLst>
      <p:ext uri="{BB962C8B-B14F-4D97-AF65-F5344CB8AC3E}">
        <p14:creationId xmlns:p14="http://schemas.microsoft.com/office/powerpoint/2010/main" val="1034864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7655CC-FA7D-46E6-89E5-F54746910D95}" type="slidenum">
              <a:rPr lang="en-US" smtClean="0"/>
              <a:t>12</a:t>
            </a:fld>
            <a:endParaRPr lang="en-US"/>
          </a:p>
        </p:txBody>
      </p:sp>
    </p:spTree>
    <p:extLst>
      <p:ext uri="{BB962C8B-B14F-4D97-AF65-F5344CB8AC3E}">
        <p14:creationId xmlns:p14="http://schemas.microsoft.com/office/powerpoint/2010/main" val="2096905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7655CC-FA7D-46E6-89E5-F54746910D95}" type="slidenum">
              <a:rPr lang="en-US" smtClean="0"/>
              <a:t>13</a:t>
            </a:fld>
            <a:endParaRPr lang="en-US"/>
          </a:p>
        </p:txBody>
      </p:sp>
    </p:spTree>
    <p:extLst>
      <p:ext uri="{BB962C8B-B14F-4D97-AF65-F5344CB8AC3E}">
        <p14:creationId xmlns:p14="http://schemas.microsoft.com/office/powerpoint/2010/main" val="1222551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1081740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4114757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1079487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1523998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3616664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499392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533CDA5-E1FE-4A81-A112-3259202DFA37}" type="datetimeFigureOut">
              <a:rPr lang="en-US" smtClean="0"/>
              <a:t>8/8/2024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166314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2533CDA5-E1FE-4A81-A112-3259202DFA37}" type="datetimeFigureOut">
              <a:rPr lang="en-US" smtClean="0"/>
              <a:t>8/8/2024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415589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533CDA5-E1FE-4A81-A112-3259202DFA37}" type="datetimeFigureOut">
              <a:rPr lang="en-US" smtClean="0"/>
              <a:t>8/8/2024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1627250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3714891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206676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458CCA3A-69A2-4C41-9AAC-B1F6093DAA51}" type="slidenum">
              <a:rPr lang="en-US" smtClean="0"/>
              <a:t>‹#›</a:t>
            </a:fld>
            <a:endParaRPr lang="en-US"/>
          </a:p>
        </p:txBody>
      </p:sp>
    </p:spTree>
    <p:extLst>
      <p:ext uri="{BB962C8B-B14F-4D97-AF65-F5344CB8AC3E}">
        <p14:creationId xmlns:p14="http://schemas.microsoft.com/office/powerpoint/2010/main" val="2465952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6393051"/>
            <a:ext cx="9144000" cy="464949"/>
          </a:xfrm>
          <a:prstGeom prst="rect">
            <a:avLst/>
          </a:prstGeom>
        </p:spPr>
      </p:pic>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400800"/>
            <a:ext cx="2133600" cy="365125"/>
          </a:xfrm>
          <a:prstGeom prst="rect">
            <a:avLst/>
          </a:prstGeom>
        </p:spPr>
        <p:txBody>
          <a:bodyPr vert="horz" lIns="91440" tIns="45720" rIns="91440" bIns="45720" rtlCol="0" anchor="ctr"/>
          <a:lstStyle>
            <a:lvl1pPr algn="r">
              <a:defRPr sz="1200">
                <a:solidFill>
                  <a:schemeClr val="bg1">
                    <a:lumMod val="95000"/>
                  </a:schemeClr>
                </a:solidFill>
              </a:defRPr>
            </a:lvl1pPr>
          </a:lstStyle>
          <a:p>
            <a:fld id="{458CCA3A-69A2-4C41-9AAC-B1F6093DAA51}" type="slidenum">
              <a:rPr lang="en-US" smtClean="0"/>
              <a:pPr/>
              <a:t>‹#›</a:t>
            </a:fld>
            <a:endParaRPr lang="en-US"/>
          </a:p>
        </p:txBody>
      </p:sp>
      <p:sp>
        <p:nvSpPr>
          <p:cNvPr id="2" name="Title Placeholder 1"/>
          <p:cNvSpPr>
            <a:spLocks noGrp="1"/>
          </p:cNvSpPr>
          <p:nvPr>
            <p:ph type="title"/>
          </p:nvPr>
        </p:nvSpPr>
        <p:spPr>
          <a:xfrm>
            <a:off x="1600200" y="274638"/>
            <a:ext cx="7086600" cy="944562"/>
          </a:xfrm>
          <a:prstGeom prst="rect">
            <a:avLst/>
          </a:prstGeom>
        </p:spPr>
        <p:txBody>
          <a:bodyPr vert="horz" lIns="91440" tIns="45720" rIns="91440" bIns="45720" rtlCol="0" anchor="ctr">
            <a:normAutofit/>
          </a:bodyPr>
          <a:lstStyle/>
          <a:p>
            <a:r>
              <a:rPr lang="en-US"/>
              <a:t>Click to edit Master title style</a:t>
            </a:r>
          </a:p>
        </p:txBody>
      </p:sp>
      <p:pic>
        <p:nvPicPr>
          <p:cNvPr id="5" name="Picture 4"/>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9144000" cy="1351960"/>
          </a:xfrm>
          <a:prstGeom prst="rect">
            <a:avLst/>
          </a:prstGeom>
        </p:spPr>
      </p:pic>
    </p:spTree>
    <p:extLst>
      <p:ext uri="{BB962C8B-B14F-4D97-AF65-F5344CB8AC3E}">
        <p14:creationId xmlns:p14="http://schemas.microsoft.com/office/powerpoint/2010/main" val="2143941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3600" b="0" i="0" u="none" kern="1200">
          <a:solidFill>
            <a:schemeClr val="bg1"/>
          </a:solidFill>
          <a:latin typeface="Gill Sans MT" pitchFamily="34" charset="0"/>
          <a:ea typeface="+mj-ea"/>
          <a:cs typeface="+mj-cs"/>
        </a:defRPr>
      </a:lvl1pPr>
    </p:titleStyle>
    <p:bodyStyle>
      <a:lvl1pPr marL="342900" indent="-342900" algn="l" defTabSz="914400" rtl="0" eaLnBrk="1" latinLnBrk="0" hangingPunct="1">
        <a:spcBef>
          <a:spcPct val="20000"/>
        </a:spcBef>
        <a:buClr>
          <a:srgbClr val="004C9F"/>
        </a:buClr>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004C9F"/>
        </a:buClr>
        <a:buFont typeface="Arial" pitchFamily="34" charset="0"/>
        <a:buChar char="–"/>
        <a:defRPr sz="2800" b="0" i="0" u="none"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4C9F"/>
        </a:buClr>
        <a:buFont typeface="Wingdings" pitchFamily="2" charset="2"/>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4C9F"/>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4C9F"/>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mailto:NIRS@aucd.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mailto:nirs@aucd.org"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1.jpe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ucd.org/uploads/NIRS/Guidebook%20on%20Managing%20User_Defined%20Fields_FINAL.pdf" TargetMode="External"/><Relationship Id="rId2" Type="http://schemas.openxmlformats.org/officeDocument/2006/relationships/hyperlink" Target="https://view.monday.com/4592283015-e93178600b1fc5e48bf8a7dac3bcd40f?r=use1" TargetMode="External"/><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hyperlink" Target="https://www.aucd.org/uploads/NIRS/Guidebook%20on%20Surveying%20Former%20Trainees%20FINAL.pdf"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hyperlink" Target="https://www.aucd.org/event/data-coordinator-annual-meeting" TargetMode="External"/><Relationship Id="rId7" Type="http://schemas.openxmlformats.org/officeDocument/2006/relationships/image" Target="../media/image11.png"/><Relationship Id="rId2" Type="http://schemas.openxmlformats.org/officeDocument/2006/relationships/hyperlink" Target="https://www.aucd.org/event/nirs-kickoff-webinar" TargetMode="External"/><Relationship Id="rId1" Type="http://schemas.openxmlformats.org/officeDocument/2006/relationships/slideLayout" Target="../slideLayouts/slideLayout2.xml"/><Relationship Id="rId6" Type="http://schemas.openxmlformats.org/officeDocument/2006/relationships/hyperlink" Target="https://www.aucd.org/data-coordinators-listserv" TargetMode="External"/><Relationship Id="rId5" Type="http://schemas.openxmlformats.org/officeDocument/2006/relationships/hyperlink" Target="https://www.aucd.org/event/data-coordinator-quarterly-call-5222025" TargetMode="External"/><Relationship Id="rId4" Type="http://schemas.openxmlformats.org/officeDocument/2006/relationships/hyperlink" Target="https://www.aucd.org/event/data-coordinator-quarterly-call-2272025"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us06web.zoom.us/meeting/register/tZMuduqhqT0oHNG-NURFb1qwRV9XBi3rN2y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chb.hrsa.gov/data-research/discretionary-grants-information-system-dgi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D786D9E1-B17F-4750-BE82-BB9D0A111CDC}"/>
              </a:ext>
            </a:extLst>
          </p:cNvPr>
          <p:cNvSpPr>
            <a:spLocks noGrp="1"/>
          </p:cNvSpPr>
          <p:nvPr>
            <p:ph type="subTitle" idx="1"/>
          </p:nvPr>
        </p:nvSpPr>
        <p:spPr>
          <a:xfrm>
            <a:off x="1371600" y="3629025"/>
            <a:ext cx="6400800" cy="1752600"/>
          </a:xfrm>
        </p:spPr>
        <p:txBody>
          <a:bodyPr>
            <a:normAutofit/>
          </a:bodyPr>
          <a:lstStyle/>
          <a:p>
            <a:endParaRPr lang="en-US" dirty="0">
              <a:solidFill>
                <a:schemeClr val="tx1"/>
              </a:solidFill>
            </a:endParaRPr>
          </a:p>
          <a:p>
            <a:r>
              <a:rPr lang="en-US" dirty="0">
                <a:solidFill>
                  <a:schemeClr val="tx1"/>
                </a:solidFill>
                <a:latin typeface="Atkinson Hyperlegible"/>
              </a:rPr>
              <a:t>August 8, 2024</a:t>
            </a:r>
          </a:p>
          <a:p>
            <a:endParaRPr lang="en-US" dirty="0"/>
          </a:p>
        </p:txBody>
      </p:sp>
      <p:pic>
        <p:nvPicPr>
          <p:cNvPr id="4" name="Content Placeholder 3">
            <a:extLst>
              <a:ext uri="{FF2B5EF4-FFF2-40B4-BE49-F238E27FC236}">
                <a16:creationId xmlns:a16="http://schemas.microsoft.com/office/drawing/2014/main" id="{F5692B7E-8B74-4C01-B6CC-6A2DF3DDE559}"/>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46471"/>
            <a:ext cx="3941686" cy="1229878"/>
          </a:xfrm>
          <a:prstGeom prst="rect">
            <a:avLst/>
          </a:prstGeom>
        </p:spPr>
      </p:pic>
      <p:sp>
        <p:nvSpPr>
          <p:cNvPr id="5" name="Rectangle 4">
            <a:extLst>
              <a:ext uri="{FF2B5EF4-FFF2-40B4-BE49-F238E27FC236}">
                <a16:creationId xmlns:a16="http://schemas.microsoft.com/office/drawing/2014/main" id="{B11E8340-9566-4DC7-8774-6478248983D8}"/>
              </a:ext>
            </a:extLst>
          </p:cNvPr>
          <p:cNvSpPr/>
          <p:nvPr/>
        </p:nvSpPr>
        <p:spPr>
          <a:xfrm>
            <a:off x="914400" y="2310873"/>
            <a:ext cx="7716440" cy="1323439"/>
          </a:xfrm>
          <a:prstGeom prst="rect">
            <a:avLst/>
          </a:prstGeom>
        </p:spPr>
        <p:txBody>
          <a:bodyPr wrap="square" lIns="91440" tIns="45720" rIns="91440" bIns="45720" anchor="t">
            <a:spAutoFit/>
          </a:bodyPr>
          <a:lstStyle/>
          <a:p>
            <a:pPr algn="ctr"/>
            <a:r>
              <a:rPr lang="en-US" sz="4000" b="1" dirty="0">
                <a:latin typeface="Atkinson Hyperlegible"/>
              </a:rPr>
              <a:t>Program Year ’24 / Fiscal Year ‘25 </a:t>
            </a:r>
          </a:p>
          <a:p>
            <a:pPr algn="ctr"/>
            <a:r>
              <a:rPr lang="en-US" sz="4000" b="1" dirty="0">
                <a:latin typeface="Atkinson Hyperlegible"/>
              </a:rPr>
              <a:t>Kick-Off Webinar</a:t>
            </a:r>
            <a:endParaRPr lang="en-US" sz="4000" b="1" dirty="0">
              <a:latin typeface="Atkinson Hyperlegible"/>
              <a:ea typeface="Calibri"/>
              <a:cs typeface="Calibri"/>
            </a:endParaRPr>
          </a:p>
        </p:txBody>
      </p:sp>
    </p:spTree>
    <p:extLst>
      <p:ext uri="{BB962C8B-B14F-4D97-AF65-F5344CB8AC3E}">
        <p14:creationId xmlns:p14="http://schemas.microsoft.com/office/powerpoint/2010/main" val="2389157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5692B7E-8B74-4C01-B6CC-6A2DF3DDE559}"/>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46471"/>
            <a:ext cx="3941686" cy="1229878"/>
          </a:xfrm>
          <a:prstGeom prst="rect">
            <a:avLst/>
          </a:prstGeom>
        </p:spPr>
      </p:pic>
      <p:sp>
        <p:nvSpPr>
          <p:cNvPr id="5" name="Rectangle 4">
            <a:extLst>
              <a:ext uri="{FF2B5EF4-FFF2-40B4-BE49-F238E27FC236}">
                <a16:creationId xmlns:a16="http://schemas.microsoft.com/office/drawing/2014/main" id="{B11E8340-9566-4DC7-8774-6478248983D8}"/>
              </a:ext>
            </a:extLst>
          </p:cNvPr>
          <p:cNvSpPr/>
          <p:nvPr/>
        </p:nvSpPr>
        <p:spPr>
          <a:xfrm>
            <a:off x="914400" y="2203717"/>
            <a:ext cx="7162800" cy="1323439"/>
          </a:xfrm>
          <a:prstGeom prst="rect">
            <a:avLst/>
          </a:prstGeom>
        </p:spPr>
        <p:txBody>
          <a:bodyPr wrap="square" lIns="91440" tIns="45720" rIns="91440" bIns="45720" anchor="t">
            <a:spAutoFit/>
          </a:bodyPr>
          <a:lstStyle/>
          <a:p>
            <a:pPr algn="ctr"/>
            <a:r>
              <a:rPr lang="en-US" sz="4000" b="1" dirty="0"/>
              <a:t>Demonstration on New NIRS Features</a:t>
            </a:r>
            <a:endParaRPr lang="en-US" sz="4000" b="1" dirty="0">
              <a:ea typeface="Calibri"/>
              <a:cs typeface="Calibri"/>
            </a:endParaRPr>
          </a:p>
        </p:txBody>
      </p:sp>
    </p:spTree>
    <p:extLst>
      <p:ext uri="{BB962C8B-B14F-4D97-AF65-F5344CB8AC3E}">
        <p14:creationId xmlns:p14="http://schemas.microsoft.com/office/powerpoint/2010/main" val="1240645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1E9CE-978D-48BE-98EE-DEF2C72EC628}"/>
              </a:ext>
            </a:extLst>
          </p:cNvPr>
          <p:cNvSpPr>
            <a:spLocks noGrp="1"/>
          </p:cNvSpPr>
          <p:nvPr>
            <p:ph type="title"/>
          </p:nvPr>
        </p:nvSpPr>
        <p:spPr/>
        <p:txBody>
          <a:bodyPr/>
          <a:lstStyle/>
          <a:p>
            <a:pPr algn="r"/>
            <a:r>
              <a:rPr lang="en-US" dirty="0"/>
              <a:t>NIRS System Updates</a:t>
            </a:r>
          </a:p>
        </p:txBody>
      </p:sp>
      <p:sp>
        <p:nvSpPr>
          <p:cNvPr id="3" name="Content Placeholder 2">
            <a:extLst>
              <a:ext uri="{FF2B5EF4-FFF2-40B4-BE49-F238E27FC236}">
                <a16:creationId xmlns:a16="http://schemas.microsoft.com/office/drawing/2014/main" id="{59675B33-C605-4DB7-A159-0878BA69747B}"/>
              </a:ext>
            </a:extLst>
          </p:cNvPr>
          <p:cNvSpPr>
            <a:spLocks noGrp="1"/>
          </p:cNvSpPr>
          <p:nvPr>
            <p:ph idx="1"/>
          </p:nvPr>
        </p:nvSpPr>
        <p:spPr>
          <a:xfrm>
            <a:off x="304800" y="1600200"/>
            <a:ext cx="8763000" cy="4525963"/>
          </a:xfrm>
        </p:spPr>
        <p:txBody>
          <a:bodyPr vert="horz" lIns="91440" tIns="45720" rIns="91440" bIns="45720" rtlCol="0" anchor="t">
            <a:normAutofit/>
          </a:bodyPr>
          <a:lstStyle/>
          <a:p>
            <a:endParaRPr lang="en-US" dirty="0"/>
          </a:p>
          <a:p>
            <a:endParaRPr lang="en-US" dirty="0"/>
          </a:p>
        </p:txBody>
      </p:sp>
      <p:sp>
        <p:nvSpPr>
          <p:cNvPr id="5" name="Content Placeholder 2">
            <a:extLst>
              <a:ext uri="{FF2B5EF4-FFF2-40B4-BE49-F238E27FC236}">
                <a16:creationId xmlns:a16="http://schemas.microsoft.com/office/drawing/2014/main" id="{39A72626-4FEA-572A-FF35-6A8EC326C1DD}"/>
              </a:ext>
            </a:extLst>
          </p:cNvPr>
          <p:cNvSpPr txBox="1">
            <a:spLocks/>
          </p:cNvSpPr>
          <p:nvPr/>
        </p:nvSpPr>
        <p:spPr>
          <a:xfrm>
            <a:off x="72429" y="1690735"/>
            <a:ext cx="4936402" cy="4525963"/>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Clr>
                <a:srgbClr val="004C9F"/>
              </a:buClr>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004C9F"/>
              </a:buClr>
              <a:buFont typeface="Arial" pitchFamily="34" charset="0"/>
              <a:buChar char="–"/>
              <a:defRPr sz="2800" b="0" i="0" u="none"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4C9F"/>
              </a:buClr>
              <a:buFont typeface="Wingdings" pitchFamily="2" charset="2"/>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4C9F"/>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4C9F"/>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buNone/>
            </a:pPr>
            <a:endParaRPr lang="en-US" dirty="0">
              <a:latin typeface="Arial"/>
              <a:cs typeface="Arial"/>
            </a:endParaRPr>
          </a:p>
        </p:txBody>
      </p:sp>
      <p:sp>
        <p:nvSpPr>
          <p:cNvPr id="6" name="Content Placeholder 2">
            <a:extLst>
              <a:ext uri="{FF2B5EF4-FFF2-40B4-BE49-F238E27FC236}">
                <a16:creationId xmlns:a16="http://schemas.microsoft.com/office/drawing/2014/main" id="{69D41D86-4A43-98E1-6417-23EF01C7DCE0}"/>
              </a:ext>
            </a:extLst>
          </p:cNvPr>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004C9F"/>
              </a:buClr>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004C9F"/>
              </a:buClr>
              <a:buFont typeface="Arial" pitchFamily="34" charset="0"/>
              <a:buChar char="–"/>
              <a:defRPr sz="2800" b="0" i="0" u="none"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4C9F"/>
              </a:buClr>
              <a:buFont typeface="Wingdings" pitchFamily="2" charset="2"/>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4C9F"/>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4C9F"/>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600" b="1" dirty="0">
                <a:latin typeface="Atkinson Hyperlegible"/>
              </a:rPr>
              <a:t>For UCEDDs: </a:t>
            </a:r>
            <a:r>
              <a:rPr lang="en-US" sz="2600" dirty="0">
                <a:latin typeface="Atkinson Hyperlegible"/>
              </a:rPr>
              <a:t>Sexual Orientation and Gender Identity options are viewable in the Trainee’s dataset. </a:t>
            </a:r>
          </a:p>
          <a:p>
            <a:pPr lvl="1"/>
            <a:r>
              <a:rPr lang="en-US" sz="2600" dirty="0">
                <a:latin typeface="Atkinson Hyperlegible"/>
              </a:rPr>
              <a:t>Trainee Main Record form</a:t>
            </a:r>
          </a:p>
          <a:p>
            <a:pPr lvl="1"/>
            <a:r>
              <a:rPr lang="en-US" sz="2600" dirty="0">
                <a:latin typeface="Atkinson Hyperlegible"/>
              </a:rPr>
              <a:t>Trainee Short-term form </a:t>
            </a:r>
          </a:p>
        </p:txBody>
      </p:sp>
      <p:pic>
        <p:nvPicPr>
          <p:cNvPr id="12" name="Picture 11" descr="A screenshot of a computer&#10;&#10;Description automatically generated">
            <a:extLst>
              <a:ext uri="{FF2B5EF4-FFF2-40B4-BE49-F238E27FC236}">
                <a16:creationId xmlns:a16="http://schemas.microsoft.com/office/drawing/2014/main" id="{33F149C9-D415-9AA1-FBA0-026B6ED66AB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5001" t="32610" r="1649" b="30279"/>
          <a:stretch/>
        </p:blipFill>
        <p:spPr>
          <a:xfrm>
            <a:off x="304060" y="3825043"/>
            <a:ext cx="8535880" cy="1766657"/>
          </a:xfrm>
          <a:prstGeom prst="rect">
            <a:avLst/>
          </a:prstGeom>
        </p:spPr>
      </p:pic>
    </p:spTree>
    <p:extLst>
      <p:ext uri="{BB962C8B-B14F-4D97-AF65-F5344CB8AC3E}">
        <p14:creationId xmlns:p14="http://schemas.microsoft.com/office/powerpoint/2010/main" val="1599653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1E9CE-978D-48BE-98EE-DEF2C72EC628}"/>
              </a:ext>
            </a:extLst>
          </p:cNvPr>
          <p:cNvSpPr>
            <a:spLocks noGrp="1"/>
          </p:cNvSpPr>
          <p:nvPr>
            <p:ph type="title"/>
          </p:nvPr>
        </p:nvSpPr>
        <p:spPr/>
        <p:txBody>
          <a:bodyPr/>
          <a:lstStyle/>
          <a:p>
            <a:pPr algn="r"/>
            <a:r>
              <a:rPr lang="en-US" dirty="0"/>
              <a:t>NIRS System Updates</a:t>
            </a:r>
          </a:p>
        </p:txBody>
      </p:sp>
      <p:sp>
        <p:nvSpPr>
          <p:cNvPr id="3" name="Content Placeholder 2">
            <a:extLst>
              <a:ext uri="{FF2B5EF4-FFF2-40B4-BE49-F238E27FC236}">
                <a16:creationId xmlns:a16="http://schemas.microsoft.com/office/drawing/2014/main" id="{59675B33-C605-4DB7-A159-0878BA69747B}"/>
              </a:ext>
            </a:extLst>
          </p:cNvPr>
          <p:cNvSpPr>
            <a:spLocks noGrp="1"/>
          </p:cNvSpPr>
          <p:nvPr>
            <p:ph idx="1"/>
          </p:nvPr>
        </p:nvSpPr>
        <p:spPr>
          <a:xfrm>
            <a:off x="304800" y="1600200"/>
            <a:ext cx="8763000" cy="4525963"/>
          </a:xfrm>
        </p:spPr>
        <p:txBody>
          <a:bodyPr vert="horz" lIns="91440" tIns="45720" rIns="91440" bIns="45720" rtlCol="0" anchor="t">
            <a:normAutofit/>
          </a:bodyPr>
          <a:lstStyle/>
          <a:p>
            <a:endParaRPr lang="en-US" dirty="0"/>
          </a:p>
          <a:p>
            <a:endParaRPr lang="en-US" dirty="0"/>
          </a:p>
        </p:txBody>
      </p:sp>
      <p:sp>
        <p:nvSpPr>
          <p:cNvPr id="5" name="Content Placeholder 2">
            <a:extLst>
              <a:ext uri="{FF2B5EF4-FFF2-40B4-BE49-F238E27FC236}">
                <a16:creationId xmlns:a16="http://schemas.microsoft.com/office/drawing/2014/main" id="{39A72626-4FEA-572A-FF35-6A8EC326C1DD}"/>
              </a:ext>
            </a:extLst>
          </p:cNvPr>
          <p:cNvSpPr txBox="1">
            <a:spLocks/>
          </p:cNvSpPr>
          <p:nvPr/>
        </p:nvSpPr>
        <p:spPr>
          <a:xfrm>
            <a:off x="72429" y="1690735"/>
            <a:ext cx="4936402" cy="4525963"/>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Clr>
                <a:srgbClr val="004C9F"/>
              </a:buClr>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004C9F"/>
              </a:buClr>
              <a:buFont typeface="Arial" pitchFamily="34" charset="0"/>
              <a:buChar char="–"/>
              <a:defRPr sz="2800" b="0" i="0" u="none"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4C9F"/>
              </a:buClr>
              <a:buFont typeface="Wingdings" pitchFamily="2" charset="2"/>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4C9F"/>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4C9F"/>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buNone/>
            </a:pPr>
            <a:endParaRPr lang="en-US" dirty="0">
              <a:latin typeface="Arial"/>
              <a:cs typeface="Arial"/>
            </a:endParaRPr>
          </a:p>
        </p:txBody>
      </p:sp>
      <p:sp>
        <p:nvSpPr>
          <p:cNvPr id="6" name="Content Placeholder 2">
            <a:extLst>
              <a:ext uri="{FF2B5EF4-FFF2-40B4-BE49-F238E27FC236}">
                <a16:creationId xmlns:a16="http://schemas.microsoft.com/office/drawing/2014/main" id="{69D41D86-4A43-98E1-6417-23EF01C7DCE0}"/>
              </a:ext>
            </a:extLst>
          </p:cNvPr>
          <p:cNvSpPr txBox="1">
            <a:spLocks/>
          </p:cNvSpPr>
          <p:nvPr/>
        </p:nvSpPr>
        <p:spPr>
          <a:xfrm>
            <a:off x="457200" y="1600200"/>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004C9F"/>
              </a:buClr>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004C9F"/>
              </a:buClr>
              <a:buFont typeface="Arial" pitchFamily="34" charset="0"/>
              <a:buChar char="–"/>
              <a:defRPr sz="2800" b="0" i="0" u="none"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4C9F"/>
              </a:buClr>
              <a:buFont typeface="Wingdings" pitchFamily="2" charset="2"/>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4C9F"/>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4C9F"/>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100" b="1" dirty="0">
                <a:latin typeface="Atkinson Hyperlegible"/>
              </a:rPr>
              <a:t>For UCEDDs: </a:t>
            </a:r>
            <a:r>
              <a:rPr lang="en-US" sz="2100" dirty="0">
                <a:latin typeface="Atkinson Hyperlegible"/>
              </a:rPr>
              <a:t>The UCEDD Annual PPR Part 6 on Demographic data reflects the changes in Sexual Orientation and Gender Identity. </a:t>
            </a:r>
          </a:p>
          <a:p>
            <a:pPr lvl="1"/>
            <a:r>
              <a:rPr lang="en-US" sz="2100" dirty="0">
                <a:latin typeface="Atkinson Hyperlegible"/>
              </a:rPr>
              <a:t>Options are viewable via the Admin dataset, Program Performance Report (PPR). Select the “Edit” option next to the 2025 PPR. Edit Part 6 on Demographic data. </a:t>
            </a:r>
          </a:p>
          <a:p>
            <a:pPr lvl="1"/>
            <a:r>
              <a:rPr lang="en-US" sz="2100" dirty="0">
                <a:latin typeface="Atkinson Hyperlegible"/>
              </a:rPr>
              <a:t>Centers should manually enter responses based on data entered on their UCEDD trainees entered in the Trainees dataset. </a:t>
            </a:r>
          </a:p>
          <a:p>
            <a:pPr lvl="1"/>
            <a:endParaRPr lang="en-US" sz="2100" dirty="0">
              <a:latin typeface="Atkinson Hyperlegible"/>
            </a:endParaRPr>
          </a:p>
          <a:p>
            <a:endParaRPr lang="en-US" sz="2100" dirty="0">
              <a:latin typeface="Atkinson Hyperlegible"/>
            </a:endParaRPr>
          </a:p>
          <a:p>
            <a:endParaRPr lang="en-US" sz="2100" dirty="0">
              <a:latin typeface="Atkinson Hyperlegible"/>
            </a:endParaRPr>
          </a:p>
          <a:p>
            <a:endParaRPr lang="en-US" sz="2100" dirty="0">
              <a:latin typeface="Atkinson Hyperlegible"/>
            </a:endParaRPr>
          </a:p>
          <a:p>
            <a:r>
              <a:rPr lang="en-US" sz="2100" dirty="0">
                <a:latin typeface="Atkinson Hyperlegible"/>
              </a:rPr>
              <a:t>The Sexual Orientation and Gender Identity options will be integrated into the UCEDD Annual PPR in FY 2026. </a:t>
            </a:r>
          </a:p>
        </p:txBody>
      </p:sp>
      <p:pic>
        <p:nvPicPr>
          <p:cNvPr id="8" name="Picture 7" descr="A close-up of a person's face&#10;&#10;Description automatically generated">
            <a:extLst>
              <a:ext uri="{FF2B5EF4-FFF2-40B4-BE49-F238E27FC236}">
                <a16:creationId xmlns:a16="http://schemas.microsoft.com/office/drawing/2014/main" id="{21A0B35E-091D-DD0B-934A-E3A929DEC2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807" y="4104786"/>
            <a:ext cx="8372385" cy="1324497"/>
          </a:xfrm>
          <a:prstGeom prst="rect">
            <a:avLst/>
          </a:prstGeom>
        </p:spPr>
      </p:pic>
    </p:spTree>
    <p:extLst>
      <p:ext uri="{BB962C8B-B14F-4D97-AF65-F5344CB8AC3E}">
        <p14:creationId xmlns:p14="http://schemas.microsoft.com/office/powerpoint/2010/main" val="2309863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F59D7-FE37-80D7-F603-DC49D19143E1}"/>
              </a:ext>
            </a:extLst>
          </p:cNvPr>
          <p:cNvSpPr>
            <a:spLocks noGrp="1"/>
          </p:cNvSpPr>
          <p:nvPr>
            <p:ph type="title"/>
          </p:nvPr>
        </p:nvSpPr>
        <p:spPr>
          <a:xfrm>
            <a:off x="1600200" y="274638"/>
            <a:ext cx="7415712" cy="944562"/>
          </a:xfrm>
        </p:spPr>
        <p:txBody>
          <a:bodyPr>
            <a:normAutofit fontScale="90000"/>
          </a:bodyPr>
          <a:lstStyle/>
          <a:p>
            <a:r>
              <a:rPr lang="en-US" dirty="0">
                <a:latin typeface="Gill Sans MT"/>
              </a:rPr>
              <a:t>NIRS Data Export Schedule to MCHB EHB</a:t>
            </a:r>
          </a:p>
        </p:txBody>
      </p:sp>
      <p:sp>
        <p:nvSpPr>
          <p:cNvPr id="3" name="Content Placeholder 2">
            <a:extLst>
              <a:ext uri="{FF2B5EF4-FFF2-40B4-BE49-F238E27FC236}">
                <a16:creationId xmlns:a16="http://schemas.microsoft.com/office/drawing/2014/main" id="{0DE79ED6-8DFD-5479-000B-4643569648FF}"/>
              </a:ext>
            </a:extLst>
          </p:cNvPr>
          <p:cNvSpPr>
            <a:spLocks noGrp="1"/>
          </p:cNvSpPr>
          <p:nvPr>
            <p:ph idx="1"/>
          </p:nvPr>
        </p:nvSpPr>
        <p:spPr>
          <a:xfrm>
            <a:off x="457200" y="1600200"/>
            <a:ext cx="8418968" cy="4525963"/>
          </a:xfrm>
        </p:spPr>
        <p:txBody>
          <a:bodyPr vert="horz" lIns="91440" tIns="45720" rIns="91440" bIns="45720" rtlCol="0" anchor="t">
            <a:normAutofit/>
          </a:bodyPr>
          <a:lstStyle/>
          <a:p>
            <a:r>
              <a:rPr lang="en-US" sz="2400" dirty="0">
                <a:latin typeface="Atkinson Hyperlegible"/>
                <a:cs typeface="Arial"/>
              </a:rPr>
              <a:t>If you are participating in the export: </a:t>
            </a:r>
            <a:endParaRPr lang="en-US" sz="2400" dirty="0">
              <a:latin typeface="Atkinson Hyperlegible"/>
            </a:endParaRPr>
          </a:p>
          <a:p>
            <a:pPr lvl="1"/>
            <a:r>
              <a:rPr lang="en-US" sz="2400" dirty="0">
                <a:latin typeface="Atkinson Hyperlegible"/>
                <a:cs typeface="Arial"/>
              </a:rPr>
              <a:t>The export is planned for August, and your NIRS data is uploaded into MCHB’s Electronic Handbook (EHB) in early September. </a:t>
            </a:r>
            <a:endParaRPr lang="en-US" sz="2400" dirty="0">
              <a:latin typeface="Atkinson Hyperlegible"/>
            </a:endParaRPr>
          </a:p>
          <a:p>
            <a:pPr lvl="1"/>
            <a:r>
              <a:rPr lang="en-US" sz="2400" dirty="0">
                <a:latin typeface="Atkinson Hyperlegible"/>
                <a:cs typeface="Arial"/>
              </a:rPr>
              <a:t>MCHB will ensure all grantees participating in the export have performance reports in an “In Progress” status in the EHB before the import begins. </a:t>
            </a:r>
            <a:endParaRPr lang="en-US" sz="2400" dirty="0">
              <a:latin typeface="Atkinson Hyperlegible"/>
            </a:endParaRPr>
          </a:p>
          <a:p>
            <a:pPr lvl="1"/>
            <a:r>
              <a:rPr lang="en-US" sz="2400" dirty="0">
                <a:latin typeface="Atkinson Hyperlegible"/>
                <a:cs typeface="Arial"/>
              </a:rPr>
              <a:t>After the import is completed, MCHB will notify grantees that the data transfer is completed. </a:t>
            </a:r>
            <a:endParaRPr lang="en-US" sz="2400" dirty="0">
              <a:latin typeface="Atkinson Hyperlegible"/>
            </a:endParaRPr>
          </a:p>
          <a:p>
            <a:pPr lvl="1"/>
            <a:r>
              <a:rPr lang="en-US" sz="2400" dirty="0">
                <a:latin typeface="Atkinson Hyperlegible"/>
                <a:cs typeface="Arial"/>
              </a:rPr>
              <a:t>You should then log into the EHB, review your data, and complete additional sections of the report in EHB. </a:t>
            </a:r>
          </a:p>
        </p:txBody>
      </p:sp>
    </p:spTree>
    <p:extLst>
      <p:ext uri="{BB962C8B-B14F-4D97-AF65-F5344CB8AC3E}">
        <p14:creationId xmlns:p14="http://schemas.microsoft.com/office/powerpoint/2010/main" val="2010699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F59D7-FE37-80D7-F603-DC49D19143E1}"/>
              </a:ext>
            </a:extLst>
          </p:cNvPr>
          <p:cNvSpPr>
            <a:spLocks noGrp="1"/>
          </p:cNvSpPr>
          <p:nvPr>
            <p:ph type="title"/>
          </p:nvPr>
        </p:nvSpPr>
        <p:spPr/>
        <p:txBody>
          <a:bodyPr>
            <a:normAutofit fontScale="90000"/>
          </a:bodyPr>
          <a:lstStyle/>
          <a:p>
            <a:pPr algn="r"/>
            <a:r>
              <a:rPr lang="en-US" dirty="0">
                <a:latin typeface="Gill Sans MT"/>
              </a:rPr>
              <a:t>UCEDD Five-Year Closeout Report Schedule</a:t>
            </a:r>
          </a:p>
        </p:txBody>
      </p:sp>
      <p:sp>
        <p:nvSpPr>
          <p:cNvPr id="3" name="Content Placeholder 2">
            <a:extLst>
              <a:ext uri="{FF2B5EF4-FFF2-40B4-BE49-F238E27FC236}">
                <a16:creationId xmlns:a16="http://schemas.microsoft.com/office/drawing/2014/main" id="{0DE79ED6-8DFD-5479-000B-4643569648FF}"/>
              </a:ext>
            </a:extLst>
          </p:cNvPr>
          <p:cNvSpPr>
            <a:spLocks noGrp="1"/>
          </p:cNvSpPr>
          <p:nvPr>
            <p:ph idx="1"/>
          </p:nvPr>
        </p:nvSpPr>
        <p:spPr/>
        <p:txBody>
          <a:bodyPr vert="horz" lIns="91440" tIns="45720" rIns="91440" bIns="45720" rtlCol="0" anchor="t">
            <a:normAutofit/>
          </a:bodyPr>
          <a:lstStyle/>
          <a:p>
            <a:r>
              <a:rPr lang="en-US" sz="3000" dirty="0">
                <a:latin typeface="Atkinson Hyperlegible"/>
                <a:cs typeface="Arial"/>
              </a:rPr>
              <a:t>Five-Year Final Closeout Report due October 28, 2024</a:t>
            </a:r>
          </a:p>
          <a:p>
            <a:pPr lvl="1"/>
            <a:r>
              <a:rPr lang="en-US" sz="3000" dirty="0">
                <a:latin typeface="Atkinson Hyperlegible"/>
                <a:cs typeface="Arial"/>
              </a:rPr>
              <a:t>3 Centers + 6 Centers with NCE from last year</a:t>
            </a:r>
            <a:br>
              <a:rPr lang="en-US" dirty="0"/>
            </a:br>
            <a:endParaRPr lang="en-US" dirty="0"/>
          </a:p>
        </p:txBody>
      </p:sp>
      <p:pic>
        <p:nvPicPr>
          <p:cNvPr id="5" name="Graphic 4" descr="Monthly calendar with solid fill">
            <a:extLst>
              <a:ext uri="{FF2B5EF4-FFF2-40B4-BE49-F238E27FC236}">
                <a16:creationId xmlns:a16="http://schemas.microsoft.com/office/drawing/2014/main" id="{F37F1F54-B762-573D-7A27-B8272993DD9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5612" y="4938775"/>
            <a:ext cx="1568388" cy="1568388"/>
          </a:xfrm>
          <a:prstGeom prst="rect">
            <a:avLst/>
          </a:prstGeom>
        </p:spPr>
      </p:pic>
    </p:spTree>
    <p:extLst>
      <p:ext uri="{BB962C8B-B14F-4D97-AF65-F5344CB8AC3E}">
        <p14:creationId xmlns:p14="http://schemas.microsoft.com/office/powerpoint/2010/main" val="707405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8033A-28D0-5AFE-0EE8-01ECB5A7FED5}"/>
              </a:ext>
            </a:extLst>
          </p:cNvPr>
          <p:cNvSpPr>
            <a:spLocks noGrp="1"/>
          </p:cNvSpPr>
          <p:nvPr>
            <p:ph type="title"/>
          </p:nvPr>
        </p:nvSpPr>
        <p:spPr/>
        <p:txBody>
          <a:bodyPr>
            <a:noAutofit/>
          </a:bodyPr>
          <a:lstStyle/>
          <a:p>
            <a:pPr algn="r"/>
            <a:r>
              <a:rPr lang="en-US" sz="3400" dirty="0"/>
              <a:t>NIRS reporting for UCEDD with </a:t>
            </a:r>
            <a:br>
              <a:rPr lang="en-US" sz="3400" dirty="0"/>
            </a:br>
            <a:r>
              <a:rPr lang="en-US" sz="3400" dirty="0"/>
              <a:t>No-Cost Extension (NCE)</a:t>
            </a:r>
          </a:p>
        </p:txBody>
      </p:sp>
      <p:sp>
        <p:nvSpPr>
          <p:cNvPr id="3" name="Content Placeholder 2">
            <a:extLst>
              <a:ext uri="{FF2B5EF4-FFF2-40B4-BE49-F238E27FC236}">
                <a16:creationId xmlns:a16="http://schemas.microsoft.com/office/drawing/2014/main" id="{84F4D95A-9AD0-BA38-2ED6-A1B9E30F9295}"/>
              </a:ext>
            </a:extLst>
          </p:cNvPr>
          <p:cNvSpPr>
            <a:spLocks noGrp="1"/>
          </p:cNvSpPr>
          <p:nvPr>
            <p:ph idx="1"/>
          </p:nvPr>
        </p:nvSpPr>
        <p:spPr/>
        <p:txBody>
          <a:bodyPr vert="horz" lIns="91440" tIns="45720" rIns="91440" bIns="45720" rtlCol="0" anchor="t">
            <a:noAutofit/>
          </a:bodyPr>
          <a:lstStyle/>
          <a:p>
            <a:r>
              <a:rPr lang="en-US" sz="1950" dirty="0">
                <a:latin typeface="Atkinson Hyperlegible"/>
                <a:cs typeface="Arial"/>
              </a:rPr>
              <a:t>Complete data entry by October 1, 2024. </a:t>
            </a:r>
            <a:endParaRPr lang="en-US" sz="1950" dirty="0">
              <a:latin typeface="Atkinson Hyperlegible"/>
            </a:endParaRPr>
          </a:p>
          <a:p>
            <a:r>
              <a:rPr lang="en-US" sz="1950" dirty="0">
                <a:latin typeface="Atkinson Hyperlegible"/>
                <a:cs typeface="Arial"/>
              </a:rPr>
              <a:t>To include Projects, Activities, and Product records in your No-Cost Extension:</a:t>
            </a:r>
          </a:p>
          <a:p>
            <a:pPr lvl="1"/>
            <a:r>
              <a:rPr lang="en-US" sz="1950" dirty="0">
                <a:latin typeface="Atkinson Hyperlegible"/>
                <a:cs typeface="Arial"/>
              </a:rPr>
              <a:t>Use the custom field at the bottom of the form: “Include record in No-Cost Extension (NCE) For:" </a:t>
            </a:r>
            <a:endParaRPr lang="en-US" sz="1950" dirty="0">
              <a:latin typeface="Atkinson Hyperlegible"/>
            </a:endParaRPr>
          </a:p>
          <a:p>
            <a:pPr lvl="1"/>
            <a:r>
              <a:rPr lang="en-US" sz="1950" dirty="0">
                <a:latin typeface="Atkinson Hyperlegible"/>
                <a:cs typeface="Arial"/>
              </a:rPr>
              <a:t>Select “FY2023 (July 1, 2022 – June 30, 2023)” </a:t>
            </a:r>
            <a:endParaRPr lang="en-US" sz="1950" dirty="0">
              <a:latin typeface="Atkinson Hyperlegible"/>
            </a:endParaRPr>
          </a:p>
          <a:p>
            <a:pPr lvl="1"/>
            <a:r>
              <a:rPr lang="en-US" sz="1950" dirty="0">
                <a:latin typeface="Atkinson Hyperlegible"/>
                <a:cs typeface="Arial"/>
              </a:rPr>
              <a:t>All Centers with NCEs from FY 2023 will see this field at the bottom of the page in NIRS. </a:t>
            </a:r>
            <a:endParaRPr lang="en-US" sz="1950" dirty="0">
              <a:latin typeface="Atkinson Hyperlegible"/>
            </a:endParaRPr>
          </a:p>
          <a:p>
            <a:pPr lvl="1"/>
            <a:r>
              <a:rPr lang="en-US" sz="1950" dirty="0">
                <a:latin typeface="Atkinson Hyperlegible"/>
                <a:cs typeface="Arial"/>
              </a:rPr>
              <a:t>If your Center received a NCE in FY 2023, but the field is missing in the projects, activities, or products datasets, please contact </a:t>
            </a:r>
            <a:r>
              <a:rPr lang="en-US" sz="1950" dirty="0">
                <a:latin typeface="Atkinson Hyperlegible"/>
                <a:cs typeface="Arial"/>
                <a:hlinkClick r:id="rId2"/>
              </a:rPr>
              <a:t>NIRS@aucd.org</a:t>
            </a:r>
            <a:r>
              <a:rPr lang="en-US" sz="1950" dirty="0">
                <a:latin typeface="Atkinson Hyperlegible"/>
                <a:cs typeface="Arial"/>
              </a:rPr>
              <a:t>. </a:t>
            </a:r>
            <a:br>
              <a:rPr lang="en-US" sz="1600" dirty="0">
                <a:latin typeface="Atkinson Hyperlegible"/>
              </a:rPr>
            </a:br>
            <a:endParaRPr lang="en-US" sz="1600" dirty="0">
              <a:latin typeface="Atkinson Hyperlegible"/>
            </a:endParaRPr>
          </a:p>
          <a:p>
            <a:pPr lvl="1"/>
            <a:endParaRPr lang="en-US" sz="1600" dirty="0">
              <a:latin typeface="Atkinson Hyperlegible"/>
            </a:endParaRPr>
          </a:p>
          <a:p>
            <a:endParaRPr lang="en-US" sz="1600" dirty="0">
              <a:latin typeface="Atkinson Hyperlegible"/>
            </a:endParaRPr>
          </a:p>
          <a:p>
            <a:pPr marL="0" indent="0">
              <a:buNone/>
            </a:pPr>
            <a:endParaRPr lang="en-US" sz="1600" dirty="0">
              <a:latin typeface="Atkinson Hyperlegible"/>
            </a:endParaRPr>
          </a:p>
        </p:txBody>
      </p:sp>
      <p:pic>
        <p:nvPicPr>
          <p:cNvPr id="5" name="Picture 4" descr="A screenshot of a computer&#10;&#10;Description automatically generated">
            <a:extLst>
              <a:ext uri="{FF2B5EF4-FFF2-40B4-BE49-F238E27FC236}">
                <a16:creationId xmlns:a16="http://schemas.microsoft.com/office/drawing/2014/main" id="{05AF8AA3-0525-008B-C59E-462D2F441D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644" y="5071471"/>
            <a:ext cx="7020713" cy="1068009"/>
          </a:xfrm>
          <a:prstGeom prst="rect">
            <a:avLst/>
          </a:prstGeom>
        </p:spPr>
      </p:pic>
    </p:spTree>
    <p:extLst>
      <p:ext uri="{BB962C8B-B14F-4D97-AF65-F5344CB8AC3E}">
        <p14:creationId xmlns:p14="http://schemas.microsoft.com/office/powerpoint/2010/main" val="3364971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Questions and Answers (Q&amp;A)">
            <a:extLst>
              <a:ext uri="{FF2B5EF4-FFF2-40B4-BE49-F238E27FC236}">
                <a16:creationId xmlns:a16="http://schemas.microsoft.com/office/drawing/2014/main" id="{70633C8A-90A2-448B-AE5E-84AD60ED8C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1159" y="2546043"/>
            <a:ext cx="3661682"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63F30047-1766-8D24-88BA-4EDDE3A63372}"/>
              </a:ext>
            </a:extLst>
          </p:cNvPr>
          <p:cNvSpPr>
            <a:spLocks noGrp="1"/>
          </p:cNvSpPr>
          <p:nvPr>
            <p:ph type="title"/>
          </p:nvPr>
        </p:nvSpPr>
        <p:spPr/>
        <p:txBody>
          <a:bodyPr/>
          <a:lstStyle/>
          <a:p>
            <a:pPr algn="r"/>
            <a:r>
              <a:rPr lang="en-US" dirty="0"/>
              <a:t>Questions &amp; Answers</a:t>
            </a:r>
          </a:p>
        </p:txBody>
      </p:sp>
    </p:spTree>
    <p:extLst>
      <p:ext uri="{BB962C8B-B14F-4D97-AF65-F5344CB8AC3E}">
        <p14:creationId xmlns:p14="http://schemas.microsoft.com/office/powerpoint/2010/main" val="422753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A303E64-C7D0-4FD2-B114-814D86052EF1}"/>
              </a:ext>
            </a:extLst>
          </p:cNvPr>
          <p:cNvSpPr txBox="1"/>
          <p:nvPr/>
        </p:nvSpPr>
        <p:spPr>
          <a:xfrm>
            <a:off x="736846" y="1761477"/>
            <a:ext cx="8096435" cy="4985980"/>
          </a:xfrm>
          <a:prstGeom prst="rect">
            <a:avLst/>
          </a:prstGeom>
          <a:noFill/>
        </p:spPr>
        <p:txBody>
          <a:bodyPr wrap="square" rtlCol="0">
            <a:spAutoFit/>
          </a:bodyPr>
          <a:lstStyle/>
          <a:p>
            <a:pPr algn="ctr"/>
            <a:r>
              <a:rPr lang="en-US" sz="2000" b="1" dirty="0">
                <a:latin typeface="Atkinson Hyperlegible"/>
              </a:rPr>
              <a:t>Survey: </a:t>
            </a:r>
            <a:br>
              <a:rPr lang="en-US" sz="2000" b="1" dirty="0">
                <a:latin typeface="Atkinson Hyperlegible"/>
              </a:rPr>
            </a:br>
            <a:r>
              <a:rPr lang="en-US" sz="2000" dirty="0">
                <a:latin typeface="Atkinson Hyperlegible"/>
              </a:rPr>
              <a:t>https://www.surveymonkey.com/r/2025NIRSkickoff</a:t>
            </a:r>
            <a:br>
              <a:rPr lang="en-US" sz="2000" b="1" dirty="0">
                <a:latin typeface="Atkinson Hyperlegible"/>
              </a:rPr>
            </a:br>
            <a:endParaRPr lang="en-US" sz="2000" b="1" dirty="0">
              <a:latin typeface="Atkinson Hyperlegible"/>
            </a:endParaRPr>
          </a:p>
          <a:p>
            <a:pPr algn="ctr"/>
            <a:endParaRPr lang="en-US" sz="2000" b="1" dirty="0">
              <a:latin typeface="Atkinson Hyperlegible"/>
            </a:endParaRPr>
          </a:p>
          <a:p>
            <a:pPr algn="ctr"/>
            <a:endParaRPr lang="en-US" sz="2000" b="1" dirty="0">
              <a:latin typeface="Atkinson Hyperlegible"/>
            </a:endParaRPr>
          </a:p>
          <a:p>
            <a:pPr algn="ctr"/>
            <a:endParaRPr lang="en-US" sz="2000" b="1" dirty="0">
              <a:latin typeface="Atkinson Hyperlegible"/>
            </a:endParaRPr>
          </a:p>
          <a:p>
            <a:pPr algn="ctr"/>
            <a:endParaRPr lang="en-US" sz="2000" b="1" dirty="0">
              <a:latin typeface="Atkinson Hyperlegible"/>
            </a:endParaRPr>
          </a:p>
          <a:p>
            <a:pPr algn="ctr"/>
            <a:endParaRPr lang="en-US" sz="2000" b="1" dirty="0">
              <a:latin typeface="Atkinson Hyperlegible"/>
            </a:endParaRPr>
          </a:p>
          <a:p>
            <a:pPr algn="ctr"/>
            <a:endParaRPr lang="en-US" sz="2000" b="1" dirty="0">
              <a:latin typeface="Atkinson Hyperlegible"/>
            </a:endParaRPr>
          </a:p>
          <a:p>
            <a:pPr algn="ctr"/>
            <a:endParaRPr lang="en-US" sz="2000" b="1" dirty="0">
              <a:latin typeface="Atkinson Hyperlegible"/>
            </a:endParaRPr>
          </a:p>
          <a:p>
            <a:pPr algn="ctr"/>
            <a:endParaRPr lang="en-US" sz="2000" b="1" dirty="0">
              <a:latin typeface="Atkinson Hyperlegible"/>
            </a:endParaRPr>
          </a:p>
          <a:p>
            <a:pPr algn="ctr"/>
            <a:r>
              <a:rPr lang="en-US" sz="2000" b="1" dirty="0">
                <a:latin typeface="Atkinson Hyperlegible"/>
              </a:rPr>
              <a:t>View the recording and slide deck here:</a:t>
            </a:r>
          </a:p>
          <a:p>
            <a:pPr algn="ctr"/>
            <a:r>
              <a:rPr lang="en-US" sz="2000" dirty="0">
                <a:latin typeface="Atkinson Hyperlegible"/>
              </a:rPr>
              <a:t>https://www.aucd.org/event/nirs-kickoff-webinar</a:t>
            </a:r>
          </a:p>
          <a:p>
            <a:endParaRPr lang="en-US" sz="2000" dirty="0">
              <a:latin typeface="Atkinson Hyperlegible"/>
            </a:endParaRPr>
          </a:p>
          <a:p>
            <a:r>
              <a:rPr lang="en-US" sz="2000" dirty="0">
                <a:latin typeface="Atkinson Hyperlegible"/>
              </a:rPr>
              <a:t> </a:t>
            </a:r>
          </a:p>
          <a:p>
            <a:endParaRPr lang="en-US" dirty="0"/>
          </a:p>
        </p:txBody>
      </p:sp>
      <p:pic>
        <p:nvPicPr>
          <p:cNvPr id="3" name="Picture 2" descr="A qr code with black squares&#10;&#10;Description automatically generated">
            <a:extLst>
              <a:ext uri="{FF2B5EF4-FFF2-40B4-BE49-F238E27FC236}">
                <a16:creationId xmlns:a16="http://schemas.microsoft.com/office/drawing/2014/main" id="{5FCC2C74-FD90-8CCC-DBD6-972363A267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9524" y="2687344"/>
            <a:ext cx="1944950" cy="1944950"/>
          </a:xfrm>
          <a:prstGeom prst="rect">
            <a:avLst/>
          </a:prstGeom>
        </p:spPr>
      </p:pic>
    </p:spTree>
    <p:extLst>
      <p:ext uri="{BB962C8B-B14F-4D97-AF65-F5344CB8AC3E}">
        <p14:creationId xmlns:p14="http://schemas.microsoft.com/office/powerpoint/2010/main" val="3992438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A303E64-C7D0-4FD2-B114-814D86052EF1}"/>
              </a:ext>
            </a:extLst>
          </p:cNvPr>
          <p:cNvSpPr txBox="1"/>
          <p:nvPr/>
        </p:nvSpPr>
        <p:spPr>
          <a:xfrm>
            <a:off x="1066800" y="2362200"/>
            <a:ext cx="7010400" cy="2554545"/>
          </a:xfrm>
          <a:prstGeom prst="rect">
            <a:avLst/>
          </a:prstGeom>
          <a:noFill/>
        </p:spPr>
        <p:txBody>
          <a:bodyPr wrap="square" rtlCol="0">
            <a:spAutoFit/>
          </a:bodyPr>
          <a:lstStyle/>
          <a:p>
            <a:pPr algn="ctr"/>
            <a:r>
              <a:rPr lang="en-US" sz="4000" b="1" dirty="0"/>
              <a:t>Contact: </a:t>
            </a:r>
            <a:r>
              <a:rPr lang="en-US" sz="4000" b="1" dirty="0">
                <a:hlinkClick r:id="rId2"/>
              </a:rPr>
              <a:t>nirs@aucd.org</a:t>
            </a:r>
            <a:r>
              <a:rPr lang="en-US" sz="4000" b="1" dirty="0"/>
              <a:t> </a:t>
            </a:r>
          </a:p>
          <a:p>
            <a:r>
              <a:rPr lang="en-US" dirty="0"/>
              <a:t> </a:t>
            </a:r>
          </a:p>
          <a:p>
            <a:endParaRPr lang="en-US" dirty="0"/>
          </a:p>
          <a:p>
            <a:endParaRPr lang="en-US" dirty="0"/>
          </a:p>
          <a:p>
            <a:pPr algn="ctr"/>
            <a:r>
              <a:rPr lang="en-US" sz="1200" b="0" i="0" dirty="0">
                <a:solidFill>
                  <a:srgbClr val="131413"/>
                </a:solidFill>
                <a:effectLst/>
                <a:latin typeface="Atkinson Hyperlegible"/>
              </a:rPr>
              <a:t>This presentation was funded by </a:t>
            </a:r>
            <a:r>
              <a:rPr lang="en-US" sz="1200" b="0" i="0" u="none" strike="noStrike" dirty="0">
                <a:effectLst/>
                <a:latin typeface="Atkinson Hyperlegible"/>
              </a:rPr>
              <a:t>Administration for Community Living</a:t>
            </a:r>
            <a:r>
              <a:rPr lang="en-US" sz="1200" b="0" i="0" dirty="0">
                <a:effectLst/>
                <a:latin typeface="Atkinson Hyperlegible"/>
              </a:rPr>
              <a:t> </a:t>
            </a:r>
            <a:r>
              <a:rPr lang="en-US" sz="1200" b="0" i="0" dirty="0">
                <a:solidFill>
                  <a:srgbClr val="131413"/>
                </a:solidFill>
                <a:effectLst/>
                <a:latin typeface="Atkinson Hyperlegible"/>
              </a:rPr>
              <a:t>contract #75P00121C00057, and by Health Resources and Services Administration cooperative agreement #5UA5MC11068‐14‐00. The contents do not necessarily reflect the views or policies of the Administration on Community Living, Health Resources and Services Administration, US Department of Health and Human Services, or the US Government.</a:t>
            </a:r>
            <a:endParaRPr lang="en-US" sz="1200" dirty="0">
              <a:latin typeface="Atkinson Hyperlegible"/>
            </a:endParaRPr>
          </a:p>
          <a:p>
            <a:endParaRPr lang="en-US" dirty="0"/>
          </a:p>
        </p:txBody>
      </p:sp>
      <p:pic>
        <p:nvPicPr>
          <p:cNvPr id="9" name="Picture 8" descr="A picture containing text, clipart&#10;&#10;Description automatically generated">
            <a:extLst>
              <a:ext uri="{FF2B5EF4-FFF2-40B4-BE49-F238E27FC236}">
                <a16:creationId xmlns:a16="http://schemas.microsoft.com/office/drawing/2014/main" id="{2278A099-9DE0-456E-B3DC-2EEE06FF92F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35476" y="5334740"/>
            <a:ext cx="3100578" cy="1039805"/>
          </a:xfrm>
          <a:prstGeom prst="rect">
            <a:avLst/>
          </a:prstGeom>
        </p:spPr>
      </p:pic>
      <p:pic>
        <p:nvPicPr>
          <p:cNvPr id="4" name="Picture 3" descr="A picture containing text, clipart&#10;&#10;Description automatically generated">
            <a:extLst>
              <a:ext uri="{FF2B5EF4-FFF2-40B4-BE49-F238E27FC236}">
                <a16:creationId xmlns:a16="http://schemas.microsoft.com/office/drawing/2014/main" id="{8FF441E8-B82D-1D13-EA80-43ADD9BFC9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8800" y="5127173"/>
            <a:ext cx="1981200" cy="1170432"/>
          </a:xfrm>
          <a:prstGeom prst="rect">
            <a:avLst/>
          </a:prstGeom>
        </p:spPr>
      </p:pic>
      <p:pic>
        <p:nvPicPr>
          <p:cNvPr id="2" name="Content Placeholder 3">
            <a:extLst>
              <a:ext uri="{FF2B5EF4-FFF2-40B4-BE49-F238E27FC236}">
                <a16:creationId xmlns:a16="http://schemas.microsoft.com/office/drawing/2014/main" id="{7F79BEE1-E577-BE9C-D1DF-90AA94136D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6471"/>
            <a:ext cx="3941686" cy="1229878"/>
          </a:xfrm>
          <a:prstGeom prst="rect">
            <a:avLst/>
          </a:prstGeom>
        </p:spPr>
      </p:pic>
    </p:spTree>
    <p:extLst>
      <p:ext uri="{BB962C8B-B14F-4D97-AF65-F5344CB8AC3E}">
        <p14:creationId xmlns:p14="http://schemas.microsoft.com/office/powerpoint/2010/main" val="1610719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1D711-6726-8D76-EFD3-CE012BC1B2A8}"/>
              </a:ext>
            </a:extLst>
          </p:cNvPr>
          <p:cNvSpPr>
            <a:spLocks noGrp="1"/>
          </p:cNvSpPr>
          <p:nvPr>
            <p:ph type="title"/>
          </p:nvPr>
        </p:nvSpPr>
        <p:spPr/>
        <p:txBody>
          <a:bodyPr/>
          <a:lstStyle/>
          <a:p>
            <a:r>
              <a:rPr lang="en-US">
                <a:latin typeface="Gill Sans MT"/>
              </a:rPr>
              <a:t>Staff Introductions</a:t>
            </a:r>
          </a:p>
        </p:txBody>
      </p:sp>
      <p:pic>
        <p:nvPicPr>
          <p:cNvPr id="4" name="Content Placeholder 3" descr="Oksana Klimova - Director of Web Services - Association of ...">
            <a:extLst>
              <a:ext uri="{FF2B5EF4-FFF2-40B4-BE49-F238E27FC236}">
                <a16:creationId xmlns:a16="http://schemas.microsoft.com/office/drawing/2014/main" id="{9DA5AF55-26F3-5245-EA18-80E431ECCD9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926" y="1639838"/>
            <a:ext cx="1571756" cy="154756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11">
            <a:extLst>
              <a:ext uri="{FF2B5EF4-FFF2-40B4-BE49-F238E27FC236}">
                <a16:creationId xmlns:a16="http://schemas.microsoft.com/office/drawing/2014/main" id="{FC00B797-5E2C-F01B-0EC1-0CBBE240235F}"/>
              </a:ext>
            </a:extLst>
          </p:cNvPr>
          <p:cNvSpPr txBox="1"/>
          <p:nvPr/>
        </p:nvSpPr>
        <p:spPr>
          <a:xfrm>
            <a:off x="4719742" y="3156583"/>
            <a:ext cx="4326124" cy="76944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2200" b="1" dirty="0">
                <a:solidFill>
                  <a:srgbClr val="686F98"/>
                </a:solidFill>
                <a:latin typeface="Atkinson Hyperlegible"/>
                <a:cs typeface="Arial" panose="020B0604020202020204" pitchFamily="34" charset="0"/>
              </a:rPr>
              <a:t>Oksana Klimova, M.Sc. Appl. Math</a:t>
            </a:r>
          </a:p>
          <a:p>
            <a:pPr algn="ctr"/>
            <a:r>
              <a:rPr lang="en-US" sz="2200" dirty="0">
                <a:latin typeface="Atkinson Hyperlegible"/>
                <a:cs typeface="Arial" panose="020B0604020202020204" pitchFamily="34" charset="0"/>
              </a:rPr>
              <a:t>Director of Web Services</a:t>
            </a:r>
          </a:p>
        </p:txBody>
      </p:sp>
      <p:pic>
        <p:nvPicPr>
          <p:cNvPr id="6" name="Picture 5">
            <a:extLst>
              <a:ext uri="{FF2B5EF4-FFF2-40B4-BE49-F238E27FC236}">
                <a16:creationId xmlns:a16="http://schemas.microsoft.com/office/drawing/2014/main" id="{932765F4-D733-6A77-C912-ED624BFAF84D}"/>
              </a:ext>
            </a:extLst>
          </p:cNvPr>
          <p:cNvPicPr>
            <a:picLocks noChangeAspect="1"/>
          </p:cNvPicPr>
          <p:nvPr/>
        </p:nvPicPr>
        <p:blipFill>
          <a:blip r:embed="rId3">
            <a:extLst>
              <a:ext uri="{28A0092B-C50C-407E-A947-70E740481C1C}">
                <a14:useLocalDpi xmlns:a14="http://schemas.microsoft.com/office/drawing/2010/main" val="0"/>
              </a:ext>
            </a:extLst>
          </a:blip>
          <a:srcRect t="770" b="770"/>
          <a:stretch/>
        </p:blipFill>
        <p:spPr>
          <a:xfrm>
            <a:off x="3798219" y="3992860"/>
            <a:ext cx="1547562" cy="1523739"/>
          </a:xfrm>
          <a:prstGeom prst="rect">
            <a:avLst/>
          </a:prstGeom>
        </p:spPr>
      </p:pic>
      <p:sp>
        <p:nvSpPr>
          <p:cNvPr id="7" name="TextBox 6">
            <a:extLst>
              <a:ext uri="{FF2B5EF4-FFF2-40B4-BE49-F238E27FC236}">
                <a16:creationId xmlns:a16="http://schemas.microsoft.com/office/drawing/2014/main" id="{F2E3CC60-1C23-510D-59BB-84B774D28279}"/>
              </a:ext>
            </a:extLst>
          </p:cNvPr>
          <p:cNvSpPr txBox="1"/>
          <p:nvPr/>
        </p:nvSpPr>
        <p:spPr>
          <a:xfrm>
            <a:off x="2524409" y="5511796"/>
            <a:ext cx="4095183" cy="769441"/>
          </a:xfrm>
          <a:prstGeom prst="rect">
            <a:avLst/>
          </a:prstGeom>
          <a:noFill/>
        </p:spPr>
        <p:txBody>
          <a:bodyPr wrap="square" lIns="91440" tIns="45720" rIns="91440" bIns="45720" rtlCol="0" anchor="t">
            <a:spAutoFit/>
          </a:bodyPr>
          <a:lstStyle/>
          <a:p>
            <a:pPr algn="ctr"/>
            <a:r>
              <a:rPr lang="en-US" sz="2200" b="1" dirty="0">
                <a:solidFill>
                  <a:srgbClr val="686F98"/>
                </a:solidFill>
                <a:latin typeface="Atkinson Hyperlegible"/>
                <a:cs typeface="Arial" panose="020B0604020202020204" pitchFamily="34" charset="0"/>
              </a:rPr>
              <a:t>Jackie Czyzia, MPH</a:t>
            </a:r>
          </a:p>
          <a:p>
            <a:pPr algn="ctr"/>
            <a:r>
              <a:rPr lang="en-US" sz="2200" dirty="0">
                <a:latin typeface="Atkinson Hyperlegible"/>
                <a:cs typeface="Arial"/>
              </a:rPr>
              <a:t>Director of MCH Engagement</a:t>
            </a:r>
          </a:p>
        </p:txBody>
      </p:sp>
      <p:pic>
        <p:nvPicPr>
          <p:cNvPr id="8" name="Picture 12" descr="Brandon Lewis">
            <a:extLst>
              <a:ext uri="{FF2B5EF4-FFF2-40B4-BE49-F238E27FC236}">
                <a16:creationId xmlns:a16="http://schemas.microsoft.com/office/drawing/2014/main" id="{2A2AEE96-2DFE-7FBB-BFE1-51D4B6394038}"/>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371485" y="1639838"/>
            <a:ext cx="1547562" cy="154756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CD4B7779-026B-6D02-67A7-D1984F240A52}"/>
              </a:ext>
            </a:extLst>
          </p:cNvPr>
          <p:cNvSpPr txBox="1"/>
          <p:nvPr/>
        </p:nvSpPr>
        <p:spPr>
          <a:xfrm>
            <a:off x="98134" y="3168902"/>
            <a:ext cx="4094264" cy="769441"/>
          </a:xfrm>
          <a:prstGeom prst="rect">
            <a:avLst/>
          </a:prstGeom>
          <a:noFill/>
        </p:spPr>
        <p:txBody>
          <a:bodyPr wrap="square" rtlCol="0">
            <a:spAutoFit/>
          </a:bodyPr>
          <a:lstStyle/>
          <a:p>
            <a:pPr algn="ctr"/>
            <a:r>
              <a:rPr lang="en-US" sz="2200" b="1" dirty="0">
                <a:solidFill>
                  <a:srgbClr val="686F98"/>
                </a:solidFill>
                <a:latin typeface="Atkinson Hyperlegible"/>
                <a:cs typeface="Arial" panose="020B0604020202020204" pitchFamily="34" charset="0"/>
              </a:rPr>
              <a:t>Brandon Lewis, MPH, CPH</a:t>
            </a:r>
          </a:p>
          <a:p>
            <a:pPr algn="ctr"/>
            <a:r>
              <a:rPr lang="en-US" sz="2200" dirty="0">
                <a:latin typeface="Atkinson Hyperlegible"/>
                <a:cs typeface="Arial" panose="020B0604020202020204" pitchFamily="34" charset="0"/>
              </a:rPr>
              <a:t>Data Support Manager</a:t>
            </a:r>
          </a:p>
        </p:txBody>
      </p:sp>
    </p:spTree>
    <p:extLst>
      <p:ext uri="{BB962C8B-B14F-4D97-AF65-F5344CB8AC3E}">
        <p14:creationId xmlns:p14="http://schemas.microsoft.com/office/powerpoint/2010/main" val="374623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1F99F-A9A1-8399-68A3-684392FDD2E1}"/>
              </a:ext>
            </a:extLst>
          </p:cNvPr>
          <p:cNvSpPr>
            <a:spLocks noGrp="1"/>
          </p:cNvSpPr>
          <p:nvPr>
            <p:ph type="title"/>
          </p:nvPr>
        </p:nvSpPr>
        <p:spPr/>
        <p:txBody>
          <a:bodyPr/>
          <a:lstStyle/>
          <a:p>
            <a:pPr algn="r"/>
            <a:r>
              <a:rPr lang="en-US" dirty="0"/>
              <a:t>Introductions - In Chat</a:t>
            </a:r>
          </a:p>
        </p:txBody>
      </p:sp>
      <p:sp>
        <p:nvSpPr>
          <p:cNvPr id="3" name="Content Placeholder 2">
            <a:extLst>
              <a:ext uri="{FF2B5EF4-FFF2-40B4-BE49-F238E27FC236}">
                <a16:creationId xmlns:a16="http://schemas.microsoft.com/office/drawing/2014/main" id="{29CBC486-C7CF-B617-32D1-D28DA1195501}"/>
              </a:ext>
            </a:extLst>
          </p:cNvPr>
          <p:cNvSpPr>
            <a:spLocks noGrp="1"/>
          </p:cNvSpPr>
          <p:nvPr>
            <p:ph idx="1"/>
          </p:nvPr>
        </p:nvSpPr>
        <p:spPr/>
        <p:txBody>
          <a:bodyPr vert="horz" lIns="91440" tIns="45720" rIns="91440" bIns="45720" rtlCol="0" anchor="t">
            <a:normAutofit/>
          </a:bodyPr>
          <a:lstStyle/>
          <a:p>
            <a:r>
              <a:rPr lang="en-US" dirty="0">
                <a:latin typeface="Atkinson Hyperlegible"/>
                <a:cs typeface="Arial"/>
              </a:rPr>
              <a:t>What program type are you affiliated with (e.g., LEND, LEAH, PPC, UCEDD, etc.)? </a:t>
            </a:r>
          </a:p>
          <a:p>
            <a:pPr marL="0" indent="0">
              <a:buNone/>
            </a:pPr>
            <a:endParaRPr lang="en-US" dirty="0">
              <a:latin typeface="Atkinson Hyperlegible"/>
              <a:cs typeface="Arial"/>
            </a:endParaRPr>
          </a:p>
          <a:p>
            <a:r>
              <a:rPr lang="en-US" dirty="0">
                <a:latin typeface="Atkinson Hyperlegible"/>
              </a:rPr>
              <a:t>How many years have you worked with NIRS? </a:t>
            </a:r>
            <a:br>
              <a:rPr lang="en-US" dirty="0">
                <a:latin typeface="Atkinson Hyperlegible"/>
              </a:rPr>
            </a:br>
            <a:endParaRPr lang="en-US" dirty="0">
              <a:latin typeface="Atkinson Hyperlegible"/>
            </a:endParaRPr>
          </a:p>
          <a:p>
            <a:r>
              <a:rPr lang="en-US" b="0" i="0" dirty="0">
                <a:solidFill>
                  <a:srgbClr val="000000"/>
                </a:solidFill>
                <a:effectLst/>
                <a:highlight>
                  <a:srgbClr val="FFFFFF"/>
                </a:highlight>
                <a:latin typeface="Atkinson Hyperlegible"/>
              </a:rPr>
              <a:t>If you could have any one superpower, what would it be and why? </a:t>
            </a:r>
          </a:p>
        </p:txBody>
      </p:sp>
    </p:spTree>
    <p:extLst>
      <p:ext uri="{BB962C8B-B14F-4D97-AF65-F5344CB8AC3E}">
        <p14:creationId xmlns:p14="http://schemas.microsoft.com/office/powerpoint/2010/main" val="984881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09315-FFDD-4B61-B770-BDAD6A200075}"/>
              </a:ext>
            </a:extLst>
          </p:cNvPr>
          <p:cNvSpPr>
            <a:spLocks noGrp="1"/>
          </p:cNvSpPr>
          <p:nvPr>
            <p:ph type="title"/>
          </p:nvPr>
        </p:nvSpPr>
        <p:spPr/>
        <p:txBody>
          <a:bodyPr/>
          <a:lstStyle/>
          <a:p>
            <a:pPr algn="r"/>
            <a:r>
              <a:rPr lang="en-US" dirty="0"/>
              <a:t>Agenda</a:t>
            </a:r>
          </a:p>
        </p:txBody>
      </p:sp>
      <p:sp>
        <p:nvSpPr>
          <p:cNvPr id="3" name="Content Placeholder 2">
            <a:extLst>
              <a:ext uri="{FF2B5EF4-FFF2-40B4-BE49-F238E27FC236}">
                <a16:creationId xmlns:a16="http://schemas.microsoft.com/office/drawing/2014/main" id="{099AF8BA-119B-4180-8558-A65CA1172364}"/>
              </a:ext>
            </a:extLst>
          </p:cNvPr>
          <p:cNvSpPr>
            <a:spLocks noGrp="1"/>
          </p:cNvSpPr>
          <p:nvPr>
            <p:ph idx="1"/>
          </p:nvPr>
        </p:nvSpPr>
        <p:spPr/>
        <p:txBody>
          <a:bodyPr>
            <a:normAutofit/>
          </a:bodyPr>
          <a:lstStyle/>
          <a:p>
            <a:r>
              <a:rPr lang="en-US" sz="2600" dirty="0">
                <a:latin typeface="Atkinson Hyperlegible"/>
              </a:rPr>
              <a:t>Celebrations</a:t>
            </a:r>
          </a:p>
          <a:p>
            <a:r>
              <a:rPr lang="en-US" sz="2600" dirty="0">
                <a:latin typeface="Atkinson Hyperlegible"/>
              </a:rPr>
              <a:t>Announcements</a:t>
            </a:r>
          </a:p>
          <a:p>
            <a:r>
              <a:rPr lang="en-US" sz="2600" dirty="0">
                <a:latin typeface="Atkinson Hyperlegible"/>
              </a:rPr>
              <a:t>NIRS System Updates</a:t>
            </a:r>
          </a:p>
          <a:p>
            <a:r>
              <a:rPr lang="en-US" sz="2600" dirty="0">
                <a:latin typeface="Atkinson Hyperlegible"/>
              </a:rPr>
              <a:t>Upcoming Deadlines</a:t>
            </a:r>
          </a:p>
          <a:p>
            <a:pPr lvl="1"/>
            <a:r>
              <a:rPr lang="en-US" sz="2600" dirty="0">
                <a:latin typeface="Atkinson Hyperlegible"/>
              </a:rPr>
              <a:t>DGIS Export/Import Timeline for LENDs, DBPs, LEAHs, PPCs</a:t>
            </a:r>
          </a:p>
          <a:p>
            <a:pPr lvl="1"/>
            <a:r>
              <a:rPr lang="en-US" sz="2600" dirty="0">
                <a:latin typeface="Atkinson Hyperlegible"/>
              </a:rPr>
              <a:t>5-Year Closeout Report for UCEDDs</a:t>
            </a:r>
          </a:p>
          <a:p>
            <a:pPr lvl="1"/>
            <a:r>
              <a:rPr lang="en-US" sz="2600" dirty="0">
                <a:latin typeface="Atkinson Hyperlegible"/>
              </a:rPr>
              <a:t>NCE Data Entry for UCEDDs</a:t>
            </a:r>
          </a:p>
          <a:p>
            <a:r>
              <a:rPr lang="en-US" sz="2600" dirty="0">
                <a:latin typeface="Atkinson Hyperlegible"/>
              </a:rPr>
              <a:t>Q&amp;A</a:t>
            </a:r>
          </a:p>
        </p:txBody>
      </p:sp>
      <p:pic>
        <p:nvPicPr>
          <p:cNvPr id="5" name="Graphic 4" descr="Checklist with solid fill">
            <a:extLst>
              <a:ext uri="{FF2B5EF4-FFF2-40B4-BE49-F238E27FC236}">
                <a16:creationId xmlns:a16="http://schemas.microsoft.com/office/drawing/2014/main" id="{4F20C330-64F1-0E91-52B0-BD31325A0C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10400" y="4058489"/>
            <a:ext cx="1676400" cy="1676400"/>
          </a:xfrm>
          <a:prstGeom prst="rect">
            <a:avLst/>
          </a:prstGeom>
        </p:spPr>
      </p:pic>
    </p:spTree>
    <p:extLst>
      <p:ext uri="{BB962C8B-B14F-4D97-AF65-F5344CB8AC3E}">
        <p14:creationId xmlns:p14="http://schemas.microsoft.com/office/powerpoint/2010/main" val="447021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24814-4E41-3C67-FE96-AD65E0AAB4C2}"/>
              </a:ext>
            </a:extLst>
          </p:cNvPr>
          <p:cNvSpPr>
            <a:spLocks noGrp="1"/>
          </p:cNvSpPr>
          <p:nvPr>
            <p:ph type="title"/>
          </p:nvPr>
        </p:nvSpPr>
        <p:spPr/>
        <p:txBody>
          <a:bodyPr/>
          <a:lstStyle/>
          <a:p>
            <a:pPr algn="r"/>
            <a:r>
              <a:rPr lang="en-US" dirty="0"/>
              <a:t>Celebrations</a:t>
            </a:r>
          </a:p>
        </p:txBody>
      </p:sp>
      <p:sp>
        <p:nvSpPr>
          <p:cNvPr id="3" name="Content Placeholder 2">
            <a:extLst>
              <a:ext uri="{FF2B5EF4-FFF2-40B4-BE49-F238E27FC236}">
                <a16:creationId xmlns:a16="http://schemas.microsoft.com/office/drawing/2014/main" id="{72F61A3C-5570-4182-2582-9B87DB9E501B}"/>
              </a:ext>
            </a:extLst>
          </p:cNvPr>
          <p:cNvSpPr>
            <a:spLocks noGrp="1"/>
          </p:cNvSpPr>
          <p:nvPr>
            <p:ph idx="1"/>
          </p:nvPr>
        </p:nvSpPr>
        <p:spPr>
          <a:xfrm>
            <a:off x="457200" y="1542082"/>
            <a:ext cx="8229600" cy="4584081"/>
          </a:xfrm>
        </p:spPr>
        <p:txBody>
          <a:bodyPr>
            <a:normAutofit lnSpcReduction="10000"/>
          </a:bodyPr>
          <a:lstStyle/>
          <a:p>
            <a:r>
              <a:rPr lang="en-US" sz="2900" dirty="0">
                <a:latin typeface="Atkinson Hyperlegible"/>
              </a:rPr>
              <a:t>A warm welcome to new Data Coordinators </a:t>
            </a:r>
          </a:p>
          <a:p>
            <a:r>
              <a:rPr lang="en-US" sz="2900" dirty="0">
                <a:latin typeface="Atkinson Hyperlegible"/>
              </a:rPr>
              <a:t>2024 Reports Completed!</a:t>
            </a:r>
          </a:p>
          <a:p>
            <a:pPr lvl="1"/>
            <a:r>
              <a:rPr lang="en-US" sz="2900" dirty="0">
                <a:latin typeface="Atkinson Hyperlegible"/>
              </a:rPr>
              <a:t>Autism CARES Module</a:t>
            </a:r>
          </a:p>
          <a:p>
            <a:pPr lvl="1"/>
            <a:r>
              <a:rPr lang="en-US" sz="2900" dirty="0">
                <a:latin typeface="Atkinson Hyperlegible"/>
              </a:rPr>
              <a:t>UCEDD Annual 2024 PPR</a:t>
            </a:r>
          </a:p>
          <a:p>
            <a:r>
              <a:rPr lang="en-US" sz="2900" dirty="0">
                <a:latin typeface="Atkinson Hyperlegible"/>
              </a:rPr>
              <a:t>TX Center for Disability Studies, UCEDD/LEND</a:t>
            </a:r>
          </a:p>
          <a:p>
            <a:pPr lvl="1"/>
            <a:r>
              <a:rPr lang="en-US" sz="2900" dirty="0">
                <a:latin typeface="Atkinson Hyperlegible"/>
              </a:rPr>
              <a:t>Nina Zuna, Javier Sanchez</a:t>
            </a:r>
          </a:p>
          <a:p>
            <a:r>
              <a:rPr lang="en-US" sz="2900" dirty="0">
                <a:latin typeface="Atkinson Hyperlegible"/>
              </a:rPr>
              <a:t>NJ Boggs UCEDD/LEND</a:t>
            </a:r>
          </a:p>
          <a:p>
            <a:pPr lvl="1"/>
            <a:r>
              <a:rPr lang="en-US" sz="2900" dirty="0">
                <a:latin typeface="Atkinson Hyperlegible"/>
              </a:rPr>
              <a:t>Robyn Carroll, Ziba Arjmand</a:t>
            </a:r>
          </a:p>
          <a:p>
            <a:r>
              <a:rPr lang="en-US" sz="2900" dirty="0">
                <a:latin typeface="Atkinson Hyperlegible"/>
              </a:rPr>
              <a:t>Any additional celebrations? </a:t>
            </a:r>
          </a:p>
          <a:p>
            <a:pPr marL="457200" lvl="1" indent="0">
              <a:buNone/>
            </a:pPr>
            <a:endParaRPr lang="en-US" dirty="0">
              <a:highlight>
                <a:srgbClr val="FFFF00"/>
              </a:highlight>
            </a:endParaRPr>
          </a:p>
        </p:txBody>
      </p:sp>
      <p:pic>
        <p:nvPicPr>
          <p:cNvPr id="5" name="Graphic 4" descr="Cheers with solid fill">
            <a:extLst>
              <a:ext uri="{FF2B5EF4-FFF2-40B4-BE49-F238E27FC236}">
                <a16:creationId xmlns:a16="http://schemas.microsoft.com/office/drawing/2014/main" id="{9148B351-6B83-DDCA-6D42-2EAC188CC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62800" y="3990512"/>
            <a:ext cx="1524000" cy="1524000"/>
          </a:xfrm>
          <a:prstGeom prst="rect">
            <a:avLst/>
          </a:prstGeom>
        </p:spPr>
      </p:pic>
    </p:spTree>
    <p:extLst>
      <p:ext uri="{BB962C8B-B14F-4D97-AF65-F5344CB8AC3E}">
        <p14:creationId xmlns:p14="http://schemas.microsoft.com/office/powerpoint/2010/main" val="114065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1E9CE-978D-48BE-98EE-DEF2C72EC628}"/>
              </a:ext>
            </a:extLst>
          </p:cNvPr>
          <p:cNvSpPr>
            <a:spLocks noGrp="1"/>
          </p:cNvSpPr>
          <p:nvPr>
            <p:ph type="title"/>
          </p:nvPr>
        </p:nvSpPr>
        <p:spPr/>
        <p:txBody>
          <a:bodyPr/>
          <a:lstStyle/>
          <a:p>
            <a:pPr algn="r"/>
            <a:r>
              <a:rPr lang="en-US" dirty="0"/>
              <a:t>Announcements</a:t>
            </a:r>
          </a:p>
        </p:txBody>
      </p:sp>
      <p:sp>
        <p:nvSpPr>
          <p:cNvPr id="3" name="Content Placeholder 2">
            <a:extLst>
              <a:ext uri="{FF2B5EF4-FFF2-40B4-BE49-F238E27FC236}">
                <a16:creationId xmlns:a16="http://schemas.microsoft.com/office/drawing/2014/main" id="{59675B33-C605-4DB7-A159-0878BA69747B}"/>
              </a:ext>
            </a:extLst>
          </p:cNvPr>
          <p:cNvSpPr>
            <a:spLocks noGrp="1"/>
          </p:cNvSpPr>
          <p:nvPr>
            <p:ph idx="1"/>
          </p:nvPr>
        </p:nvSpPr>
        <p:spPr>
          <a:xfrm>
            <a:off x="457200" y="1600200"/>
            <a:ext cx="8229600" cy="4525963"/>
          </a:xfrm>
        </p:spPr>
        <p:txBody>
          <a:bodyPr vert="horz" lIns="91440" tIns="45720" rIns="91440" bIns="45720" rtlCol="0" anchor="t">
            <a:noAutofit/>
          </a:bodyPr>
          <a:lstStyle/>
          <a:p>
            <a:r>
              <a:rPr lang="en-US" sz="2200" dirty="0">
                <a:latin typeface="Atkinson Hyperlegible"/>
              </a:rPr>
              <a:t>NIRS testing completed. You may begin data entry for the current year.</a:t>
            </a:r>
          </a:p>
          <a:p>
            <a:pPr marL="0" indent="0">
              <a:buNone/>
            </a:pPr>
            <a:endParaRPr lang="en-US" sz="2200" dirty="0">
              <a:latin typeface="Atkinson Hyperlegible"/>
            </a:endParaRPr>
          </a:p>
          <a:p>
            <a:r>
              <a:rPr lang="en-US" sz="2200" dirty="0">
                <a:latin typeface="Atkinson Hyperlegible"/>
              </a:rPr>
              <a:t>Paper Forms will be available soon. The data dictionary for 2025 will also be updated soon. </a:t>
            </a:r>
          </a:p>
          <a:p>
            <a:endParaRPr lang="en-US" sz="2200" dirty="0">
              <a:latin typeface="Atkinson Hyperlegible"/>
            </a:endParaRPr>
          </a:p>
          <a:p>
            <a:r>
              <a:rPr lang="en-US" sz="2200" dirty="0">
                <a:latin typeface="Atkinson Hyperlegible"/>
              </a:rPr>
              <a:t>Resources: </a:t>
            </a:r>
          </a:p>
          <a:p>
            <a:pPr lvl="1"/>
            <a:r>
              <a:rPr lang="en-US" sz="2200" dirty="0">
                <a:latin typeface="Atkinson Hyperlegible"/>
                <a:hlinkClick r:id="rId2"/>
              </a:rPr>
              <a:t>PY 2024 / FY 2025 NIRS Calendar</a:t>
            </a:r>
            <a:endParaRPr lang="en-US" sz="2200" dirty="0">
              <a:latin typeface="Atkinson Hyperlegible"/>
            </a:endParaRPr>
          </a:p>
          <a:p>
            <a:pPr lvl="1"/>
            <a:r>
              <a:rPr lang="en-US" sz="2200" dirty="0">
                <a:latin typeface="Atkinson Hyperlegible"/>
                <a:hlinkClick r:id="rId3"/>
              </a:rPr>
              <a:t>Guidebook on Managing User-Defined Fields</a:t>
            </a:r>
            <a:endParaRPr lang="en-US" sz="2200" dirty="0">
              <a:latin typeface="Atkinson Hyperlegible"/>
            </a:endParaRPr>
          </a:p>
          <a:p>
            <a:pPr lvl="1"/>
            <a:r>
              <a:rPr lang="en-US" sz="2200" dirty="0">
                <a:latin typeface="Atkinson Hyperlegible"/>
                <a:hlinkClick r:id="rId4"/>
              </a:rPr>
              <a:t>Guidebook on Surveying Former Trainees </a:t>
            </a:r>
            <a:endParaRPr lang="en-US" sz="2200" dirty="0">
              <a:latin typeface="Atkinson Hyperlegible"/>
            </a:endParaRPr>
          </a:p>
          <a:p>
            <a:endParaRPr lang="en-US" sz="1500" dirty="0">
              <a:latin typeface="Atkinson Hyperlegible"/>
            </a:endParaRPr>
          </a:p>
        </p:txBody>
      </p:sp>
      <p:pic>
        <p:nvPicPr>
          <p:cNvPr id="5" name="Graphic 4" descr="Megaphone1 with solid fill">
            <a:extLst>
              <a:ext uri="{FF2B5EF4-FFF2-40B4-BE49-F238E27FC236}">
                <a16:creationId xmlns:a16="http://schemas.microsoft.com/office/drawing/2014/main" id="{D6A062DE-1043-047F-AD2A-0A84E77B2AC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085209" y="4710489"/>
            <a:ext cx="1601591" cy="1601591"/>
          </a:xfrm>
          <a:prstGeom prst="rect">
            <a:avLst/>
          </a:prstGeom>
        </p:spPr>
      </p:pic>
    </p:spTree>
    <p:extLst>
      <p:ext uri="{BB962C8B-B14F-4D97-AF65-F5344CB8AC3E}">
        <p14:creationId xmlns:p14="http://schemas.microsoft.com/office/powerpoint/2010/main" val="3559621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1E9CE-978D-48BE-98EE-DEF2C72EC628}"/>
              </a:ext>
            </a:extLst>
          </p:cNvPr>
          <p:cNvSpPr>
            <a:spLocks noGrp="1"/>
          </p:cNvSpPr>
          <p:nvPr>
            <p:ph type="title"/>
          </p:nvPr>
        </p:nvSpPr>
        <p:spPr/>
        <p:txBody>
          <a:bodyPr/>
          <a:lstStyle/>
          <a:p>
            <a:pPr algn="r"/>
            <a:r>
              <a:rPr lang="en-US" dirty="0"/>
              <a:t>Announcements</a:t>
            </a:r>
          </a:p>
        </p:txBody>
      </p:sp>
      <p:sp>
        <p:nvSpPr>
          <p:cNvPr id="3" name="Content Placeholder 2">
            <a:extLst>
              <a:ext uri="{FF2B5EF4-FFF2-40B4-BE49-F238E27FC236}">
                <a16:creationId xmlns:a16="http://schemas.microsoft.com/office/drawing/2014/main" id="{59675B33-C605-4DB7-A159-0878BA69747B}"/>
              </a:ext>
            </a:extLst>
          </p:cNvPr>
          <p:cNvSpPr>
            <a:spLocks noGrp="1"/>
          </p:cNvSpPr>
          <p:nvPr>
            <p:ph idx="1"/>
          </p:nvPr>
        </p:nvSpPr>
        <p:spPr>
          <a:xfrm>
            <a:off x="457200" y="1600200"/>
            <a:ext cx="8229600" cy="4525963"/>
          </a:xfrm>
        </p:spPr>
        <p:txBody>
          <a:bodyPr vert="horz" lIns="91440" tIns="45720" rIns="91440" bIns="45720" rtlCol="0" anchor="t">
            <a:noAutofit/>
          </a:bodyPr>
          <a:lstStyle/>
          <a:p>
            <a:r>
              <a:rPr lang="en-US" sz="1800" dirty="0">
                <a:latin typeface="Atkinson Hyperlegible"/>
                <a:cs typeface="Arial"/>
              </a:rPr>
              <a:t>Data Coordinator Quarterly Call Schedule for Fiscal Year 2025, August 1, 2024 – July 30, 2025</a:t>
            </a:r>
          </a:p>
          <a:p>
            <a:pPr lvl="1"/>
            <a:r>
              <a:rPr lang="en-US" sz="1800" dirty="0">
                <a:latin typeface="Atkinson Hyperlegible"/>
                <a:cs typeface="Arial"/>
                <a:hlinkClick r:id="rId2"/>
              </a:rPr>
              <a:t>August 8, 2024: NIRS Kickoff Webinar (4:00 – 5:30 PM EST, zoom)</a:t>
            </a:r>
            <a:endParaRPr lang="en-US" sz="1800" dirty="0">
              <a:latin typeface="Atkinson Hyperlegible"/>
              <a:cs typeface="Arial"/>
            </a:endParaRPr>
          </a:p>
          <a:p>
            <a:pPr lvl="1"/>
            <a:r>
              <a:rPr lang="en-US" sz="1800" dirty="0">
                <a:latin typeface="Atkinson Hyperlegible"/>
                <a:hlinkClick r:id="rId3"/>
              </a:rPr>
              <a:t>November 3, 2024: Annual Meeting (12:00 – 4:00 PM EST, in-person, Washington DC)</a:t>
            </a:r>
            <a:endParaRPr lang="en-US" sz="1800" dirty="0">
              <a:latin typeface="Atkinson Hyperlegible"/>
            </a:endParaRPr>
          </a:p>
          <a:p>
            <a:pPr lvl="1"/>
            <a:r>
              <a:rPr lang="en-US" sz="1800" dirty="0">
                <a:latin typeface="Atkinson Hyperlegible"/>
                <a:hlinkClick r:id="rId4"/>
              </a:rPr>
              <a:t>February 27, 2025: Quarterly Call (4:00 – 5:30 PM EST, zoom)</a:t>
            </a:r>
            <a:endParaRPr lang="en-US" sz="1800" dirty="0">
              <a:latin typeface="Atkinson Hyperlegible"/>
            </a:endParaRPr>
          </a:p>
          <a:p>
            <a:pPr lvl="1"/>
            <a:r>
              <a:rPr lang="en-US" sz="1800" dirty="0">
                <a:latin typeface="Atkinson Hyperlegible"/>
                <a:cs typeface="Arial"/>
                <a:hlinkClick r:id="rId5"/>
              </a:rPr>
              <a:t>May 22, 2025: Quarterly Call (4:00 – 5:30 PM EST, zoom)</a:t>
            </a:r>
            <a:endParaRPr lang="en-US" sz="1800" dirty="0">
              <a:latin typeface="Atkinson Hyperlegible"/>
              <a:cs typeface="Arial"/>
            </a:endParaRPr>
          </a:p>
          <a:p>
            <a:pPr marL="0" indent="0">
              <a:buNone/>
            </a:pPr>
            <a:endParaRPr lang="en-US" sz="1800" dirty="0">
              <a:latin typeface="Atkinson Hyperlegible"/>
            </a:endParaRPr>
          </a:p>
          <a:p>
            <a:r>
              <a:rPr lang="en-US" sz="1800" dirty="0">
                <a:latin typeface="Atkinson Hyperlegible"/>
              </a:rPr>
              <a:t>NIRS TA Help Desk Hours will resume in September. </a:t>
            </a:r>
          </a:p>
          <a:p>
            <a:pPr lvl="1"/>
            <a:r>
              <a:rPr lang="en-US" sz="1800" dirty="0">
                <a:latin typeface="Atkinson Hyperlegible"/>
              </a:rPr>
              <a:t>A calendar invite will be shared with the data </a:t>
            </a:r>
            <a:r>
              <a:rPr lang="en-US" sz="1800">
                <a:latin typeface="Atkinson Hyperlegible"/>
              </a:rPr>
              <a:t>coordinator’s listserv </a:t>
            </a:r>
            <a:r>
              <a:rPr lang="en-US" sz="1800" dirty="0">
                <a:latin typeface="Atkinson Hyperlegible"/>
              </a:rPr>
              <a:t>soon. </a:t>
            </a:r>
          </a:p>
          <a:p>
            <a:pPr lvl="1"/>
            <a:endParaRPr lang="en-US" sz="1800" dirty="0">
              <a:latin typeface="Atkinson Hyperlegible"/>
              <a:cs typeface="Arial"/>
            </a:endParaRPr>
          </a:p>
          <a:p>
            <a:r>
              <a:rPr lang="en-US" sz="1800" dirty="0">
                <a:latin typeface="Atkinson Hyperlegible"/>
                <a:cs typeface="Arial"/>
              </a:rPr>
              <a:t>Not sure if you are enrolled on the data coordinator’s listserv? </a:t>
            </a:r>
            <a:r>
              <a:rPr lang="en-US" sz="1800" dirty="0">
                <a:latin typeface="Atkinson Hyperlegible"/>
                <a:cs typeface="Arial"/>
                <a:hlinkClick r:id="rId6"/>
              </a:rPr>
              <a:t>Visit this link to enroll</a:t>
            </a:r>
            <a:r>
              <a:rPr lang="en-US" sz="1800" dirty="0">
                <a:latin typeface="Atkinson Hyperlegible"/>
                <a:cs typeface="Arial"/>
              </a:rPr>
              <a:t>.</a:t>
            </a:r>
            <a:r>
              <a:rPr lang="en-US" sz="1800" dirty="0">
                <a:latin typeface="Atkinson Hyperlegible"/>
              </a:rPr>
              <a:t> </a:t>
            </a:r>
          </a:p>
        </p:txBody>
      </p:sp>
      <p:pic>
        <p:nvPicPr>
          <p:cNvPr id="5" name="Graphic 4" descr="Megaphone1 with solid fill">
            <a:extLst>
              <a:ext uri="{FF2B5EF4-FFF2-40B4-BE49-F238E27FC236}">
                <a16:creationId xmlns:a16="http://schemas.microsoft.com/office/drawing/2014/main" id="{D6A062DE-1043-047F-AD2A-0A84E77B2AC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328460" y="2863934"/>
            <a:ext cx="1601591" cy="1601591"/>
          </a:xfrm>
          <a:prstGeom prst="rect">
            <a:avLst/>
          </a:prstGeom>
        </p:spPr>
      </p:pic>
    </p:spTree>
    <p:extLst>
      <p:ext uri="{BB962C8B-B14F-4D97-AF65-F5344CB8AC3E}">
        <p14:creationId xmlns:p14="http://schemas.microsoft.com/office/powerpoint/2010/main" val="1143986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9FA98-C877-05C1-9E59-63BBDECED72C}"/>
              </a:ext>
            </a:extLst>
          </p:cNvPr>
          <p:cNvSpPr>
            <a:spLocks noGrp="1"/>
          </p:cNvSpPr>
          <p:nvPr>
            <p:ph type="title"/>
          </p:nvPr>
        </p:nvSpPr>
        <p:spPr/>
        <p:txBody>
          <a:bodyPr/>
          <a:lstStyle/>
          <a:p>
            <a:pPr algn="r"/>
            <a:r>
              <a:rPr lang="en-US" dirty="0"/>
              <a:t>Upcoming Webinars </a:t>
            </a:r>
          </a:p>
        </p:txBody>
      </p:sp>
      <p:sp>
        <p:nvSpPr>
          <p:cNvPr id="3" name="Content Placeholder 2">
            <a:extLst>
              <a:ext uri="{FF2B5EF4-FFF2-40B4-BE49-F238E27FC236}">
                <a16:creationId xmlns:a16="http://schemas.microsoft.com/office/drawing/2014/main" id="{35EF442C-1F0A-3BD4-6808-9BCAAED56EA6}"/>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sz="2400" b="1" dirty="0">
                <a:solidFill>
                  <a:srgbClr val="131619"/>
                </a:solidFill>
                <a:latin typeface="Atkinson Hyperlegible"/>
                <a:cs typeface="Arial"/>
              </a:rPr>
              <a:t>MCHB's 2024 DGIS Redesign Webinar for DMCHWD Grantees</a:t>
            </a:r>
            <a:endParaRPr lang="en-US" sz="2400" dirty="0">
              <a:solidFill>
                <a:srgbClr val="000000"/>
              </a:solidFill>
              <a:latin typeface="Atkinson Hyperlegible"/>
            </a:endParaRPr>
          </a:p>
          <a:p>
            <a:r>
              <a:rPr lang="en-US" sz="2400" u="sng" dirty="0">
                <a:latin typeface="Atkinson Hyperlegible"/>
                <a:cs typeface="Arial"/>
              </a:rPr>
              <a:t>Why:</a:t>
            </a:r>
            <a:r>
              <a:rPr lang="en-US" sz="2400" dirty="0">
                <a:latin typeface="Atkinson Hyperlegible"/>
                <a:cs typeface="Arial"/>
              </a:rPr>
              <a:t> The purpose of this webinar is to review major changes to Discretionary Grants Information System (DGIS) forms for Division of MCH Workforce Development Grantees (DMCHWD).</a:t>
            </a:r>
            <a:br>
              <a:rPr lang="en-US" sz="2400" dirty="0">
                <a:latin typeface="Atkinson Hyperlegible"/>
                <a:cs typeface="Arial"/>
              </a:rPr>
            </a:br>
            <a:endParaRPr lang="en-US" sz="2400" dirty="0">
              <a:latin typeface="Atkinson Hyperlegible"/>
              <a:cs typeface="Arial"/>
            </a:endParaRPr>
          </a:p>
          <a:p>
            <a:r>
              <a:rPr lang="en-US" sz="2400" u="sng" dirty="0">
                <a:latin typeface="Atkinson Hyperlegible"/>
                <a:cs typeface="Arial"/>
              </a:rPr>
              <a:t>Who:</a:t>
            </a:r>
            <a:r>
              <a:rPr lang="en-US" sz="2400" dirty="0">
                <a:latin typeface="Atkinson Hyperlegible"/>
                <a:cs typeface="Arial"/>
              </a:rPr>
              <a:t> MCHB grantees and their evaluation specialists</a:t>
            </a:r>
            <a:br>
              <a:rPr lang="en-US" sz="2400" dirty="0">
                <a:latin typeface="Atkinson Hyperlegible"/>
                <a:cs typeface="Arial"/>
              </a:rPr>
            </a:br>
            <a:endParaRPr lang="en-US" sz="2400" dirty="0">
              <a:latin typeface="Atkinson Hyperlegible"/>
              <a:cs typeface="Arial"/>
            </a:endParaRPr>
          </a:p>
          <a:p>
            <a:r>
              <a:rPr lang="en-US" sz="2400" u="sng" dirty="0">
                <a:latin typeface="Atkinson Hyperlegible"/>
                <a:cs typeface="Arial"/>
              </a:rPr>
              <a:t>When:</a:t>
            </a:r>
            <a:r>
              <a:rPr lang="en-US" sz="2400" dirty="0">
                <a:latin typeface="Atkinson Hyperlegible"/>
                <a:cs typeface="Arial"/>
              </a:rPr>
              <a:t> Thursday, August 15, 2024, 2:30 PM – 3:30 PM EST</a:t>
            </a:r>
            <a:br>
              <a:rPr lang="en-US" sz="2400" dirty="0">
                <a:latin typeface="Atkinson Hyperlegible"/>
                <a:cs typeface="Arial"/>
              </a:rPr>
            </a:br>
            <a:endParaRPr lang="en-US" sz="2400" dirty="0">
              <a:latin typeface="Atkinson Hyperlegible"/>
              <a:cs typeface="Arial"/>
            </a:endParaRPr>
          </a:p>
          <a:p>
            <a:r>
              <a:rPr lang="en-US" sz="2400" u="sng" dirty="0">
                <a:latin typeface="Atkinson Hyperlegible"/>
                <a:cs typeface="Arial"/>
              </a:rPr>
              <a:t>How:</a:t>
            </a:r>
            <a:r>
              <a:rPr lang="en-US" sz="2400" dirty="0">
                <a:latin typeface="Atkinson Hyperlegible"/>
                <a:cs typeface="Arial"/>
              </a:rPr>
              <a:t> Join the Zoom link below:  </a:t>
            </a:r>
            <a:r>
              <a:rPr lang="en-US" sz="2400" dirty="0">
                <a:solidFill>
                  <a:srgbClr val="0563C1"/>
                </a:solidFill>
                <a:effectLst/>
                <a:latin typeface="Atkinson Hyperlegible"/>
                <a:ea typeface="Aptos" panose="020B0004020202020204" pitchFamily="34" charset="0"/>
                <a:hlinkClick r:id="rId2"/>
              </a:rPr>
              <a:t>https://us06web.zoom.us/meeting/register/tZMuduqhqT0oHNG-NURFb1qwRV9XBi3rN2yn</a:t>
            </a:r>
            <a:br>
              <a:rPr lang="en-US" dirty="0"/>
            </a:br>
            <a:endParaRPr lang="en-US" dirty="0"/>
          </a:p>
        </p:txBody>
      </p:sp>
    </p:spTree>
    <p:extLst>
      <p:ext uri="{BB962C8B-B14F-4D97-AF65-F5344CB8AC3E}">
        <p14:creationId xmlns:p14="http://schemas.microsoft.com/office/powerpoint/2010/main" val="1851647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9FA98-C877-05C1-9E59-63BBDECED72C}"/>
              </a:ext>
            </a:extLst>
          </p:cNvPr>
          <p:cNvSpPr>
            <a:spLocks noGrp="1"/>
          </p:cNvSpPr>
          <p:nvPr>
            <p:ph type="title"/>
          </p:nvPr>
        </p:nvSpPr>
        <p:spPr/>
        <p:txBody>
          <a:bodyPr/>
          <a:lstStyle/>
          <a:p>
            <a:pPr algn="r"/>
            <a:r>
              <a:rPr lang="en-US" dirty="0"/>
              <a:t>Upcoming Webinars </a:t>
            </a:r>
          </a:p>
        </p:txBody>
      </p:sp>
      <p:sp>
        <p:nvSpPr>
          <p:cNvPr id="3" name="Content Placeholder 2">
            <a:extLst>
              <a:ext uri="{FF2B5EF4-FFF2-40B4-BE49-F238E27FC236}">
                <a16:creationId xmlns:a16="http://schemas.microsoft.com/office/drawing/2014/main" id="{35EF442C-1F0A-3BD4-6808-9BCAAED56EA6}"/>
              </a:ext>
            </a:extLst>
          </p:cNvPr>
          <p:cNvSpPr>
            <a:spLocks noGrp="1"/>
          </p:cNvSpPr>
          <p:nvPr>
            <p:ph idx="1"/>
          </p:nvPr>
        </p:nvSpPr>
        <p:spPr/>
        <p:txBody>
          <a:bodyPr vert="horz" lIns="91440" tIns="45720" rIns="91440" bIns="45720" rtlCol="0" anchor="t">
            <a:normAutofit fontScale="92500" lnSpcReduction="10000"/>
          </a:bodyPr>
          <a:lstStyle/>
          <a:p>
            <a:r>
              <a:rPr lang="en-US" sz="2000" dirty="0">
                <a:latin typeface="Atkinson Hyperlegible"/>
                <a:cs typeface="Arial"/>
              </a:rPr>
              <a:t>We encourage Data Coordinators to visit the </a:t>
            </a:r>
            <a:r>
              <a:rPr lang="en-US" sz="2000" dirty="0">
                <a:latin typeface="Atkinson Hyperlegible"/>
                <a:cs typeface="Arial"/>
                <a:hlinkClick r:id="rId2"/>
              </a:rPr>
              <a:t>DGIS webpage </a:t>
            </a:r>
            <a:r>
              <a:rPr lang="en-US" sz="2000" dirty="0">
                <a:latin typeface="Atkinson Hyperlegible"/>
                <a:cs typeface="Arial"/>
              </a:rPr>
              <a:t>to watch a short overview video, familiarize yourself with the updated forms themselves, and find answers about the update via the Frequently Asked Questions (FAQ).</a:t>
            </a:r>
            <a:br>
              <a:rPr lang="en-US" sz="2000" dirty="0">
                <a:latin typeface="Atkinson Hyperlegible"/>
                <a:cs typeface="Arial"/>
              </a:rPr>
            </a:br>
            <a:endParaRPr lang="en-US" sz="2000" dirty="0">
              <a:latin typeface="Atkinson Hyperlegible"/>
              <a:cs typeface="Arial"/>
            </a:endParaRPr>
          </a:p>
          <a:p>
            <a:r>
              <a:rPr lang="en-US" sz="2000" dirty="0">
                <a:latin typeface="Atkinson Hyperlegible"/>
              </a:rPr>
              <a:t>AUCD is hosting a separate workshop to walk through form changes in NIRS. </a:t>
            </a:r>
          </a:p>
          <a:p>
            <a:pPr lvl="1"/>
            <a:r>
              <a:rPr lang="en-US" sz="2000" u="sng" dirty="0">
                <a:latin typeface="Atkinson Hyperlegible"/>
              </a:rPr>
              <a:t>Why:</a:t>
            </a:r>
            <a:r>
              <a:rPr lang="en-US" sz="2000" dirty="0">
                <a:latin typeface="Atkinson Hyperlegible"/>
              </a:rPr>
              <a:t> The purpose of this workshop is to review changes in NIRS forms to assist Programs in new data entry requirements and to answer questions. </a:t>
            </a:r>
            <a:br>
              <a:rPr lang="en-US" sz="2000" dirty="0">
                <a:latin typeface="Atkinson Hyperlegible"/>
              </a:rPr>
            </a:br>
            <a:endParaRPr lang="en-US" sz="2000" dirty="0">
              <a:latin typeface="Atkinson Hyperlegible"/>
            </a:endParaRPr>
          </a:p>
          <a:p>
            <a:pPr lvl="1"/>
            <a:r>
              <a:rPr lang="en-US" sz="2000" u="sng" dirty="0">
                <a:latin typeface="Atkinson Hyperlegible"/>
              </a:rPr>
              <a:t>Who:</a:t>
            </a:r>
            <a:r>
              <a:rPr lang="en-US" sz="2000" dirty="0">
                <a:latin typeface="Atkinson Hyperlegible"/>
              </a:rPr>
              <a:t> MCHB grantees and ACL grantees (LEND, LEAH, PPC, DBP, and UCEDD) </a:t>
            </a:r>
            <a:br>
              <a:rPr lang="en-US" sz="2000" dirty="0">
                <a:latin typeface="Atkinson Hyperlegible"/>
              </a:rPr>
            </a:br>
            <a:endParaRPr lang="en-US" sz="2000" dirty="0">
              <a:latin typeface="Atkinson Hyperlegible"/>
            </a:endParaRPr>
          </a:p>
          <a:p>
            <a:pPr lvl="1"/>
            <a:r>
              <a:rPr lang="en-US" sz="2000" u="sng" dirty="0">
                <a:latin typeface="Atkinson Hyperlegible"/>
              </a:rPr>
              <a:t>When:</a:t>
            </a:r>
            <a:r>
              <a:rPr lang="en-US" sz="2000" dirty="0">
                <a:latin typeface="Atkinson Hyperlegible"/>
              </a:rPr>
              <a:t> Thursday August 22, 2024, 2:00 PM EST – 4:00 PM EST</a:t>
            </a:r>
            <a:br>
              <a:rPr lang="en-US" sz="2000" dirty="0">
                <a:latin typeface="Atkinson Hyperlegible"/>
              </a:rPr>
            </a:br>
            <a:endParaRPr lang="en-US" sz="2000" dirty="0">
              <a:latin typeface="Atkinson Hyperlegible"/>
            </a:endParaRPr>
          </a:p>
          <a:p>
            <a:pPr lvl="1"/>
            <a:r>
              <a:rPr lang="en-US" sz="2000" u="sng" dirty="0">
                <a:latin typeface="Atkinson Hyperlegible"/>
              </a:rPr>
              <a:t>How:</a:t>
            </a:r>
            <a:r>
              <a:rPr lang="en-US" sz="2000" dirty="0">
                <a:latin typeface="Atkinson Hyperlegible"/>
              </a:rPr>
              <a:t> A registration form will be shared with the data coordinator’s listserv soon.</a:t>
            </a:r>
            <a:endParaRPr lang="en-US" sz="1200" dirty="0"/>
          </a:p>
        </p:txBody>
      </p:sp>
    </p:spTree>
    <p:extLst>
      <p:ext uri="{BB962C8B-B14F-4D97-AF65-F5344CB8AC3E}">
        <p14:creationId xmlns:p14="http://schemas.microsoft.com/office/powerpoint/2010/main" val="3647392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49&quot;&gt;&lt;object type=&quot;3&quot; unique_id=&quot;10050&quot;&gt;&lt;property id=&quot;20148&quot; value=&quot;5&quot;/&gt;&lt;property id=&quot;20300&quot; value=&quot;Slide 5 - &amp;quot;What’s New in NIRS 2.0&amp;quot;&quot;/&gt;&lt;property id=&quot;20307&quot; value=&quot;266&quot;/&gt;&lt;/object&gt;&lt;object type=&quot;3&quot; unique_id=&quot;10051&quot;&gt;&lt;property id=&quot;20148&quot; value=&quot;5&quot;/&gt;&lt;property id=&quot;20300&quot; value=&quot;Slide 7 - &amp;quot;Support from Network Group&amp;quot;&quot;/&gt;&lt;property id=&quot;20307&quot; value=&quot;267&quot;/&gt;&lt;/object&gt;&lt;object type=&quot;3&quot; unique_id=&quot;10052&quot;&gt;&lt;property id=&quot;20148&quot; value=&quot;5&quot;/&gt;&lt;property id=&quot;20300&quot; value=&quot;Slide 8&quot;/&gt;&lt;property id=&quot;20307&quot; value=&quot;268&quot;/&gt;&lt;/object&gt;&lt;object type=&quot;3&quot; unique_id=&quot;10053&quot;&gt;&lt;property id=&quot;20148&quot; value=&quot;5&quot;/&gt;&lt;property id=&quot;20300&quot; value=&quot;Slide 9 - &amp;quot;What to expect in 2019 NIRS&amp;quot;&quot;/&gt;&lt;property id=&quot;20307&quot; value=&quot;269&quot;/&gt;&lt;/object&gt;&lt;object type=&quot;3&quot; unique_id=&quot;11573&quot;&gt;&lt;property id=&quot;20148&quot; value=&quot;5&quot;/&gt;&lt;property id=&quot;20300&quot; value=&quot;Slide 1&quot;/&gt;&lt;property id=&quot;20307&quot; value=&quot;273&quot;/&gt;&lt;/object&gt;&lt;object type=&quot;3&quot; unique_id=&quot;11574&quot;&gt;&lt;property id=&quot;20148&quot; value=&quot;5&quot;/&gt;&lt;property id=&quot;20300&quot; value=&quot;Slide 2 - &amp;quot;Agenda&amp;quot;&quot;/&gt;&lt;property id=&quot;20307&quot; value=&quot;270&quot;/&gt;&lt;/object&gt;&lt;object type=&quot;3&quot; unique_id=&quot;11575&quot;&gt;&lt;property id=&quot;20148&quot; value=&quot;5&quot;/&gt;&lt;property id=&quot;20300&quot; value=&quot;Slide 4 - &amp;quot;Presenters&amp;quot;&quot;/&gt;&lt;property id=&quot;20307&quot; value=&quot;271&quot;/&gt;&lt;/object&gt;&lt;object type=&quot;3&quot; unique_id=&quot;11647&quot;&gt;&lt;property id=&quot;20148&quot; value=&quot;5&quot;/&gt;&lt;property id=&quot;20300&quot; value=&quot;Slide 3 - &amp;quot;Announcements&amp;quot;&quot;/&gt;&lt;property id=&quot;20307&quot; value=&quot;274&quot;/&gt;&lt;/object&gt;&lt;object type=&quot;3&quot; unique_id=&quot;11709&quot;&gt;&lt;property id=&quot;20148&quot; value=&quot;5&quot;/&gt;&lt;property id=&quot;20300&quot; value=&quot;Slide 6 - &amp;quot;What’s New in NIRS 2.0&amp;quot;&quot;/&gt;&lt;property id=&quot;20307&quot; value=&quot;275&quot;/&gt;&lt;/object&gt;&lt;/object&gt;&lt;object type=&quot;8&quot; unique_id=&quot;10059&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883E899D54D74BA1C1A6CB9D71703E" ma:contentTypeVersion="19" ma:contentTypeDescription="Create a new document." ma:contentTypeScope="" ma:versionID="c8f1b8d09a17defc624502bd76d5ed5a">
  <xsd:schema xmlns:xsd="http://www.w3.org/2001/XMLSchema" xmlns:xs="http://www.w3.org/2001/XMLSchema" xmlns:p="http://schemas.microsoft.com/office/2006/metadata/properties" xmlns:ns2="efb5d312-3244-4da2-b682-98eb9f5698f6" xmlns:ns3="79817154-d81f-4d9d-a8cb-964bf513cd3b" targetNamespace="http://schemas.microsoft.com/office/2006/metadata/properties" ma:root="true" ma:fieldsID="0ad65736eb61d57fd8bba54b088dba71" ns2:_="" ns3:_="">
    <xsd:import namespace="efb5d312-3244-4da2-b682-98eb9f5698f6"/>
    <xsd:import namespace="79817154-d81f-4d9d-a8cb-964bf513cd3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Journalarticl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b5d312-3244-4da2-b682-98eb9f5698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dc74c03-2f9c-4dc9-9ac7-d15f18607ae3" ma:termSetId="09814cd3-568e-fe90-9814-8d621ff8fb84" ma:anchorId="fba54fb3-c3e1-fe81-a776-ca4b69148c4d" ma:open="true" ma:isKeyword="false">
      <xsd:complexType>
        <xsd:sequence>
          <xsd:element ref="pc:Terms" minOccurs="0" maxOccurs="1"/>
        </xsd:sequence>
      </xsd:complexType>
    </xsd:element>
    <xsd:element name="Journalarticle" ma:index="24" nillable="true" ma:displayName="Document type" ma:format="Dropdown" ma:internalName="Journalarticle">
      <xsd:simpleType>
        <xsd:restriction base="dms:Choice">
          <xsd:enumeration value="Journal article"/>
          <xsd:enumeration value="Report"/>
          <xsd:enumeration value="Website"/>
          <xsd:enumeration value="Presentation"/>
        </xsd:restrictio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9817154-d81f-4d9d-a8cb-964bf513cd3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c571147-f908-406e-838c-ee9f7f3b6eb5}" ma:internalName="TaxCatchAll" ma:showField="CatchAllData" ma:web="79817154-d81f-4d9d-a8cb-964bf513cd3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9817154-d81f-4d9d-a8cb-964bf513cd3b" xsi:nil="true"/>
    <lcf76f155ced4ddcb4097134ff3c332f xmlns="efb5d312-3244-4da2-b682-98eb9f5698f6">
      <Terms xmlns="http://schemas.microsoft.com/office/infopath/2007/PartnerControls"/>
    </lcf76f155ced4ddcb4097134ff3c332f>
    <Journalarticle xmlns="efb5d312-3244-4da2-b682-98eb9f5698f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C5B99C-4371-424F-9545-BB91CEAEB1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b5d312-3244-4da2-b682-98eb9f5698f6"/>
    <ds:schemaRef ds:uri="79817154-d81f-4d9d-a8cb-964bf513cd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B96060-B046-4CAF-9850-4D3CF73D4A9E}">
  <ds:schemaRefs>
    <ds:schemaRef ds:uri="http://purl.org/dc/terms/"/>
    <ds:schemaRef ds:uri="http://schemas.microsoft.com/office/2006/metadata/properties"/>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http://purl.org/dc/elements/1.1/"/>
    <ds:schemaRef ds:uri="79817154-d81f-4d9d-a8cb-964bf513cd3b"/>
    <ds:schemaRef ds:uri="efb5d312-3244-4da2-b682-98eb9f5698f6"/>
    <ds:schemaRef ds:uri="http://www.w3.org/XML/1998/namespace"/>
  </ds:schemaRefs>
</ds:datastoreItem>
</file>

<file path=customXml/itemProps3.xml><?xml version="1.0" encoding="utf-8"?>
<ds:datastoreItem xmlns:ds="http://schemas.openxmlformats.org/officeDocument/2006/customXml" ds:itemID="{2E764705-F3F3-44FA-A212-8E3D5278A2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17022</TotalTime>
  <Words>1074</Words>
  <Application>Microsoft Office PowerPoint</Application>
  <PresentationFormat>On-screen Show (4:3)</PresentationFormat>
  <Paragraphs>121</Paragraphs>
  <Slides>18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Atkinson Hyperlegible</vt:lpstr>
      <vt:lpstr>Calibri</vt:lpstr>
      <vt:lpstr>Gill Sans MT</vt:lpstr>
      <vt:lpstr>Wingdings</vt:lpstr>
      <vt:lpstr>Office Theme</vt:lpstr>
      <vt:lpstr>PowerPoint Presentation</vt:lpstr>
      <vt:lpstr>Staff Introductions</vt:lpstr>
      <vt:lpstr>Introductions - In Chat</vt:lpstr>
      <vt:lpstr>Agenda</vt:lpstr>
      <vt:lpstr>Celebrations</vt:lpstr>
      <vt:lpstr>Announcements</vt:lpstr>
      <vt:lpstr>Announcements</vt:lpstr>
      <vt:lpstr>Upcoming Webinars </vt:lpstr>
      <vt:lpstr>Upcoming Webinars </vt:lpstr>
      <vt:lpstr>PowerPoint Presentation</vt:lpstr>
      <vt:lpstr>NIRS System Updates</vt:lpstr>
      <vt:lpstr>NIRS System Updates</vt:lpstr>
      <vt:lpstr>NIRS Data Export Schedule to MCHB EHB</vt:lpstr>
      <vt:lpstr>UCEDD Five-Year Closeout Report Schedule</vt:lpstr>
      <vt:lpstr>NIRS reporting for UCEDD with  No-Cost Extension (NCE)</vt:lpstr>
      <vt:lpstr>Questions &amp; Answers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oklimova</dc:creator>
  <cp:lastModifiedBy>Brandon Lewis</cp:lastModifiedBy>
  <cp:revision>16</cp:revision>
  <dcterms:created xsi:type="dcterms:W3CDTF">2011-01-04T16:29:27Z</dcterms:created>
  <dcterms:modified xsi:type="dcterms:W3CDTF">2024-08-09T15:04:04Z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0x01010088883E899D54D74BA1C1A6CB9D71703E</vt:lpwstr>
  </property>
  <property fmtid="{D5CDD505-2E9C-101B-9397-08002B2CF9AE}" pid="3" name="Order">
    <vt:r8>7658700</vt:r8>
  </property>
  <property fmtid="{D5CDD505-2E9C-101B-9397-08002B2CF9AE}" pid="4" name="MediaServiceImageTags">
    <vt:lpwstr/>
  </property>
</Properties>
</file>