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notesMasterIdLst>
    <p:notesMasterId r:id="rId40"/>
  </p:notesMasterIdLst>
  <p:sldIdLst>
    <p:sldId id="290" r:id="rId2"/>
    <p:sldId id="430" r:id="rId3"/>
    <p:sldId id="431" r:id="rId4"/>
    <p:sldId id="286" r:id="rId5"/>
    <p:sldId id="437" r:id="rId6"/>
    <p:sldId id="436" r:id="rId7"/>
    <p:sldId id="441" r:id="rId8"/>
    <p:sldId id="447" r:id="rId9"/>
    <p:sldId id="448" r:id="rId10"/>
    <p:sldId id="450" r:id="rId11"/>
    <p:sldId id="451" r:id="rId12"/>
    <p:sldId id="452" r:id="rId13"/>
    <p:sldId id="453" r:id="rId14"/>
    <p:sldId id="456" r:id="rId15"/>
    <p:sldId id="455" r:id="rId16"/>
    <p:sldId id="454" r:id="rId17"/>
    <p:sldId id="449" r:id="rId18"/>
    <p:sldId id="442" r:id="rId19"/>
    <p:sldId id="458" r:id="rId20"/>
    <p:sldId id="459" r:id="rId21"/>
    <p:sldId id="427" r:id="rId22"/>
    <p:sldId id="457" r:id="rId23"/>
    <p:sldId id="443" r:id="rId24"/>
    <p:sldId id="445" r:id="rId25"/>
    <p:sldId id="446" r:id="rId26"/>
    <p:sldId id="299" r:id="rId27"/>
    <p:sldId id="302" r:id="rId28"/>
    <p:sldId id="336" r:id="rId29"/>
    <p:sldId id="345" r:id="rId30"/>
    <p:sldId id="337" r:id="rId31"/>
    <p:sldId id="338" r:id="rId32"/>
    <p:sldId id="276" r:id="rId33"/>
    <p:sldId id="444" r:id="rId34"/>
    <p:sldId id="340" r:id="rId35"/>
    <p:sldId id="341" r:id="rId36"/>
    <p:sldId id="460" r:id="rId37"/>
    <p:sldId id="344" r:id="rId38"/>
    <p:sldId id="284" r:id="rId3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iams, Taryn - ODEP" initials="WT-O" lastIdx="6" clrIdx="0">
    <p:extLst>
      <p:ext uri="{19B8F6BF-5375-455C-9EA6-DF929625EA0E}">
        <p15:presenceInfo xmlns:p15="http://schemas.microsoft.com/office/powerpoint/2012/main" userId="S-1-5-21-625881431-3029617060-3355961844-531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000099"/>
    <a:srgbClr val="3A3A3A"/>
    <a:srgbClr val="121B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09" autoAdjust="0"/>
    <p:restoredTop sz="82190" autoAdjust="0"/>
  </p:normalViewPr>
  <p:slideViewPr>
    <p:cSldViewPr snapToGrid="0" snapToObjects="1">
      <p:cViewPr>
        <p:scale>
          <a:sx n="60" d="100"/>
          <a:sy n="60" d="100"/>
        </p:scale>
        <p:origin x="571" y="3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-11814"/>
    </p:cViewPr>
  </p:sorterViewPr>
  <p:notesViewPr>
    <p:cSldViewPr snapToGrid="0" snapToObjects="1">
      <p:cViewPr varScale="1">
        <p:scale>
          <a:sx n="76" d="100"/>
          <a:sy n="76" d="100"/>
        </p:scale>
        <p:origin x="54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124211-4F88-440B-9A91-C5C0DF2B4C4D}" type="datetimeFigureOut">
              <a:rPr lang="en-US" smtClean="0"/>
              <a:t>11/17/2019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11EDC05-F1D5-4450-8442-FB8683060C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907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257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303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897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822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2491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3980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064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417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287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2517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183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752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3991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6670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8509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701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667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0641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3492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1549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2769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371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651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6949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want to change screen shot when new JAN Home page is implemented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9769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2055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3579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0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927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134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755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430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843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DC05-F1D5-4450-8442-FB8683060CC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571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C6DE-6A30-7E40-B0A2-B4B9473592AA}" type="datetimeFigureOut">
              <a:rPr lang="en-US" smtClean="0"/>
              <a:pPr/>
              <a:t>11/17/2019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D67E6-DEB0-AA43-964C-0A9ABA04F2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588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C6DE-6A30-7E40-B0A2-B4B9473592AA}" type="datetimeFigureOut">
              <a:rPr lang="en-US" smtClean="0"/>
              <a:pPr/>
              <a:t>11/17/2019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D67E6-DEB0-AA43-964C-0A9ABA04F2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105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C6DE-6A30-7E40-B0A2-B4B9473592AA}" type="datetimeFigureOut">
              <a:rPr lang="en-US" smtClean="0"/>
              <a:pPr/>
              <a:t>11/17/2019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D67E6-DEB0-AA43-964C-0A9ABA04F2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49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includes photo of man who uses crutches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02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49913" y="105861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Right Triangle 15"/>
          <p:cNvSpPr/>
          <p:nvPr userDrawn="1"/>
        </p:nvSpPr>
        <p:spPr>
          <a:xfrm rot="10800000">
            <a:off x="8250700" y="-2"/>
            <a:ext cx="893300" cy="150669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544553" y="108389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rgbClr val="121B32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rgbClr val="121B32"/>
              </a:solidFill>
              <a:latin typeface="Arial"/>
              <a:cs typeface="Arial"/>
            </a:endParaRPr>
          </a:p>
        </p:txBody>
      </p:sp>
      <p:sp>
        <p:nvSpPr>
          <p:cNvPr id="9" name="5-Point Star 8" descr="Star"/>
          <p:cNvSpPr>
            <a:spLocks noChangeAspect="1"/>
          </p:cNvSpPr>
          <p:nvPr userDrawn="1"/>
        </p:nvSpPr>
        <p:spPr>
          <a:xfrm>
            <a:off x="7018350" y="6345724"/>
            <a:ext cx="98080" cy="9808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0" name="Rectangle 3"/>
          <p:cNvSpPr>
            <a:spLocks noChangeAspect="1" noChangeArrowheads="1"/>
          </p:cNvSpPr>
          <p:nvPr userDrawn="1"/>
        </p:nvSpPr>
        <p:spPr bwMode="auto">
          <a:xfrm>
            <a:off x="5968207" y="6265592"/>
            <a:ext cx="257634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Driving Change        Creating Opportunity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pSp>
        <p:nvGrpSpPr>
          <p:cNvPr id="11" name="Group 9" descr="ODEP logo"/>
          <p:cNvGrpSpPr/>
          <p:nvPr userDrawn="1"/>
        </p:nvGrpSpPr>
        <p:grpSpPr>
          <a:xfrm>
            <a:off x="1107374" y="6239742"/>
            <a:ext cx="307708" cy="437555"/>
            <a:chOff x="8143256" y="5845174"/>
            <a:chExt cx="574918" cy="817522"/>
          </a:xfrm>
        </p:grpSpPr>
        <p:sp>
          <p:nvSpPr>
            <p:cNvPr id="12" name="Rectangle 11"/>
            <p:cNvSpPr/>
            <p:nvPr/>
          </p:nvSpPr>
          <p:spPr>
            <a:xfrm>
              <a:off x="8143256" y="5845174"/>
              <a:ext cx="574918" cy="8175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odeplog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1837" y="5868930"/>
              <a:ext cx="560095" cy="768023"/>
            </a:xfrm>
            <a:prstGeom prst="rect">
              <a:avLst/>
            </a:prstGeom>
          </p:spPr>
        </p:pic>
      </p:grpSp>
      <p:pic>
        <p:nvPicPr>
          <p:cNvPr id="14" name="Picture 13" descr="DOL Sea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7400" y="6261454"/>
            <a:ext cx="400068" cy="40006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EE5BF6F-B75A-4755-889D-A5B06A0419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400" y="463929"/>
            <a:ext cx="5498363" cy="1255864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rgbClr val="121B3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7F4BEEB-C5B5-4115-81D7-61D0D3AB3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400" y="1911350"/>
            <a:ext cx="6358140" cy="4312617"/>
          </a:xfrm>
        </p:spPr>
        <p:txBody>
          <a:bodyPr/>
          <a:lstStyle>
            <a:lvl1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  <a:lvl2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2pPr>
            <a:lvl3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3pPr>
            <a:lvl4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4pPr>
            <a:lvl5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1489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8549913" y="105861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Right Triangle 15"/>
          <p:cNvSpPr/>
          <p:nvPr userDrawn="1"/>
        </p:nvSpPr>
        <p:spPr>
          <a:xfrm rot="10800000">
            <a:off x="8250700" y="-2"/>
            <a:ext cx="893300" cy="150669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544553" y="108389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rgbClr val="121B32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rgbClr val="121B32"/>
              </a:solidFill>
              <a:latin typeface="Arial"/>
              <a:cs typeface="Arial"/>
            </a:endParaRPr>
          </a:p>
        </p:txBody>
      </p:sp>
      <p:sp>
        <p:nvSpPr>
          <p:cNvPr id="6" name="5-Point Star 5" descr="Star"/>
          <p:cNvSpPr>
            <a:spLocks noChangeAspect="1"/>
          </p:cNvSpPr>
          <p:nvPr userDrawn="1"/>
        </p:nvSpPr>
        <p:spPr>
          <a:xfrm>
            <a:off x="7018350" y="6345724"/>
            <a:ext cx="98080" cy="9808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7" name="Rectangle 3"/>
          <p:cNvSpPr>
            <a:spLocks noChangeAspect="1" noChangeArrowheads="1"/>
          </p:cNvSpPr>
          <p:nvPr userDrawn="1"/>
        </p:nvSpPr>
        <p:spPr bwMode="auto">
          <a:xfrm>
            <a:off x="5968207" y="6265592"/>
            <a:ext cx="257634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Driving Change        Creating Opportunity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pSp>
        <p:nvGrpSpPr>
          <p:cNvPr id="9" name="Group 9"/>
          <p:cNvGrpSpPr/>
          <p:nvPr userDrawn="1"/>
        </p:nvGrpSpPr>
        <p:grpSpPr>
          <a:xfrm>
            <a:off x="1107374" y="6239742"/>
            <a:ext cx="307708" cy="437555"/>
            <a:chOff x="8143256" y="5845174"/>
            <a:chExt cx="574918" cy="817522"/>
          </a:xfrm>
        </p:grpSpPr>
        <p:sp>
          <p:nvSpPr>
            <p:cNvPr id="10" name="Rectangle 9"/>
            <p:cNvSpPr/>
            <p:nvPr/>
          </p:nvSpPr>
          <p:spPr>
            <a:xfrm>
              <a:off x="8143256" y="5845174"/>
              <a:ext cx="574918" cy="8175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odeplogo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51837" y="5868930"/>
              <a:ext cx="560095" cy="768023"/>
            </a:xfrm>
            <a:prstGeom prst="rect">
              <a:avLst/>
            </a:prstGeom>
          </p:spPr>
        </p:pic>
      </p:grpSp>
      <p:pic>
        <p:nvPicPr>
          <p:cNvPr id="12" name="Picture 11" descr="DOL-Master-Seal-CMYK-(1)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7400" y="6261454"/>
            <a:ext cx="400068" cy="40006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C9D1AE8-142E-4CE2-A8EC-223CC206B6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400" y="463929"/>
            <a:ext cx="6796313" cy="1255864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rgbClr val="121B3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FAFF718-8C9C-4B3F-A9DD-06408FF89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400" y="1911350"/>
            <a:ext cx="7859050" cy="4312617"/>
          </a:xfrm>
        </p:spPr>
        <p:txBody>
          <a:bodyPr/>
          <a:lstStyle>
            <a:lvl1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  <a:lvl2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2pPr>
            <a:lvl3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3pPr>
            <a:lvl4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4pPr>
            <a:lvl5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4178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includes photo of man in library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36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49913" y="105861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Right Triangle 15"/>
          <p:cNvSpPr/>
          <p:nvPr userDrawn="1"/>
        </p:nvSpPr>
        <p:spPr>
          <a:xfrm rot="10800000">
            <a:off x="8250700" y="-2"/>
            <a:ext cx="893300" cy="150669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544553" y="108389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rgbClr val="121B32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rgbClr val="121B32"/>
              </a:solidFill>
              <a:latin typeface="Arial"/>
              <a:cs typeface="Arial"/>
            </a:endParaRPr>
          </a:p>
        </p:txBody>
      </p:sp>
      <p:grpSp>
        <p:nvGrpSpPr>
          <p:cNvPr id="9" name="Group 9"/>
          <p:cNvGrpSpPr/>
          <p:nvPr userDrawn="1"/>
        </p:nvGrpSpPr>
        <p:grpSpPr>
          <a:xfrm>
            <a:off x="1107374" y="6239742"/>
            <a:ext cx="307708" cy="437555"/>
            <a:chOff x="8143256" y="5845174"/>
            <a:chExt cx="574918" cy="817522"/>
          </a:xfrm>
        </p:grpSpPr>
        <p:sp>
          <p:nvSpPr>
            <p:cNvPr id="10" name="Rectangle 9"/>
            <p:cNvSpPr/>
            <p:nvPr/>
          </p:nvSpPr>
          <p:spPr>
            <a:xfrm>
              <a:off x="8143256" y="5845174"/>
              <a:ext cx="574918" cy="8175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odeplog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1837" y="5868930"/>
              <a:ext cx="560095" cy="768023"/>
            </a:xfrm>
            <a:prstGeom prst="rect">
              <a:avLst/>
            </a:prstGeom>
          </p:spPr>
        </p:pic>
      </p:grpSp>
      <p:pic>
        <p:nvPicPr>
          <p:cNvPr id="12" name="Picture 11" descr="DOL-Master-Seal-CMYK-(1)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7400" y="6261454"/>
            <a:ext cx="400068" cy="400068"/>
          </a:xfrm>
          <a:prstGeom prst="rect">
            <a:avLst/>
          </a:prstGeom>
        </p:spPr>
      </p:pic>
      <p:sp>
        <p:nvSpPr>
          <p:cNvPr id="13" name="5-Point Star 12" descr="Star"/>
          <p:cNvSpPr>
            <a:spLocks noChangeAspect="1"/>
          </p:cNvSpPr>
          <p:nvPr userDrawn="1"/>
        </p:nvSpPr>
        <p:spPr>
          <a:xfrm>
            <a:off x="7018350" y="6345724"/>
            <a:ext cx="98080" cy="9808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4" name="Rectangle 3"/>
          <p:cNvSpPr>
            <a:spLocks noChangeAspect="1" noChangeArrowheads="1"/>
          </p:cNvSpPr>
          <p:nvPr userDrawn="1"/>
        </p:nvSpPr>
        <p:spPr bwMode="auto">
          <a:xfrm>
            <a:off x="5968207" y="6265592"/>
            <a:ext cx="257634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Driving Change        Creating Opportunity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EFD6F2F-6B11-43B8-8C74-A8054BC7E9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400" y="463929"/>
            <a:ext cx="5498363" cy="1255864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rgbClr val="121B3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DE5FAB5-590A-468D-917E-EBCCF1713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400" y="1911350"/>
            <a:ext cx="6358140" cy="4312617"/>
          </a:xfrm>
        </p:spPr>
        <p:txBody>
          <a:bodyPr/>
          <a:lstStyle>
            <a:lvl1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  <a:lvl2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2pPr>
            <a:lvl3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3pPr>
            <a:lvl4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4pPr>
            <a:lvl5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911225" dir="135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Background includes photo of woman using sign languag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" y="0"/>
            <a:ext cx="9144000" cy="6858000"/>
          </a:xfrm>
          <a:prstGeom prst="rect">
            <a:avLst/>
          </a:prstGeom>
          <a:effectLst/>
        </p:spPr>
      </p:pic>
      <p:sp>
        <p:nvSpPr>
          <p:cNvPr id="8" name="TextBox 7"/>
          <p:cNvSpPr txBox="1"/>
          <p:nvPr userDrawn="1"/>
        </p:nvSpPr>
        <p:spPr>
          <a:xfrm>
            <a:off x="8549913" y="105861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Right Triangle 15"/>
          <p:cNvSpPr/>
          <p:nvPr userDrawn="1"/>
        </p:nvSpPr>
        <p:spPr>
          <a:xfrm rot="10800000">
            <a:off x="8250700" y="-2"/>
            <a:ext cx="893300" cy="150669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544553" y="108389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rgbClr val="121B32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rgbClr val="121B32"/>
              </a:solidFill>
              <a:latin typeface="Arial"/>
              <a:cs typeface="Arial"/>
            </a:endParaRPr>
          </a:p>
        </p:txBody>
      </p:sp>
      <p:grpSp>
        <p:nvGrpSpPr>
          <p:cNvPr id="9" name="Group 9"/>
          <p:cNvGrpSpPr/>
          <p:nvPr userDrawn="1"/>
        </p:nvGrpSpPr>
        <p:grpSpPr>
          <a:xfrm>
            <a:off x="1107374" y="6239742"/>
            <a:ext cx="307708" cy="437555"/>
            <a:chOff x="8143256" y="5845174"/>
            <a:chExt cx="574918" cy="817522"/>
          </a:xfrm>
        </p:grpSpPr>
        <p:sp>
          <p:nvSpPr>
            <p:cNvPr id="10" name="Rectangle 9"/>
            <p:cNvSpPr/>
            <p:nvPr/>
          </p:nvSpPr>
          <p:spPr>
            <a:xfrm>
              <a:off x="8143256" y="5845174"/>
              <a:ext cx="574918" cy="8175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odeplog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1837" y="5868930"/>
              <a:ext cx="560095" cy="768023"/>
            </a:xfrm>
            <a:prstGeom prst="rect">
              <a:avLst/>
            </a:prstGeom>
          </p:spPr>
        </p:pic>
      </p:grpSp>
      <p:pic>
        <p:nvPicPr>
          <p:cNvPr id="12" name="Picture 11" descr="DOL-Master-Seal-CMYK-(1)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7400" y="6261454"/>
            <a:ext cx="400068" cy="400068"/>
          </a:xfrm>
          <a:prstGeom prst="rect">
            <a:avLst/>
          </a:prstGeom>
        </p:spPr>
      </p:pic>
      <p:sp>
        <p:nvSpPr>
          <p:cNvPr id="13" name="5-Point Star 12" descr="Star"/>
          <p:cNvSpPr>
            <a:spLocks noChangeAspect="1"/>
          </p:cNvSpPr>
          <p:nvPr userDrawn="1"/>
        </p:nvSpPr>
        <p:spPr>
          <a:xfrm>
            <a:off x="7018350" y="6345724"/>
            <a:ext cx="98080" cy="9808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4" name="Rectangle 3"/>
          <p:cNvSpPr>
            <a:spLocks noChangeAspect="1" noChangeArrowheads="1"/>
          </p:cNvSpPr>
          <p:nvPr userDrawn="1"/>
        </p:nvSpPr>
        <p:spPr bwMode="auto">
          <a:xfrm>
            <a:off x="5968207" y="6265592"/>
            <a:ext cx="257634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Driving Change        Creating Opportunity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ABB6354-AEF2-4E34-8A2E-CFDA622604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400" y="463929"/>
            <a:ext cx="5498363" cy="1255864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rgbClr val="121B3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A636D85-0118-40D5-837E-204B0BC4C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400" y="1911350"/>
            <a:ext cx="6358140" cy="4312617"/>
          </a:xfrm>
        </p:spPr>
        <p:txBody>
          <a:bodyPr/>
          <a:lstStyle>
            <a:lvl1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  <a:lvl2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2pPr>
            <a:lvl3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3pPr>
            <a:lvl4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4pPr>
            <a:lvl5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7327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includes photo of man in offic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8301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49913" y="105861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4" name="Group 9"/>
          <p:cNvGrpSpPr/>
          <p:nvPr userDrawn="1"/>
        </p:nvGrpSpPr>
        <p:grpSpPr>
          <a:xfrm>
            <a:off x="1107374" y="6239742"/>
            <a:ext cx="307708" cy="437555"/>
            <a:chOff x="8143256" y="5845174"/>
            <a:chExt cx="574918" cy="817522"/>
          </a:xfrm>
        </p:grpSpPr>
        <p:sp>
          <p:nvSpPr>
            <p:cNvPr id="11" name="Rectangle 10"/>
            <p:cNvSpPr/>
            <p:nvPr/>
          </p:nvSpPr>
          <p:spPr>
            <a:xfrm>
              <a:off x="8143256" y="5845174"/>
              <a:ext cx="574918" cy="8175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 descr="odeplog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1837" y="5868930"/>
              <a:ext cx="560095" cy="768023"/>
            </a:xfrm>
            <a:prstGeom prst="rect">
              <a:avLst/>
            </a:prstGeom>
          </p:spPr>
        </p:pic>
      </p:grpSp>
      <p:pic>
        <p:nvPicPr>
          <p:cNvPr id="13" name="Picture 12" descr="DOL-Master-Seal-CMYK-(1)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7400" y="6261454"/>
            <a:ext cx="400068" cy="400068"/>
          </a:xfrm>
          <a:prstGeom prst="rect">
            <a:avLst/>
          </a:prstGeom>
        </p:spPr>
      </p:pic>
      <p:sp>
        <p:nvSpPr>
          <p:cNvPr id="16" name="Right Triangle 15"/>
          <p:cNvSpPr/>
          <p:nvPr userDrawn="1"/>
        </p:nvSpPr>
        <p:spPr>
          <a:xfrm rot="10800000">
            <a:off x="8250700" y="-2"/>
            <a:ext cx="893300" cy="150669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544553" y="108389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rgbClr val="121B32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rgbClr val="121B32"/>
              </a:solidFill>
              <a:latin typeface="Arial"/>
              <a:cs typeface="Arial"/>
            </a:endParaRPr>
          </a:p>
        </p:txBody>
      </p:sp>
      <p:sp>
        <p:nvSpPr>
          <p:cNvPr id="14" name="5-Point Star 13" descr="Star"/>
          <p:cNvSpPr>
            <a:spLocks noChangeAspect="1"/>
          </p:cNvSpPr>
          <p:nvPr userDrawn="1"/>
        </p:nvSpPr>
        <p:spPr>
          <a:xfrm>
            <a:off x="7018350" y="6345724"/>
            <a:ext cx="98080" cy="9808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7" name="Rectangle 3"/>
          <p:cNvSpPr>
            <a:spLocks noChangeAspect="1" noChangeArrowheads="1"/>
          </p:cNvSpPr>
          <p:nvPr userDrawn="1"/>
        </p:nvSpPr>
        <p:spPr bwMode="auto">
          <a:xfrm>
            <a:off x="5968207" y="6265592"/>
            <a:ext cx="257634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Driving Change        Creating Opportunity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FEB301D-8E56-47E1-9211-BFF88B4A0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400" y="463929"/>
            <a:ext cx="5498363" cy="1255864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rgbClr val="121B3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BF51BAA-27D8-4950-88D4-C4D94DDA3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400" y="1911350"/>
            <a:ext cx="6358140" cy="4312617"/>
          </a:xfrm>
        </p:spPr>
        <p:txBody>
          <a:bodyPr/>
          <a:lstStyle>
            <a:lvl1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  <a:lvl2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2pPr>
            <a:lvl3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3pPr>
            <a:lvl4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4pPr>
            <a:lvl5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includes photo of woman making jewelry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8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49913" y="105861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Right Triangle 15"/>
          <p:cNvSpPr/>
          <p:nvPr userDrawn="1"/>
        </p:nvSpPr>
        <p:spPr>
          <a:xfrm rot="10800000">
            <a:off x="8250700" y="-2"/>
            <a:ext cx="893300" cy="150669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544553" y="108389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rgbClr val="121B32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rgbClr val="121B32"/>
              </a:solidFill>
              <a:latin typeface="Arial"/>
              <a:cs typeface="Arial"/>
            </a:endParaRPr>
          </a:p>
        </p:txBody>
      </p:sp>
      <p:sp>
        <p:nvSpPr>
          <p:cNvPr id="14" name="5-Point Star 13" descr="Star"/>
          <p:cNvSpPr>
            <a:spLocks noChangeAspect="1"/>
          </p:cNvSpPr>
          <p:nvPr userDrawn="1"/>
        </p:nvSpPr>
        <p:spPr>
          <a:xfrm>
            <a:off x="7018350" y="6345724"/>
            <a:ext cx="98080" cy="9808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7" name="Rectangle 3"/>
          <p:cNvSpPr>
            <a:spLocks noChangeAspect="1" noChangeArrowheads="1"/>
          </p:cNvSpPr>
          <p:nvPr userDrawn="1"/>
        </p:nvSpPr>
        <p:spPr bwMode="auto">
          <a:xfrm>
            <a:off x="5968207" y="6265592"/>
            <a:ext cx="257634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Driving Change        Creating Opportunity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pSp>
        <p:nvGrpSpPr>
          <p:cNvPr id="18" name="Group 9"/>
          <p:cNvGrpSpPr/>
          <p:nvPr userDrawn="1"/>
        </p:nvGrpSpPr>
        <p:grpSpPr>
          <a:xfrm>
            <a:off x="1107374" y="6239742"/>
            <a:ext cx="307708" cy="437555"/>
            <a:chOff x="8143256" y="5845174"/>
            <a:chExt cx="574918" cy="817522"/>
          </a:xfrm>
        </p:grpSpPr>
        <p:sp>
          <p:nvSpPr>
            <p:cNvPr id="20" name="Rectangle 19"/>
            <p:cNvSpPr/>
            <p:nvPr/>
          </p:nvSpPr>
          <p:spPr>
            <a:xfrm>
              <a:off x="8143256" y="5845174"/>
              <a:ext cx="574918" cy="8175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 descr="odeplog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1837" y="5868930"/>
              <a:ext cx="560095" cy="768023"/>
            </a:xfrm>
            <a:prstGeom prst="rect">
              <a:avLst/>
            </a:prstGeom>
          </p:spPr>
        </p:pic>
      </p:grpSp>
      <p:pic>
        <p:nvPicPr>
          <p:cNvPr id="22" name="Picture 21" descr="DOL-Master-Seal-CMYK-(1)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7400" y="6261454"/>
            <a:ext cx="400068" cy="40006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6E0F2AA-12C7-43B9-A553-A17A56D56F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400" y="463929"/>
            <a:ext cx="5498363" cy="1255864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rgbClr val="121B3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222C228-44D0-4738-8B28-DEDAF345D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400" y="1911350"/>
            <a:ext cx="6358140" cy="4312617"/>
          </a:xfrm>
        </p:spPr>
        <p:txBody>
          <a:bodyPr/>
          <a:lstStyle>
            <a:lvl1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  <a:lvl2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2pPr>
            <a:lvl3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3pPr>
            <a:lvl4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4pPr>
            <a:lvl5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includes photo of woman who uses wheelchair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02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49913" y="105861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Right Triangle 15"/>
          <p:cNvSpPr/>
          <p:nvPr userDrawn="1"/>
        </p:nvSpPr>
        <p:spPr>
          <a:xfrm rot="10800000">
            <a:off x="8250700" y="-2"/>
            <a:ext cx="893300" cy="150669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544553" y="108389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rgbClr val="121B32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rgbClr val="121B32"/>
              </a:solidFill>
              <a:latin typeface="Arial"/>
              <a:cs typeface="Arial"/>
            </a:endParaRPr>
          </a:p>
        </p:txBody>
      </p:sp>
      <p:sp>
        <p:nvSpPr>
          <p:cNvPr id="9" name="5-Point Star 8" descr="Star"/>
          <p:cNvSpPr>
            <a:spLocks noChangeAspect="1"/>
          </p:cNvSpPr>
          <p:nvPr userDrawn="1"/>
        </p:nvSpPr>
        <p:spPr>
          <a:xfrm>
            <a:off x="7018350" y="6345724"/>
            <a:ext cx="98080" cy="9808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0" name="Rectangle 3"/>
          <p:cNvSpPr>
            <a:spLocks noChangeAspect="1" noChangeArrowheads="1"/>
          </p:cNvSpPr>
          <p:nvPr userDrawn="1"/>
        </p:nvSpPr>
        <p:spPr bwMode="auto">
          <a:xfrm>
            <a:off x="5968207" y="6265592"/>
            <a:ext cx="257634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Driving Change        Creating Opportunity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pSp>
        <p:nvGrpSpPr>
          <p:cNvPr id="11" name="Group 9"/>
          <p:cNvGrpSpPr/>
          <p:nvPr userDrawn="1"/>
        </p:nvGrpSpPr>
        <p:grpSpPr>
          <a:xfrm>
            <a:off x="1107374" y="6239742"/>
            <a:ext cx="307708" cy="437555"/>
            <a:chOff x="8143256" y="5845174"/>
            <a:chExt cx="574918" cy="817522"/>
          </a:xfrm>
        </p:grpSpPr>
        <p:sp>
          <p:nvSpPr>
            <p:cNvPr id="12" name="Rectangle 11"/>
            <p:cNvSpPr/>
            <p:nvPr/>
          </p:nvSpPr>
          <p:spPr>
            <a:xfrm>
              <a:off x="8143256" y="5845174"/>
              <a:ext cx="574918" cy="8175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odeplog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1837" y="5868930"/>
              <a:ext cx="560095" cy="768023"/>
            </a:xfrm>
            <a:prstGeom prst="rect">
              <a:avLst/>
            </a:prstGeom>
          </p:spPr>
        </p:pic>
      </p:grpSp>
      <p:pic>
        <p:nvPicPr>
          <p:cNvPr id="14" name="Picture 13" descr="DOL-Master-Seal-CMYK-(1)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7400" y="6261454"/>
            <a:ext cx="400068" cy="40006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8E748D7-1A3A-4553-9629-DD8680E815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400" y="463929"/>
            <a:ext cx="5498363" cy="1255864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rgbClr val="121B3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2C6375A-2D7A-4D7D-A558-3B119C79F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400" y="1911350"/>
            <a:ext cx="6358140" cy="4312617"/>
          </a:xfrm>
        </p:spPr>
        <p:txBody>
          <a:bodyPr/>
          <a:lstStyle>
            <a:lvl1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  <a:lvl2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2pPr>
            <a:lvl3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3pPr>
            <a:lvl4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4pPr>
            <a:lvl5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includes photo of woman at grocery store checkou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28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49913" y="105861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Right Triangle 15"/>
          <p:cNvSpPr/>
          <p:nvPr userDrawn="1"/>
        </p:nvSpPr>
        <p:spPr>
          <a:xfrm rot="10800000">
            <a:off x="8250700" y="-2"/>
            <a:ext cx="893300" cy="150669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544553" y="108389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rgbClr val="121B32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rgbClr val="121B32"/>
              </a:solidFill>
              <a:latin typeface="Arial"/>
              <a:cs typeface="Arial"/>
            </a:endParaRPr>
          </a:p>
        </p:txBody>
      </p:sp>
      <p:sp>
        <p:nvSpPr>
          <p:cNvPr id="14" name="5-Point Star 13" descr="Star"/>
          <p:cNvSpPr>
            <a:spLocks noChangeAspect="1"/>
          </p:cNvSpPr>
          <p:nvPr userDrawn="1"/>
        </p:nvSpPr>
        <p:spPr>
          <a:xfrm>
            <a:off x="7018350" y="6345724"/>
            <a:ext cx="98080" cy="9808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7" name="Rectangle 3"/>
          <p:cNvSpPr>
            <a:spLocks noChangeAspect="1" noChangeArrowheads="1"/>
          </p:cNvSpPr>
          <p:nvPr userDrawn="1"/>
        </p:nvSpPr>
        <p:spPr bwMode="auto">
          <a:xfrm>
            <a:off x="5968207" y="6265592"/>
            <a:ext cx="257634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Driving Change        Creating Opportunity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pSp>
        <p:nvGrpSpPr>
          <p:cNvPr id="18" name="Group 9"/>
          <p:cNvGrpSpPr/>
          <p:nvPr userDrawn="1"/>
        </p:nvGrpSpPr>
        <p:grpSpPr>
          <a:xfrm>
            <a:off x="1107374" y="6239742"/>
            <a:ext cx="307708" cy="437555"/>
            <a:chOff x="8143256" y="5845174"/>
            <a:chExt cx="574918" cy="817522"/>
          </a:xfrm>
        </p:grpSpPr>
        <p:sp>
          <p:nvSpPr>
            <p:cNvPr id="20" name="Rectangle 19"/>
            <p:cNvSpPr/>
            <p:nvPr/>
          </p:nvSpPr>
          <p:spPr>
            <a:xfrm>
              <a:off x="8143256" y="5845174"/>
              <a:ext cx="574918" cy="8175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 descr="odeplog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1837" y="5868930"/>
              <a:ext cx="560095" cy="768023"/>
            </a:xfrm>
            <a:prstGeom prst="rect">
              <a:avLst/>
            </a:prstGeom>
          </p:spPr>
        </p:pic>
      </p:grpSp>
      <p:pic>
        <p:nvPicPr>
          <p:cNvPr id="22" name="Picture 21" descr="DOL-Master-Seal-CMYK-(1)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7400" y="6261454"/>
            <a:ext cx="400068" cy="40006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EA1ABE-3DB5-45FA-A17E-4D56858D4E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400" y="463929"/>
            <a:ext cx="5498363" cy="1255864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rgbClr val="121B3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0FAE7B3-BC2A-464B-9C80-2135089DD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400" y="1911350"/>
            <a:ext cx="6358140" cy="4312617"/>
          </a:xfrm>
        </p:spPr>
        <p:txBody>
          <a:bodyPr/>
          <a:lstStyle>
            <a:lvl1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  <a:lvl2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2pPr>
            <a:lvl3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3pPr>
            <a:lvl4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4pPr>
            <a:lvl5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4BBC8-6156-4FEA-A60E-828E6F270503}" type="datetimeFigureOut">
              <a:rPr lang="en-US" smtClean="0"/>
              <a:t>11/17/2019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26AD-C8CE-455B-ACC2-E5B51427718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Background includes photo of man in library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36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49913" y="105861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Right Triangle 8"/>
          <p:cNvSpPr/>
          <p:nvPr userDrawn="1"/>
        </p:nvSpPr>
        <p:spPr>
          <a:xfrm rot="10800000">
            <a:off x="8250700" y="-2"/>
            <a:ext cx="893300" cy="150669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8544553" y="108389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rgbClr val="121B32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rgbClr val="121B32"/>
              </a:solidFill>
              <a:latin typeface="Arial"/>
              <a:cs typeface="Arial"/>
            </a:endParaRPr>
          </a:p>
        </p:txBody>
      </p:sp>
      <p:grpSp>
        <p:nvGrpSpPr>
          <p:cNvPr id="11" name="Group 9"/>
          <p:cNvGrpSpPr/>
          <p:nvPr userDrawn="1"/>
        </p:nvGrpSpPr>
        <p:grpSpPr>
          <a:xfrm>
            <a:off x="1107374" y="6239742"/>
            <a:ext cx="307708" cy="437555"/>
            <a:chOff x="8143256" y="5845174"/>
            <a:chExt cx="574918" cy="817522"/>
          </a:xfrm>
        </p:grpSpPr>
        <p:sp>
          <p:nvSpPr>
            <p:cNvPr id="12" name="Rectangle 11"/>
            <p:cNvSpPr/>
            <p:nvPr/>
          </p:nvSpPr>
          <p:spPr>
            <a:xfrm>
              <a:off x="8143256" y="5845174"/>
              <a:ext cx="574918" cy="8175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odeplog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1837" y="5868930"/>
              <a:ext cx="560095" cy="768023"/>
            </a:xfrm>
            <a:prstGeom prst="rect">
              <a:avLst/>
            </a:prstGeom>
          </p:spPr>
        </p:pic>
      </p:grpSp>
      <p:pic>
        <p:nvPicPr>
          <p:cNvPr id="14" name="Picture 13" descr="DOL-Master-Seal-CMYK-(1)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7400" y="6261454"/>
            <a:ext cx="400068" cy="400068"/>
          </a:xfrm>
          <a:prstGeom prst="rect">
            <a:avLst/>
          </a:prstGeom>
        </p:spPr>
      </p:pic>
      <p:sp>
        <p:nvSpPr>
          <p:cNvPr id="15" name="5-Point Star 14" descr="Star"/>
          <p:cNvSpPr>
            <a:spLocks noChangeAspect="1"/>
          </p:cNvSpPr>
          <p:nvPr userDrawn="1"/>
        </p:nvSpPr>
        <p:spPr>
          <a:xfrm>
            <a:off x="7018350" y="6345724"/>
            <a:ext cx="98080" cy="9808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6" name="Rectangle 3"/>
          <p:cNvSpPr>
            <a:spLocks noChangeAspect="1" noChangeArrowheads="1"/>
          </p:cNvSpPr>
          <p:nvPr userDrawn="1"/>
        </p:nvSpPr>
        <p:spPr bwMode="auto">
          <a:xfrm>
            <a:off x="5968207" y="6265592"/>
            <a:ext cx="257634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Driving Change        Creating Opportunity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625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includes photo of woman who uses walker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36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49913" y="105861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Right Triangle 15"/>
          <p:cNvSpPr/>
          <p:nvPr userDrawn="1"/>
        </p:nvSpPr>
        <p:spPr>
          <a:xfrm rot="10800000">
            <a:off x="8250700" y="-2"/>
            <a:ext cx="893300" cy="150669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544553" y="108389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rgbClr val="121B32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rgbClr val="121B32"/>
              </a:solidFill>
              <a:latin typeface="Arial"/>
              <a:cs typeface="Arial"/>
            </a:endParaRPr>
          </a:p>
        </p:txBody>
      </p:sp>
      <p:sp>
        <p:nvSpPr>
          <p:cNvPr id="9" name="5-Point Star 8" descr="Star"/>
          <p:cNvSpPr>
            <a:spLocks noChangeAspect="1"/>
          </p:cNvSpPr>
          <p:nvPr userDrawn="1"/>
        </p:nvSpPr>
        <p:spPr>
          <a:xfrm>
            <a:off x="7018350" y="6345724"/>
            <a:ext cx="98080" cy="9808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0" name="Rectangle 3"/>
          <p:cNvSpPr>
            <a:spLocks noChangeAspect="1" noChangeArrowheads="1"/>
          </p:cNvSpPr>
          <p:nvPr userDrawn="1"/>
        </p:nvSpPr>
        <p:spPr bwMode="auto">
          <a:xfrm>
            <a:off x="5968207" y="6265592"/>
            <a:ext cx="257634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Driving Change        Creating Opportunity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pSp>
        <p:nvGrpSpPr>
          <p:cNvPr id="11" name="Group 9"/>
          <p:cNvGrpSpPr/>
          <p:nvPr userDrawn="1"/>
        </p:nvGrpSpPr>
        <p:grpSpPr>
          <a:xfrm>
            <a:off x="1107374" y="6239742"/>
            <a:ext cx="307708" cy="437555"/>
            <a:chOff x="8143256" y="5845174"/>
            <a:chExt cx="574918" cy="817522"/>
          </a:xfrm>
        </p:grpSpPr>
        <p:sp>
          <p:nvSpPr>
            <p:cNvPr id="12" name="Rectangle 11"/>
            <p:cNvSpPr/>
            <p:nvPr/>
          </p:nvSpPr>
          <p:spPr>
            <a:xfrm>
              <a:off x="8143256" y="5845174"/>
              <a:ext cx="574918" cy="8175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odeplog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1837" y="5868930"/>
              <a:ext cx="560095" cy="768023"/>
            </a:xfrm>
            <a:prstGeom prst="rect">
              <a:avLst/>
            </a:prstGeom>
          </p:spPr>
        </p:pic>
      </p:grpSp>
      <p:pic>
        <p:nvPicPr>
          <p:cNvPr id="14" name="Picture 13" descr="DOL-Master-Seal-CMYK-(1)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7400" y="6261454"/>
            <a:ext cx="400068" cy="40006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B472596-772A-4B4B-906F-914A61B3E4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400" y="463929"/>
            <a:ext cx="5498363" cy="1255864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rgbClr val="121B3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92E9866-1D25-4310-A91E-DC1B0960C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400" y="1911350"/>
            <a:ext cx="6358140" cy="4312617"/>
          </a:xfrm>
        </p:spPr>
        <p:txBody>
          <a:bodyPr/>
          <a:lstStyle>
            <a:lvl1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  <a:lvl2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2pPr>
            <a:lvl3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3pPr>
            <a:lvl4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4pPr>
            <a:lvl5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includes photo of woman who uses crutches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19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49913" y="105861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Right Triangle 15"/>
          <p:cNvSpPr/>
          <p:nvPr userDrawn="1"/>
        </p:nvSpPr>
        <p:spPr>
          <a:xfrm rot="10800000">
            <a:off x="8250700" y="-2"/>
            <a:ext cx="893300" cy="150669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544553" y="108389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rgbClr val="121B32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rgbClr val="121B32"/>
              </a:solidFill>
              <a:latin typeface="Arial"/>
              <a:cs typeface="Arial"/>
            </a:endParaRPr>
          </a:p>
        </p:txBody>
      </p:sp>
      <p:sp>
        <p:nvSpPr>
          <p:cNvPr id="9" name="5-Point Star 8" descr="Star"/>
          <p:cNvSpPr>
            <a:spLocks noChangeAspect="1"/>
          </p:cNvSpPr>
          <p:nvPr userDrawn="1"/>
        </p:nvSpPr>
        <p:spPr>
          <a:xfrm>
            <a:off x="7018350" y="6345724"/>
            <a:ext cx="98080" cy="9808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0" name="Rectangle 3"/>
          <p:cNvSpPr>
            <a:spLocks noChangeAspect="1" noChangeArrowheads="1"/>
          </p:cNvSpPr>
          <p:nvPr userDrawn="1"/>
        </p:nvSpPr>
        <p:spPr bwMode="auto">
          <a:xfrm>
            <a:off x="5968207" y="6265592"/>
            <a:ext cx="257634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Driving Change        Creating Opportunity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pSp>
        <p:nvGrpSpPr>
          <p:cNvPr id="11" name="Group 9"/>
          <p:cNvGrpSpPr/>
          <p:nvPr userDrawn="1"/>
        </p:nvGrpSpPr>
        <p:grpSpPr>
          <a:xfrm>
            <a:off x="1107374" y="6239742"/>
            <a:ext cx="307708" cy="437555"/>
            <a:chOff x="8143256" y="5845174"/>
            <a:chExt cx="574918" cy="817522"/>
          </a:xfrm>
        </p:grpSpPr>
        <p:sp>
          <p:nvSpPr>
            <p:cNvPr id="12" name="Rectangle 11"/>
            <p:cNvSpPr/>
            <p:nvPr/>
          </p:nvSpPr>
          <p:spPr>
            <a:xfrm>
              <a:off x="8143256" y="5845174"/>
              <a:ext cx="574918" cy="8175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odeplog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1837" y="5868930"/>
              <a:ext cx="560095" cy="768023"/>
            </a:xfrm>
            <a:prstGeom prst="rect">
              <a:avLst/>
            </a:prstGeom>
          </p:spPr>
        </p:pic>
      </p:grpSp>
      <p:pic>
        <p:nvPicPr>
          <p:cNvPr id="14" name="Picture 13" descr="DOL-Master-Seal-CMYK-(1)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7400" y="6261454"/>
            <a:ext cx="400068" cy="40006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73A3190-76CB-4DA7-8757-59D3AB3E26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400" y="463929"/>
            <a:ext cx="5498363" cy="1255864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rgbClr val="121B3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1E88A8C-DF8D-48C1-9AEC-963A410D2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400" y="1911350"/>
            <a:ext cx="6358140" cy="4312617"/>
          </a:xfrm>
        </p:spPr>
        <p:txBody>
          <a:bodyPr/>
          <a:lstStyle>
            <a:lvl1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  <a:lvl2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2pPr>
            <a:lvl3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3pPr>
            <a:lvl4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4pPr>
            <a:lvl5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includes photo of woman standing outsi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611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49913" y="105861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Right Triangle 15"/>
          <p:cNvSpPr/>
          <p:nvPr userDrawn="1"/>
        </p:nvSpPr>
        <p:spPr>
          <a:xfrm rot="10800000">
            <a:off x="8250700" y="-2"/>
            <a:ext cx="893300" cy="150669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544553" y="108389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rgbClr val="121B32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rgbClr val="121B32"/>
              </a:solidFill>
              <a:latin typeface="Arial"/>
              <a:cs typeface="Arial"/>
            </a:endParaRPr>
          </a:p>
        </p:txBody>
      </p:sp>
      <p:sp>
        <p:nvSpPr>
          <p:cNvPr id="9" name="5-Point Star 8" descr="Star"/>
          <p:cNvSpPr>
            <a:spLocks noChangeAspect="1"/>
          </p:cNvSpPr>
          <p:nvPr userDrawn="1"/>
        </p:nvSpPr>
        <p:spPr>
          <a:xfrm>
            <a:off x="7018350" y="6345724"/>
            <a:ext cx="98080" cy="9808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0" name="Rectangle 3"/>
          <p:cNvSpPr>
            <a:spLocks noChangeAspect="1" noChangeArrowheads="1"/>
          </p:cNvSpPr>
          <p:nvPr userDrawn="1"/>
        </p:nvSpPr>
        <p:spPr bwMode="auto">
          <a:xfrm>
            <a:off x="5968207" y="6265592"/>
            <a:ext cx="257634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Driving Change        Creating Opportunity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pSp>
        <p:nvGrpSpPr>
          <p:cNvPr id="11" name="Group 9"/>
          <p:cNvGrpSpPr/>
          <p:nvPr userDrawn="1"/>
        </p:nvGrpSpPr>
        <p:grpSpPr>
          <a:xfrm>
            <a:off x="1107374" y="6239742"/>
            <a:ext cx="307708" cy="437555"/>
            <a:chOff x="8143256" y="5845174"/>
            <a:chExt cx="574918" cy="817522"/>
          </a:xfrm>
        </p:grpSpPr>
        <p:sp>
          <p:nvSpPr>
            <p:cNvPr id="12" name="Rectangle 11"/>
            <p:cNvSpPr/>
            <p:nvPr/>
          </p:nvSpPr>
          <p:spPr>
            <a:xfrm>
              <a:off x="8143256" y="5845174"/>
              <a:ext cx="574918" cy="8175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odeplog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1837" y="5868930"/>
              <a:ext cx="560095" cy="768023"/>
            </a:xfrm>
            <a:prstGeom prst="rect">
              <a:avLst/>
            </a:prstGeom>
          </p:spPr>
        </p:pic>
      </p:grpSp>
      <p:pic>
        <p:nvPicPr>
          <p:cNvPr id="14" name="Picture 13" descr="DOL-Master-Seal-CMYK-(1)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7400" y="6261454"/>
            <a:ext cx="400068" cy="40006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989E93A-3F4A-4735-8A0D-744F9BB67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400" y="463929"/>
            <a:ext cx="5498363" cy="1255864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rgbClr val="121B3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C816CAF-397E-43AB-9338-4B5CFFBC2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400" y="1911350"/>
            <a:ext cx="6358140" cy="4312617"/>
          </a:xfrm>
        </p:spPr>
        <p:txBody>
          <a:bodyPr/>
          <a:lstStyle>
            <a:lvl1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  <a:lvl2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2pPr>
            <a:lvl3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3pPr>
            <a:lvl4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4pPr>
            <a:lvl5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includes photo of man using mouth to hold pencil to draw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06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49913" y="105861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Right Triangle 15"/>
          <p:cNvSpPr/>
          <p:nvPr userDrawn="1"/>
        </p:nvSpPr>
        <p:spPr>
          <a:xfrm rot="10800000">
            <a:off x="8250700" y="-2"/>
            <a:ext cx="893300" cy="150669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544553" y="108389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rgbClr val="121B32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rgbClr val="121B32"/>
              </a:solidFill>
              <a:latin typeface="Arial"/>
              <a:cs typeface="Arial"/>
            </a:endParaRPr>
          </a:p>
        </p:txBody>
      </p:sp>
      <p:sp>
        <p:nvSpPr>
          <p:cNvPr id="9" name="5-Point Star 8" descr="Star"/>
          <p:cNvSpPr>
            <a:spLocks noChangeAspect="1"/>
          </p:cNvSpPr>
          <p:nvPr userDrawn="1"/>
        </p:nvSpPr>
        <p:spPr>
          <a:xfrm>
            <a:off x="7018350" y="6345724"/>
            <a:ext cx="98080" cy="9808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0" name="Rectangle 3"/>
          <p:cNvSpPr>
            <a:spLocks noChangeAspect="1" noChangeArrowheads="1"/>
          </p:cNvSpPr>
          <p:nvPr userDrawn="1"/>
        </p:nvSpPr>
        <p:spPr bwMode="auto">
          <a:xfrm>
            <a:off x="5968207" y="6265592"/>
            <a:ext cx="257634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Driving Change        Creating Opportunity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pSp>
        <p:nvGrpSpPr>
          <p:cNvPr id="11" name="Group 9"/>
          <p:cNvGrpSpPr/>
          <p:nvPr userDrawn="1"/>
        </p:nvGrpSpPr>
        <p:grpSpPr>
          <a:xfrm>
            <a:off x="1107374" y="6239742"/>
            <a:ext cx="307708" cy="437555"/>
            <a:chOff x="8143256" y="5845174"/>
            <a:chExt cx="574918" cy="817522"/>
          </a:xfrm>
        </p:grpSpPr>
        <p:sp>
          <p:nvSpPr>
            <p:cNvPr id="12" name="Rectangle 11"/>
            <p:cNvSpPr/>
            <p:nvPr/>
          </p:nvSpPr>
          <p:spPr>
            <a:xfrm>
              <a:off x="8143256" y="5845174"/>
              <a:ext cx="574918" cy="8175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odeplog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1837" y="5868930"/>
              <a:ext cx="560095" cy="768023"/>
            </a:xfrm>
            <a:prstGeom prst="rect">
              <a:avLst/>
            </a:prstGeom>
          </p:spPr>
        </p:pic>
      </p:grpSp>
      <p:pic>
        <p:nvPicPr>
          <p:cNvPr id="14" name="Picture 13" descr="DOL-Master-Seal-CMYK-(1)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7400" y="6261454"/>
            <a:ext cx="400068" cy="40006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FB664FD-91B1-4B5D-B6F3-0F7FA34D57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400" y="463929"/>
            <a:ext cx="5498363" cy="1255864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rgbClr val="121B3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1EAA2FC-37D6-4344-A8CE-D6D112BD8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400" y="1911350"/>
            <a:ext cx="6358140" cy="4312617"/>
          </a:xfrm>
        </p:spPr>
        <p:txBody>
          <a:bodyPr/>
          <a:lstStyle>
            <a:lvl1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  <a:lvl2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2pPr>
            <a:lvl3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3pPr>
            <a:lvl4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4pPr>
            <a:lvl5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includes photo of man in offic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54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49913" y="105861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Right Triangle 15"/>
          <p:cNvSpPr/>
          <p:nvPr userDrawn="1"/>
        </p:nvSpPr>
        <p:spPr>
          <a:xfrm rot="10800000">
            <a:off x="8250700" y="-2"/>
            <a:ext cx="893300" cy="150669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544553" y="108389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rgbClr val="121B32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rgbClr val="121B32"/>
              </a:solidFill>
              <a:latin typeface="Arial"/>
              <a:cs typeface="Arial"/>
            </a:endParaRPr>
          </a:p>
        </p:txBody>
      </p:sp>
      <p:sp>
        <p:nvSpPr>
          <p:cNvPr id="9" name="5-Point Star 8" descr="Star"/>
          <p:cNvSpPr>
            <a:spLocks noChangeAspect="1"/>
          </p:cNvSpPr>
          <p:nvPr userDrawn="1"/>
        </p:nvSpPr>
        <p:spPr>
          <a:xfrm>
            <a:off x="7018350" y="6345724"/>
            <a:ext cx="98080" cy="9808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0" name="Rectangle 3"/>
          <p:cNvSpPr>
            <a:spLocks noChangeAspect="1" noChangeArrowheads="1"/>
          </p:cNvSpPr>
          <p:nvPr userDrawn="1"/>
        </p:nvSpPr>
        <p:spPr bwMode="auto">
          <a:xfrm>
            <a:off x="5968207" y="6265592"/>
            <a:ext cx="257634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Driving Change        Creating Opportunity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pSp>
        <p:nvGrpSpPr>
          <p:cNvPr id="11" name="Group 9"/>
          <p:cNvGrpSpPr/>
          <p:nvPr userDrawn="1"/>
        </p:nvGrpSpPr>
        <p:grpSpPr>
          <a:xfrm>
            <a:off x="1107374" y="6239742"/>
            <a:ext cx="307708" cy="437555"/>
            <a:chOff x="8143256" y="5845174"/>
            <a:chExt cx="574918" cy="817522"/>
          </a:xfrm>
        </p:grpSpPr>
        <p:sp>
          <p:nvSpPr>
            <p:cNvPr id="12" name="Rectangle 11"/>
            <p:cNvSpPr/>
            <p:nvPr/>
          </p:nvSpPr>
          <p:spPr>
            <a:xfrm>
              <a:off x="8143256" y="5845174"/>
              <a:ext cx="574918" cy="8175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odeplog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1837" y="5868930"/>
              <a:ext cx="560095" cy="768023"/>
            </a:xfrm>
            <a:prstGeom prst="rect">
              <a:avLst/>
            </a:prstGeom>
          </p:spPr>
        </p:pic>
      </p:grpSp>
      <p:pic>
        <p:nvPicPr>
          <p:cNvPr id="14" name="Picture 13" descr="DOL-Master-Seal-CMYK-(1)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7400" y="6261454"/>
            <a:ext cx="400068" cy="40006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6B5FFD9-A435-4ABE-8051-F83241F38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400" y="463929"/>
            <a:ext cx="5498363" cy="1255864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rgbClr val="121B3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2CB78FA-8E9C-45AD-A370-449EE6F26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400" y="1911350"/>
            <a:ext cx="6358140" cy="4312617"/>
          </a:xfrm>
        </p:spPr>
        <p:txBody>
          <a:bodyPr/>
          <a:lstStyle>
            <a:lvl1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  <a:lvl2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2pPr>
            <a:lvl3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3pPr>
            <a:lvl4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4pPr>
            <a:lvl5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includes photo of male employee in electronics stor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49913" y="105861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Right Triangle 15"/>
          <p:cNvSpPr/>
          <p:nvPr userDrawn="1"/>
        </p:nvSpPr>
        <p:spPr>
          <a:xfrm rot="10800000">
            <a:off x="8250700" y="-2"/>
            <a:ext cx="893300" cy="150669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544553" y="108389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rgbClr val="121B32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rgbClr val="121B32"/>
              </a:solidFill>
              <a:latin typeface="Arial"/>
              <a:cs typeface="Arial"/>
            </a:endParaRPr>
          </a:p>
        </p:txBody>
      </p:sp>
      <p:sp>
        <p:nvSpPr>
          <p:cNvPr id="9" name="5-Point Star 8" descr="Star"/>
          <p:cNvSpPr>
            <a:spLocks noChangeAspect="1"/>
          </p:cNvSpPr>
          <p:nvPr userDrawn="1"/>
        </p:nvSpPr>
        <p:spPr>
          <a:xfrm>
            <a:off x="7018350" y="6345724"/>
            <a:ext cx="98080" cy="9808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0" name="Rectangle 3"/>
          <p:cNvSpPr>
            <a:spLocks noChangeAspect="1" noChangeArrowheads="1"/>
          </p:cNvSpPr>
          <p:nvPr userDrawn="1"/>
        </p:nvSpPr>
        <p:spPr bwMode="auto">
          <a:xfrm>
            <a:off x="5968207" y="6265592"/>
            <a:ext cx="257634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Driving Change        Creating Opportunity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pSp>
        <p:nvGrpSpPr>
          <p:cNvPr id="11" name="Group 9"/>
          <p:cNvGrpSpPr/>
          <p:nvPr userDrawn="1"/>
        </p:nvGrpSpPr>
        <p:grpSpPr>
          <a:xfrm>
            <a:off x="1107374" y="6239742"/>
            <a:ext cx="307708" cy="437555"/>
            <a:chOff x="8143256" y="5845174"/>
            <a:chExt cx="574918" cy="817522"/>
          </a:xfrm>
        </p:grpSpPr>
        <p:sp>
          <p:nvSpPr>
            <p:cNvPr id="12" name="Rectangle 11"/>
            <p:cNvSpPr/>
            <p:nvPr/>
          </p:nvSpPr>
          <p:spPr>
            <a:xfrm>
              <a:off x="8143256" y="5845174"/>
              <a:ext cx="574918" cy="8175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odeplog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1837" y="5868930"/>
              <a:ext cx="560095" cy="768023"/>
            </a:xfrm>
            <a:prstGeom prst="rect">
              <a:avLst/>
            </a:prstGeom>
          </p:spPr>
        </p:pic>
      </p:grpSp>
      <p:pic>
        <p:nvPicPr>
          <p:cNvPr id="14" name="Picture 13" descr="DOL-Master-Seal-CMYK-(1)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7400" y="6261454"/>
            <a:ext cx="400068" cy="400068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AD02C0B-0E6F-481B-BA81-0BAAF2F0F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400" y="463929"/>
            <a:ext cx="5498363" cy="1255864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rgbClr val="121B3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B20AFCC-70F9-4138-888B-3585F4403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400" y="1911350"/>
            <a:ext cx="6358140" cy="4312617"/>
          </a:xfrm>
        </p:spPr>
        <p:txBody>
          <a:bodyPr/>
          <a:lstStyle>
            <a:lvl1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  <a:lvl2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2pPr>
            <a:lvl3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3pPr>
            <a:lvl4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4pPr>
            <a:lvl5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includes photo of man working in classroom environmen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4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49913" y="105861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Right Triangle 15"/>
          <p:cNvSpPr/>
          <p:nvPr userDrawn="1"/>
        </p:nvSpPr>
        <p:spPr>
          <a:xfrm rot="10800000">
            <a:off x="8250700" y="-2"/>
            <a:ext cx="893300" cy="150669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544553" y="108389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rgbClr val="121B32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rgbClr val="121B32"/>
              </a:solidFill>
              <a:latin typeface="Arial"/>
              <a:cs typeface="Arial"/>
            </a:endParaRPr>
          </a:p>
        </p:txBody>
      </p:sp>
      <p:sp>
        <p:nvSpPr>
          <p:cNvPr id="9" name="5-Point Star 8" descr="Star"/>
          <p:cNvSpPr>
            <a:spLocks noChangeAspect="1"/>
          </p:cNvSpPr>
          <p:nvPr userDrawn="1"/>
        </p:nvSpPr>
        <p:spPr>
          <a:xfrm>
            <a:off x="7018350" y="6345724"/>
            <a:ext cx="98080" cy="9808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0" name="Rectangle 3"/>
          <p:cNvSpPr>
            <a:spLocks noChangeAspect="1" noChangeArrowheads="1"/>
          </p:cNvSpPr>
          <p:nvPr userDrawn="1"/>
        </p:nvSpPr>
        <p:spPr bwMode="auto">
          <a:xfrm>
            <a:off x="5968207" y="6265592"/>
            <a:ext cx="257634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Driving Change        Creating Opportunity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pSp>
        <p:nvGrpSpPr>
          <p:cNvPr id="11" name="Group 9"/>
          <p:cNvGrpSpPr/>
          <p:nvPr userDrawn="1"/>
        </p:nvGrpSpPr>
        <p:grpSpPr>
          <a:xfrm>
            <a:off x="1107374" y="6239742"/>
            <a:ext cx="307708" cy="437555"/>
            <a:chOff x="8143256" y="5845174"/>
            <a:chExt cx="574918" cy="817522"/>
          </a:xfrm>
        </p:grpSpPr>
        <p:sp>
          <p:nvSpPr>
            <p:cNvPr id="12" name="Rectangle 11"/>
            <p:cNvSpPr/>
            <p:nvPr/>
          </p:nvSpPr>
          <p:spPr>
            <a:xfrm>
              <a:off x="8143256" y="5845174"/>
              <a:ext cx="574918" cy="8175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odeplog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1837" y="5868930"/>
              <a:ext cx="560095" cy="768023"/>
            </a:xfrm>
            <a:prstGeom prst="rect">
              <a:avLst/>
            </a:prstGeom>
          </p:spPr>
        </p:pic>
      </p:grpSp>
      <p:pic>
        <p:nvPicPr>
          <p:cNvPr id="14" name="Picture 13" descr="DOL-Master-Seal-CMYK-(1)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7400" y="6261454"/>
            <a:ext cx="400068" cy="40006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DCD31BBA-8770-4923-8EDA-3DBF8B59F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400" y="463929"/>
            <a:ext cx="5498363" cy="1255864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rgbClr val="121B3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F5F5B4D-67A3-4075-930E-8B51951F1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400" y="1911350"/>
            <a:ext cx="6358140" cy="4312617"/>
          </a:xfrm>
        </p:spPr>
        <p:txBody>
          <a:bodyPr/>
          <a:lstStyle>
            <a:lvl1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  <a:lvl2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2pPr>
            <a:lvl3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3pPr>
            <a:lvl4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4pPr>
            <a:lvl5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includes photo of man in art gallery environmen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206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49913" y="105861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Right Triangle 15"/>
          <p:cNvSpPr/>
          <p:nvPr userDrawn="1"/>
        </p:nvSpPr>
        <p:spPr>
          <a:xfrm rot="10800000">
            <a:off x="8250700" y="-2"/>
            <a:ext cx="893300" cy="150669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544553" y="108389"/>
            <a:ext cx="59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57AD8-DD6D-9847-9A86-15E469903E39}" type="slidenum">
              <a:rPr lang="en-US" smtClean="0">
                <a:solidFill>
                  <a:srgbClr val="121B32"/>
                </a:solidFill>
                <a:latin typeface="Arial"/>
                <a:cs typeface="Arial"/>
              </a:rPr>
              <a:pPr algn="ctr"/>
              <a:t>‹#›</a:t>
            </a:fld>
            <a:endParaRPr lang="en-US" dirty="0">
              <a:solidFill>
                <a:srgbClr val="121B32"/>
              </a:solidFill>
              <a:latin typeface="Arial"/>
              <a:cs typeface="Arial"/>
            </a:endParaRPr>
          </a:p>
        </p:txBody>
      </p:sp>
      <p:sp>
        <p:nvSpPr>
          <p:cNvPr id="9" name="5-Point Star 8" descr="Star"/>
          <p:cNvSpPr>
            <a:spLocks noChangeAspect="1"/>
          </p:cNvSpPr>
          <p:nvPr userDrawn="1"/>
        </p:nvSpPr>
        <p:spPr>
          <a:xfrm>
            <a:off x="7018350" y="6345724"/>
            <a:ext cx="98080" cy="9808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0" name="Rectangle 3"/>
          <p:cNvSpPr>
            <a:spLocks noChangeAspect="1" noChangeArrowheads="1"/>
          </p:cNvSpPr>
          <p:nvPr userDrawn="1"/>
        </p:nvSpPr>
        <p:spPr bwMode="auto">
          <a:xfrm>
            <a:off x="5968207" y="6265592"/>
            <a:ext cx="257634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Driving Change        Creating Opportunity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pSp>
        <p:nvGrpSpPr>
          <p:cNvPr id="11" name="Group 9"/>
          <p:cNvGrpSpPr/>
          <p:nvPr userDrawn="1"/>
        </p:nvGrpSpPr>
        <p:grpSpPr>
          <a:xfrm>
            <a:off x="1107374" y="6239742"/>
            <a:ext cx="307708" cy="437555"/>
            <a:chOff x="8143256" y="5845174"/>
            <a:chExt cx="574918" cy="817522"/>
          </a:xfrm>
        </p:grpSpPr>
        <p:sp>
          <p:nvSpPr>
            <p:cNvPr id="12" name="Rectangle 11"/>
            <p:cNvSpPr/>
            <p:nvPr/>
          </p:nvSpPr>
          <p:spPr>
            <a:xfrm>
              <a:off x="8143256" y="5845174"/>
              <a:ext cx="574918" cy="8175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odeplog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1837" y="5868930"/>
              <a:ext cx="560095" cy="768023"/>
            </a:xfrm>
            <a:prstGeom prst="rect">
              <a:avLst/>
            </a:prstGeom>
          </p:spPr>
        </p:pic>
      </p:grpSp>
      <p:pic>
        <p:nvPicPr>
          <p:cNvPr id="14" name="Picture 13" descr="DOL-Master-Seal-CMYK-(1)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7400" y="6261454"/>
            <a:ext cx="400068" cy="40006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7DDA48B-379B-4807-9939-7E2A11854D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400" y="463929"/>
            <a:ext cx="5498363" cy="1255864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rgbClr val="121B3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A5C6F2C-10DB-415B-AD87-008137DCD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400" y="1911350"/>
            <a:ext cx="6358140" cy="4312617"/>
          </a:xfrm>
        </p:spPr>
        <p:txBody>
          <a:bodyPr/>
          <a:lstStyle>
            <a:lvl1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  <a:lvl2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2pPr>
            <a:lvl3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3pPr>
            <a:lvl4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4pPr>
            <a:lvl5pPr>
              <a:buClr>
                <a:srgbClr val="121B3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C6DE-6A30-7E40-B0A2-B4B9473592AA}" type="datetimeFigureOut">
              <a:rPr lang="en-US" smtClean="0"/>
              <a:pPr/>
              <a:t>11/17/2019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D67E6-DEB0-AA43-964C-0A9ABA04F2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818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C6DE-6A30-7E40-B0A2-B4B9473592AA}" type="datetimeFigureOut">
              <a:rPr lang="en-US" smtClean="0"/>
              <a:pPr/>
              <a:t>11/17/2019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D67E6-DEB0-AA43-964C-0A9ABA04F2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26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C6DE-6A30-7E40-B0A2-B4B9473592AA}" type="datetimeFigureOut">
              <a:rPr lang="en-US" smtClean="0"/>
              <a:pPr/>
              <a:t>11/17/2019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D67E6-DEB0-AA43-964C-0A9ABA04F2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22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C6DE-6A30-7E40-B0A2-B4B9473592AA}" type="datetimeFigureOut">
              <a:rPr lang="en-US" smtClean="0"/>
              <a:pPr/>
              <a:t>11/17/2019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D67E6-DEB0-AA43-964C-0A9ABA04F2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942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C6DE-6A30-7E40-B0A2-B4B9473592AA}" type="datetimeFigureOut">
              <a:rPr lang="en-US" smtClean="0"/>
              <a:pPr/>
              <a:t>11/17/2019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D67E6-DEB0-AA43-964C-0A9ABA04F2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150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C6DE-6A30-7E40-B0A2-B4B9473592AA}" type="datetimeFigureOut">
              <a:rPr lang="en-US" smtClean="0"/>
              <a:pPr/>
              <a:t>11/17/2019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D67E6-DEB0-AA43-964C-0A9ABA04F2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500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C6DE-6A30-7E40-B0A2-B4B9473592AA}" type="datetimeFigureOut">
              <a:rPr lang="en-US" smtClean="0"/>
              <a:pPr/>
              <a:t>11/17/2019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D67E6-DEB0-AA43-964C-0A9ABA04F2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95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4C6DE-6A30-7E40-B0A2-B4B9473592AA}" type="datetimeFigureOut">
              <a:rPr lang="en-US" smtClean="0"/>
              <a:pPr/>
              <a:t>11/17/2019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D67E6-DEB0-AA43-964C-0A9ABA04F2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28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90" r:id="rId12"/>
    <p:sldLayoutId id="2147483691" r:id="rId13"/>
    <p:sldLayoutId id="2147483650" r:id="rId14"/>
    <p:sldLayoutId id="2147483676" r:id="rId15"/>
    <p:sldLayoutId id="2147483663" r:id="rId16"/>
    <p:sldLayoutId id="2147483662" r:id="rId17"/>
    <p:sldLayoutId id="2147483664" r:id="rId18"/>
    <p:sldLayoutId id="2147483665" r:id="rId19"/>
    <p:sldLayoutId id="2147483666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4" r:id="rId26"/>
    <p:sldLayoutId id="2147483675" r:id="rId2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enter4apprenticeship.jff.org/work-based-learning/work-based-learning-glossary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atworks.org/" TargetMode="External"/><Relationship Id="rId7" Type="http://schemas.openxmlformats.org/officeDocument/2006/relationships/hyperlink" Target="https://www.spra.com/aim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g"/><Relationship Id="rId5" Type="http://schemas.openxmlformats.org/officeDocument/2006/relationships/hyperlink" Target="http://www.newamerica.org/paya" TargetMode="External"/><Relationship Id="rId4" Type="http://schemas.openxmlformats.org/officeDocument/2006/relationships/hyperlink" Target="http://center4apprenticeship.jff.org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dol.gov/odep/topics/youth/Apprenticeship.htm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prenticeship.gov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dol.gov/apprenticeship/docs/task-force-apprenticeship-expansion-report.pdf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dei.workforcegps.org/resources/2017/12/06/13/59/Business_30-Second_Trainings_Recruitment_and_Hiring_Strategies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ivedisabilityemployment.org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leta.gov/oa/eeo/pdf/FAQs.pdf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mahernet.adobeconnect.com/p96txksu3gnn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l.gov/odep/topics/youth/softskills/softskills.pdf" TargetMode="External"/><Relationship Id="rId2" Type="http://schemas.openxmlformats.org/officeDocument/2006/relationships/hyperlink" Target="http://www.ncwd-youth.info/411-on-disability-disclosure" TargetMode="Externa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ccsdonline.org/" TargetMode="Externa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l.gov/odep/topics/Autism.htm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disabilityin.org/resources/autism-work-playbook/" TargetMode="External"/><Relationship Id="rId5" Type="http://schemas.openxmlformats.org/officeDocument/2006/relationships/hyperlink" Target="https://askjan.org/publications/consultants-corner/vol10iss01.cfm" TargetMode="External"/><Relationship Id="rId4" Type="http://schemas.openxmlformats.org/officeDocument/2006/relationships/hyperlink" Target="https://askjan.org/disabilities/Autism-Spectrum.cfm?cssearch=1909520_1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Robertson.Scott.M@dol.gov" TargetMode="External"/><Relationship Id="rId2" Type="http://schemas.openxmlformats.org/officeDocument/2006/relationships/hyperlink" Target="mailto:Jones.carolyn@dol.gov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mailto:josh.Christianson@wheelhousegroup.com" TargetMode="External"/><Relationship Id="rId4" Type="http://schemas.openxmlformats.org/officeDocument/2006/relationships/hyperlink" Target="mailto:thooper@jff.or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l.gov/odep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ODEP Logo" title="ODEP Logo">
            <a:extLst>
              <a:ext uri="{FF2B5EF4-FFF2-40B4-BE49-F238E27FC236}">
                <a16:creationId xmlns:a16="http://schemas.microsoft.com/office/drawing/2014/main" id="{B5DD9A2D-9826-4D31-ACCE-FF9771887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88" y="138809"/>
            <a:ext cx="2963199" cy="108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9B8305-F98E-4240-9E59-32F93825B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1A250-15AD-4E66-98DB-E71F377B5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93624"/>
            <a:ext cx="7409182" cy="45286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50" b="1" dirty="0">
                <a:solidFill>
                  <a:schemeClr val="tx1"/>
                </a:solidFill>
              </a:rPr>
              <a:t>Expanding Apprenticeship Opportunities </a:t>
            </a:r>
            <a:br>
              <a:rPr lang="en-US" sz="2450" b="1" dirty="0">
                <a:solidFill>
                  <a:schemeClr val="tx1"/>
                </a:solidFill>
              </a:rPr>
            </a:br>
            <a:r>
              <a:rPr lang="en-US" sz="2450" b="1" dirty="0">
                <a:solidFill>
                  <a:schemeClr val="tx1"/>
                </a:solidFill>
              </a:rPr>
              <a:t>for People with Disabilities, including </a:t>
            </a:r>
            <a:br>
              <a:rPr lang="en-US" sz="2450" b="1" dirty="0">
                <a:solidFill>
                  <a:schemeClr val="tx1"/>
                </a:solidFill>
              </a:rPr>
            </a:br>
            <a:r>
              <a:rPr lang="en-US" sz="2450" b="1" dirty="0">
                <a:solidFill>
                  <a:schemeClr val="tx1"/>
                </a:solidFill>
              </a:rPr>
              <a:t>Intellectual and Developmental Disabilities:</a:t>
            </a:r>
          </a:p>
          <a:p>
            <a:pPr marL="0" indent="0">
              <a:buNone/>
            </a:pPr>
            <a:br>
              <a:rPr lang="en-US" sz="2450" b="1" dirty="0">
                <a:solidFill>
                  <a:schemeClr val="tx1"/>
                </a:solidFill>
                <a:ea typeface="+mj-ea"/>
              </a:rPr>
            </a:br>
            <a:r>
              <a:rPr lang="en-US" sz="2450" b="1" dirty="0">
                <a:solidFill>
                  <a:schemeClr val="tx1"/>
                </a:solidFill>
                <a:ea typeface="+mj-ea"/>
              </a:rPr>
              <a:t>The Apprenticeship Inclusion Models (AIM)</a:t>
            </a:r>
          </a:p>
          <a:p>
            <a:pPr marL="0" indent="0">
              <a:buNone/>
            </a:pPr>
            <a:r>
              <a:rPr lang="en-US" sz="2450" b="1" dirty="0">
                <a:solidFill>
                  <a:schemeClr val="tx1"/>
                </a:solidFill>
                <a:ea typeface="+mj-ea"/>
              </a:rPr>
              <a:t>Initiative</a:t>
            </a:r>
            <a:br>
              <a:rPr lang="en-US" sz="3100" b="1" dirty="0">
                <a:solidFill>
                  <a:srgbClr val="121B32"/>
                </a:solidFill>
                <a:ea typeface="+mj-ea"/>
              </a:rPr>
            </a:br>
            <a:br>
              <a:rPr lang="en-US" sz="3100" b="1" dirty="0">
                <a:solidFill>
                  <a:srgbClr val="121B32"/>
                </a:solidFill>
                <a:ea typeface="+mj-ea"/>
              </a:rPr>
            </a:br>
            <a:r>
              <a:rPr lang="en-US" sz="2200" dirty="0">
                <a:solidFill>
                  <a:srgbClr val="121B32"/>
                </a:solidFill>
                <a:ea typeface="+mj-ea"/>
              </a:rPr>
              <a:t>National Conference of the Association of University Centers on Disabilities (AUCD) | Washington, DC</a:t>
            </a:r>
          </a:p>
          <a:p>
            <a:pPr marL="0" indent="0">
              <a:buNone/>
            </a:pPr>
            <a:br>
              <a:rPr lang="en-US" sz="2400" dirty="0">
                <a:solidFill>
                  <a:srgbClr val="121B32"/>
                </a:solidFill>
                <a:ea typeface="+mj-ea"/>
              </a:rPr>
            </a:br>
            <a:r>
              <a:rPr lang="en-US" sz="2200" dirty="0">
                <a:solidFill>
                  <a:srgbClr val="121B32"/>
                </a:solidFill>
                <a:ea typeface="+mj-ea"/>
              </a:rPr>
              <a:t>Monday, November 18, 2019</a:t>
            </a:r>
          </a:p>
          <a:p>
            <a:pPr marL="0" indent="0">
              <a:buNone/>
            </a:pPr>
            <a:endParaRPr lang="en-US" sz="2400" dirty="0">
              <a:solidFill>
                <a:srgbClr val="121B32"/>
              </a:solidFill>
              <a:ea typeface="+mj-ea"/>
            </a:endParaRPr>
          </a:p>
          <a:p>
            <a:pPr marL="0" indent="0">
              <a:buNone/>
            </a:pPr>
            <a:endParaRPr lang="en-US" sz="2300" b="1" dirty="0">
              <a:solidFill>
                <a:srgbClr val="121B32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82768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4" y="159062"/>
            <a:ext cx="7859050" cy="663831"/>
          </a:xfrm>
        </p:spPr>
        <p:txBody>
          <a:bodyPr>
            <a:normAutofit/>
          </a:bodyPr>
          <a:lstStyle/>
          <a:p>
            <a:r>
              <a:rPr lang="en-US" sz="3400" dirty="0"/>
              <a:t>Defining Some Terms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86BFFF-6E2F-4254-8578-64F5595FE5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434" y="979955"/>
            <a:ext cx="8730040" cy="525458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800" b="1" dirty="0">
                <a:solidFill>
                  <a:schemeClr val="tx1"/>
                </a:solidFill>
              </a:rPr>
              <a:t>Registered Apprenticeship (RA):</a:t>
            </a:r>
            <a:endParaRPr lang="en-US" sz="24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</a:pPr>
            <a:r>
              <a:rPr lang="en-US" sz="3100" dirty="0">
                <a:solidFill>
                  <a:schemeClr val="tx1"/>
                </a:solidFill>
              </a:rPr>
              <a:t>An apprenticeship program approved by either the U.S. Department of Labor’s Office of Apprenticeship or by a State Apprenticeship Agency. </a:t>
            </a:r>
          </a:p>
          <a:p>
            <a:pPr marL="285750" indent="-285750">
              <a:lnSpc>
                <a:spcPct val="120000"/>
              </a:lnSpc>
            </a:pPr>
            <a:r>
              <a:rPr lang="en-US" sz="3100" dirty="0">
                <a:solidFill>
                  <a:schemeClr val="tx1"/>
                </a:solidFill>
              </a:rPr>
              <a:t>RAs last from 1 to 6 years and are sponsored by employers, labor management organizations, or other intermediary organizations. </a:t>
            </a:r>
          </a:p>
          <a:p>
            <a:pPr marL="285750" indent="-285750">
              <a:lnSpc>
                <a:spcPct val="120000"/>
              </a:lnSpc>
            </a:pPr>
            <a:r>
              <a:rPr lang="en-US" sz="3100" dirty="0">
                <a:solidFill>
                  <a:schemeClr val="tx1"/>
                </a:solidFill>
              </a:rPr>
              <a:t>They must include the basic elements that are common to all apprenticeships, but they also have to meet several additional quality requirements. </a:t>
            </a:r>
          </a:p>
          <a:p>
            <a:pPr marL="285750" indent="-285750">
              <a:lnSpc>
                <a:spcPct val="120000"/>
              </a:lnSpc>
            </a:pPr>
            <a:r>
              <a:rPr lang="en-US" sz="3100" dirty="0">
                <a:solidFill>
                  <a:schemeClr val="tx1"/>
                </a:solidFill>
              </a:rPr>
              <a:t>Recognition as an RA requires a program to provide approximately 2,000 hours of on-the-job learning and 144 hours of related instruction that applies to an occupation or a specific job. </a:t>
            </a:r>
          </a:p>
          <a:p>
            <a:pPr marL="285750" indent="-285750">
              <a:lnSpc>
                <a:spcPct val="120000"/>
              </a:lnSpc>
            </a:pPr>
            <a:r>
              <a:rPr lang="en-US" sz="3100" dirty="0">
                <a:solidFill>
                  <a:schemeClr val="tx1"/>
                </a:solidFill>
              </a:rPr>
              <a:t>Participants in RA programs receive on-the-job supervision and mentorship</a:t>
            </a:r>
          </a:p>
          <a:p>
            <a:pPr marL="285750" indent="-285750">
              <a:lnSpc>
                <a:spcPct val="120000"/>
              </a:lnSpc>
            </a:pPr>
            <a:r>
              <a:rPr lang="en-US" sz="3100" dirty="0">
                <a:solidFill>
                  <a:schemeClr val="tx1"/>
                </a:solidFill>
              </a:rPr>
              <a:t>They are paid increasingly higher wages as they progress through their training and earn industry-recognized credentials upon successful completion of the program.</a:t>
            </a:r>
          </a:p>
        </p:txBody>
      </p:sp>
    </p:spTree>
    <p:extLst>
      <p:ext uri="{BB962C8B-B14F-4D97-AF65-F5344CB8AC3E}">
        <p14:creationId xmlns:p14="http://schemas.microsoft.com/office/powerpoint/2010/main" val="3760516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4" y="103642"/>
            <a:ext cx="7859050" cy="663831"/>
          </a:xfrm>
        </p:spPr>
        <p:txBody>
          <a:bodyPr>
            <a:normAutofit/>
          </a:bodyPr>
          <a:lstStyle/>
          <a:p>
            <a:r>
              <a:rPr lang="en-US" sz="3400" dirty="0"/>
              <a:t>Defining Some Terms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86BFFF-6E2F-4254-8578-64F5595FE5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434" y="799844"/>
            <a:ext cx="8730040" cy="525458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800" b="1" dirty="0">
                <a:solidFill>
                  <a:schemeClr val="tx1"/>
                </a:solidFill>
              </a:rPr>
              <a:t>Pre-Apprenticeship:</a:t>
            </a:r>
            <a:endParaRPr lang="en-US" sz="24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</a:pPr>
            <a:r>
              <a:rPr lang="en-US" sz="3500" dirty="0">
                <a:solidFill>
                  <a:schemeClr val="tx1"/>
                </a:solidFill>
              </a:rPr>
              <a:t>A program designed to prepare individuals to enter and succeed in RA or other high-quality apprenticeship programs, and ultimately enter careers. </a:t>
            </a:r>
          </a:p>
          <a:p>
            <a:pPr marL="285750" indent="-285750">
              <a:lnSpc>
                <a:spcPct val="120000"/>
              </a:lnSpc>
            </a:pPr>
            <a:r>
              <a:rPr lang="en-US" sz="3500" dirty="0">
                <a:solidFill>
                  <a:schemeClr val="tx1"/>
                </a:solidFill>
              </a:rPr>
              <a:t>Pre-apprenticeship programs are not federally vetted </a:t>
            </a:r>
          </a:p>
          <a:p>
            <a:pPr marL="285750" indent="-285750">
              <a:lnSpc>
                <a:spcPct val="120000"/>
              </a:lnSpc>
            </a:pPr>
            <a:r>
              <a:rPr lang="en-US" sz="3500" dirty="0">
                <a:solidFill>
                  <a:schemeClr val="tx1"/>
                </a:solidFill>
              </a:rPr>
              <a:t>A high-quality pre-apprenticeship would have a strong relationship with at least one apprenticeship program</a:t>
            </a:r>
          </a:p>
          <a:p>
            <a:pPr marL="285750" indent="-285750">
              <a:lnSpc>
                <a:spcPct val="120000"/>
              </a:lnSpc>
            </a:pPr>
            <a:r>
              <a:rPr lang="en-US" sz="3500" dirty="0">
                <a:solidFill>
                  <a:schemeClr val="tx1"/>
                </a:solidFill>
              </a:rPr>
              <a:t>It would feature training and a curriculum aligning with that program and including a wide range of support services designed specifically to help participants succeed.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200" dirty="0">
                <a:solidFill>
                  <a:schemeClr val="tx1"/>
                </a:solidFill>
              </a:rPr>
              <a:t>For more information on these and other WBL terms please visit: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76E1ED-8B2E-43E3-9C18-E57D82DAF738}"/>
              </a:ext>
            </a:extLst>
          </p:cNvPr>
          <p:cNvSpPr/>
          <p:nvPr/>
        </p:nvSpPr>
        <p:spPr>
          <a:xfrm>
            <a:off x="178433" y="5415818"/>
            <a:ext cx="79818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https://center4apprenticeship.jff.org/work-based-learning/work-based-learning-glossary/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580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4" y="159062"/>
            <a:ext cx="7859050" cy="663831"/>
          </a:xfrm>
        </p:spPr>
        <p:txBody>
          <a:bodyPr>
            <a:normAutofit/>
          </a:bodyPr>
          <a:lstStyle/>
          <a:p>
            <a:r>
              <a:rPr lang="en-US" sz="3400" dirty="0"/>
              <a:t>The AIM Pilots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0DE0FC6-FBEE-4659-AE42-1F973F0C7326}"/>
              </a:ext>
            </a:extLst>
          </p:cNvPr>
          <p:cNvSpPr txBox="1">
            <a:spLocks/>
          </p:cNvSpPr>
          <p:nvPr/>
        </p:nvSpPr>
        <p:spPr>
          <a:xfrm>
            <a:off x="323741" y="1060505"/>
            <a:ext cx="6358140" cy="4312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121B32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21B3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21B3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21B32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21B32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chemeClr val="tx1"/>
                </a:solidFill>
              </a:rPr>
              <a:t>Partners</a:t>
            </a:r>
            <a:r>
              <a:rPr lang="en-US" sz="2600" dirty="0">
                <a:solidFill>
                  <a:schemeClr val="tx1"/>
                </a:solidFill>
              </a:rPr>
              <a:t>: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Microsoft (Apprenti)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Amazon (Apprenti)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Healthcare Career Advancement Program (H-CAP)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Industrial Manufacturing Technician Apprenticeship Program (IMT) </a:t>
            </a:r>
          </a:p>
          <a:p>
            <a:pPr lvl="1"/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tx1"/>
                </a:solidFill>
              </a:rPr>
              <a:t>Serve over 500+ </a:t>
            </a:r>
            <a:r>
              <a:rPr lang="en-US" sz="2400" dirty="0">
                <a:solidFill>
                  <a:schemeClr val="tx1"/>
                </a:solidFill>
              </a:rPr>
              <a:t>youth and adults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493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4" y="62079"/>
            <a:ext cx="7859050" cy="663831"/>
          </a:xfrm>
        </p:spPr>
        <p:txBody>
          <a:bodyPr>
            <a:normAutofit/>
          </a:bodyPr>
          <a:lstStyle/>
          <a:p>
            <a:r>
              <a:rPr lang="en-US" sz="3400" dirty="0"/>
              <a:t>The Pilots: Amazon, IMT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D2D8EA5-C46E-4F59-A775-C376B28BD7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509649"/>
              </p:ext>
            </p:extLst>
          </p:nvPr>
        </p:nvGraphicFramePr>
        <p:xfrm>
          <a:off x="303124" y="669739"/>
          <a:ext cx="8646911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0184">
                  <a:extLst>
                    <a:ext uri="{9D8B030D-6E8A-4147-A177-3AD203B41FA5}">
                      <a16:colId xmlns:a16="http://schemas.microsoft.com/office/drawing/2014/main" val="1644077182"/>
                    </a:ext>
                  </a:extLst>
                </a:gridCol>
                <a:gridCol w="6026727">
                  <a:extLst>
                    <a:ext uri="{9D8B030D-6E8A-4147-A177-3AD203B41FA5}">
                      <a16:colId xmlns:a16="http://schemas.microsoft.com/office/drawing/2014/main" val="1689900491"/>
                    </a:ext>
                  </a:extLst>
                </a:gridCol>
              </a:tblGrid>
              <a:tr h="446207">
                <a:tc>
                  <a:txBody>
                    <a:bodyPr/>
                    <a:lstStyle/>
                    <a:p>
                      <a:r>
                        <a:rPr lang="en-US" sz="2600" dirty="0"/>
                        <a:t>Pilot 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Anticipated outcomes/lessons learned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46366"/>
                  </a:ext>
                </a:extLst>
              </a:tr>
              <a:tr h="2035819">
                <a:tc>
                  <a:txBody>
                    <a:bodyPr/>
                    <a:lstStyle/>
                    <a:p>
                      <a:r>
                        <a:rPr lang="en-US" sz="2400" b="1" dirty="0"/>
                        <a:t>Amazon</a:t>
                      </a:r>
                    </a:p>
                    <a:p>
                      <a:endParaRPr lang="en-US" sz="2400" dirty="0"/>
                    </a:p>
                    <a:p>
                      <a:r>
                        <a:rPr lang="en-US" sz="2400" dirty="0"/>
                        <a:t>Registered </a:t>
                      </a:r>
                    </a:p>
                    <a:p>
                      <a:r>
                        <a:rPr lang="en-US" sz="2400" dirty="0"/>
                        <a:t>Apprenticeship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Improve understanding of the transitional process for Veterans re-entering the workplace in IT, including software development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Broaden supportive services to address the needs of Veterans with disabilities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Create protocols to ensure inclusive work environments for people with disabilities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9232983"/>
                  </a:ext>
                </a:extLst>
              </a:tr>
              <a:tr h="2593577">
                <a:tc>
                  <a:txBody>
                    <a:bodyPr/>
                    <a:lstStyle/>
                    <a:p>
                      <a:r>
                        <a:rPr lang="en-US" sz="2400" b="1" dirty="0"/>
                        <a:t>Industrial Manufacturing Tech. (IMT) Apprenticeship Program</a:t>
                      </a:r>
                    </a:p>
                    <a:p>
                      <a:endParaRPr lang="en-US" sz="2400" dirty="0"/>
                    </a:p>
                    <a:p>
                      <a:r>
                        <a:rPr lang="en-US" sz="2400" dirty="0"/>
                        <a:t>Pre-Apprenticeship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Expand entry into manufacturing careers for people with learning disabilities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Develop and implement IMTFolio, a tech solution that assesses readiness for the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IMT apprenticeship and mastery of key competencies vs traditional, one-time, one-size-fits-all tests that can be a barrier to entry</a:t>
                      </a:r>
                      <a:endParaRPr lang="en-US" sz="2000" dirty="0">
                        <a:effectLst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effectLst/>
                        </a:rPr>
                        <a:t>Pilot IMTFolio in IMT’s WI and MN pre-app programs that articulate to the IMT Registered Apprenticeship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907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0695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724" y="48222"/>
            <a:ext cx="7859050" cy="663831"/>
          </a:xfrm>
        </p:spPr>
        <p:txBody>
          <a:bodyPr>
            <a:normAutofit/>
          </a:bodyPr>
          <a:lstStyle/>
          <a:p>
            <a:r>
              <a:rPr lang="en-US" sz="3400" dirty="0"/>
              <a:t>The Pilots: Microsoft, H-CAP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D2D8EA5-C46E-4F59-A775-C376B28BD7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439775"/>
              </p:ext>
            </p:extLst>
          </p:nvPr>
        </p:nvGraphicFramePr>
        <p:xfrm>
          <a:off x="282864" y="648553"/>
          <a:ext cx="8271163" cy="620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7949">
                  <a:extLst>
                    <a:ext uri="{9D8B030D-6E8A-4147-A177-3AD203B41FA5}">
                      <a16:colId xmlns:a16="http://schemas.microsoft.com/office/drawing/2014/main" val="1644077182"/>
                    </a:ext>
                  </a:extLst>
                </a:gridCol>
                <a:gridCol w="5763214">
                  <a:extLst>
                    <a:ext uri="{9D8B030D-6E8A-4147-A177-3AD203B41FA5}">
                      <a16:colId xmlns:a16="http://schemas.microsoft.com/office/drawing/2014/main" val="1689900491"/>
                    </a:ext>
                  </a:extLst>
                </a:gridCol>
              </a:tblGrid>
              <a:tr h="442280">
                <a:tc>
                  <a:txBody>
                    <a:bodyPr/>
                    <a:lstStyle/>
                    <a:p>
                      <a:r>
                        <a:rPr lang="en-US" sz="2600" dirty="0"/>
                        <a:t>Pilot 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Anticipated outcomes/lessons learned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46366"/>
                  </a:ext>
                </a:extLst>
              </a:tr>
              <a:tr h="2114651">
                <a:tc>
                  <a:txBody>
                    <a:bodyPr/>
                    <a:lstStyle/>
                    <a:p>
                      <a:r>
                        <a:rPr lang="en-US" sz="2400" b="1" dirty="0"/>
                        <a:t>Microsoft</a:t>
                      </a:r>
                    </a:p>
                    <a:p>
                      <a:endParaRPr lang="en-US" sz="2400" dirty="0"/>
                    </a:p>
                    <a:p>
                      <a:r>
                        <a:rPr lang="en-US" sz="2400" dirty="0"/>
                        <a:t>Registered Apprenticeship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/>
                        <a:t>Review existing services for supporting workers with disabilities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/>
                        <a:t>Explore best practices and opportunities within existing training efforts for individuals on the Autism spectrum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/>
                        <a:t>Support youth with disabilities in developing competitive skills in 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56149"/>
                  </a:ext>
                </a:extLst>
              </a:tr>
              <a:tr h="30683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Healthcare Career Advancement Program </a:t>
                      </a:r>
                      <a:br>
                        <a:rPr lang="en-US" sz="2400" b="1" dirty="0"/>
                      </a:br>
                      <a:r>
                        <a:rPr lang="en-US" sz="2400" b="1" dirty="0"/>
                        <a:t>(H-CAP)</a:t>
                      </a:r>
                    </a:p>
                    <a:p>
                      <a:endParaRPr lang="en-US" sz="2400" dirty="0"/>
                    </a:p>
                    <a:p>
                      <a:r>
                        <a:rPr lang="en-US" sz="2400" dirty="0"/>
                        <a:t>Registered Apprenticeship, Pre-Apprenticeship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Research and map career ladders and eligibility requirements to help people with disabilities pursuing careers in HC via apprenticeship in Phil. and NYC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Identify and document ways employers currently engage with community partners and supportive services to create more inclusive workplaces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Provide supplementary resources in mentorship and braided funding for healthcare intermediaries and training providers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3376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6624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854" y="159062"/>
            <a:ext cx="7859050" cy="663831"/>
          </a:xfrm>
        </p:spPr>
        <p:txBody>
          <a:bodyPr>
            <a:normAutofit/>
          </a:bodyPr>
          <a:lstStyle/>
          <a:p>
            <a:r>
              <a:rPr lang="en-US" sz="3400" dirty="0"/>
              <a:t>Resource &amp; TA Offerings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94DE78F-A511-409A-B070-814C194B3E2F}"/>
              </a:ext>
            </a:extLst>
          </p:cNvPr>
          <p:cNvSpPr txBox="1">
            <a:spLocks/>
          </p:cNvSpPr>
          <p:nvPr/>
        </p:nvSpPr>
        <p:spPr>
          <a:xfrm>
            <a:off x="290722" y="2060577"/>
            <a:ext cx="3735639" cy="363133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4" indent="-285744" fontAlgn="base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Sites work with coaches to determine specific site-level goals and related technical assistance activities</a:t>
            </a:r>
          </a:p>
          <a:p>
            <a:pPr marL="285744" indent="-285744" fontAlgn="base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Sites have ongoing, monthly coaching calls to track progress, schedule technical assistance interventions, and evaluate progress towards goals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2758101-EA85-45BA-A65A-669AD1E29AD1}"/>
              </a:ext>
            </a:extLst>
          </p:cNvPr>
          <p:cNvSpPr txBox="1">
            <a:spLocks/>
          </p:cNvSpPr>
          <p:nvPr/>
        </p:nvSpPr>
        <p:spPr>
          <a:xfrm>
            <a:off x="4606798" y="2062437"/>
            <a:ext cx="3600000" cy="363133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4" indent="-285744" fontAlgn="base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Trainings and resources are delivered to address needs shared by the whole cohort</a:t>
            </a:r>
          </a:p>
          <a:p>
            <a:pPr marL="285744" indent="-285744" fontAlgn="base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Peer networking opportunities such as facilitated calls, webinars and in-person events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3B37D0D3-AA19-44AC-9D48-40246C24D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253" y="1087309"/>
            <a:ext cx="3600000" cy="720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TA for Pilots: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</a:rPr>
              <a:t>1:1 Site Offerings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752ABC31-8CD6-4333-8CE9-48B1B4D4BB38}"/>
              </a:ext>
            </a:extLst>
          </p:cNvPr>
          <p:cNvSpPr txBox="1">
            <a:spLocks/>
          </p:cNvSpPr>
          <p:nvPr/>
        </p:nvSpPr>
        <p:spPr>
          <a:xfrm>
            <a:off x="4606798" y="1008000"/>
            <a:ext cx="3600000" cy="720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TA for Pilots: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Group TA</a:t>
            </a:r>
          </a:p>
        </p:txBody>
      </p:sp>
    </p:spTree>
    <p:extLst>
      <p:ext uri="{BB962C8B-B14F-4D97-AF65-F5344CB8AC3E}">
        <p14:creationId xmlns:p14="http://schemas.microsoft.com/office/powerpoint/2010/main" val="2166510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4" y="159062"/>
            <a:ext cx="7859050" cy="663831"/>
          </a:xfrm>
        </p:spPr>
        <p:txBody>
          <a:bodyPr>
            <a:normAutofit/>
          </a:bodyPr>
          <a:lstStyle/>
          <a:p>
            <a:r>
              <a:rPr lang="en-US" sz="3400" dirty="0"/>
              <a:t>Resource &amp; TA Offerings (Cont.)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94DE78F-A511-409A-B070-814C194B3E2F}"/>
              </a:ext>
            </a:extLst>
          </p:cNvPr>
          <p:cNvSpPr txBox="1">
            <a:spLocks/>
          </p:cNvSpPr>
          <p:nvPr/>
        </p:nvSpPr>
        <p:spPr>
          <a:xfrm>
            <a:off x="258395" y="1717677"/>
            <a:ext cx="5209531" cy="363133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4" indent="-285744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Individuals outside the pilots can receive invitations to webinars, access to a  Resource Library with tools and other resources, and e-mail updates</a:t>
            </a:r>
          </a:p>
          <a:p>
            <a:pPr marL="285744" indent="-285744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Opportunities for interested stakeholders to join a CoP and have access to resources produced for the pilots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3B37D0D3-AA19-44AC-9D48-40246C24D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595" y="822893"/>
            <a:ext cx="3600000" cy="720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TA for Interested Stakeholders:</a:t>
            </a:r>
          </a:p>
        </p:txBody>
      </p:sp>
    </p:spTree>
    <p:extLst>
      <p:ext uri="{BB962C8B-B14F-4D97-AF65-F5344CB8AC3E}">
        <p14:creationId xmlns:p14="http://schemas.microsoft.com/office/powerpoint/2010/main" val="58162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4" y="490978"/>
            <a:ext cx="7859050" cy="663831"/>
          </a:xfrm>
        </p:spPr>
        <p:txBody>
          <a:bodyPr>
            <a:normAutofit fontScale="90000"/>
          </a:bodyPr>
          <a:lstStyle/>
          <a:p>
            <a:r>
              <a:rPr lang="en-US" sz="3400" dirty="0"/>
              <a:t>Expanding Career Pathways for People with Disabilities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D226FFE8-2B9C-4D47-815F-68AE4FA06382}"/>
              </a:ext>
            </a:extLst>
          </p:cNvPr>
          <p:cNvSpPr txBox="1">
            <a:spLocks/>
          </p:cNvSpPr>
          <p:nvPr/>
        </p:nvSpPr>
        <p:spPr>
          <a:xfrm>
            <a:off x="5264727" y="2356988"/>
            <a:ext cx="3879274" cy="313724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Partnership on Employment and Accessible Technology (PEAT): </a:t>
            </a:r>
            <a:r>
              <a:rPr lang="en-US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www.peatworks.org</a:t>
            </a:r>
            <a:endParaRPr lang="en-US" sz="2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Center for Apprenticeship &amp; Work-Based Learning </a:t>
            </a:r>
            <a:r>
              <a:rPr lang="en-US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Center4Apprenticeship.jff.org</a:t>
            </a:r>
            <a:endParaRPr lang="en-US" sz="2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Partnership for Youth Apprenticeship (PAYA)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www.newamerica.org/paya</a:t>
            </a:r>
            <a:endParaRPr lang="en-US" sz="2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37C3293-6FFD-4F94-847E-A526E2CF1417}"/>
              </a:ext>
            </a:extLst>
          </p:cNvPr>
          <p:cNvSpPr txBox="1">
            <a:spLocks/>
          </p:cNvSpPr>
          <p:nvPr/>
        </p:nvSpPr>
        <p:spPr>
          <a:xfrm>
            <a:off x="178434" y="1627227"/>
            <a:ext cx="5472000" cy="6909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121B32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21B3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21B3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21B32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21B32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Apprenticeship Inclusion Models 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(AIM) Initiative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A1A6BE66-5AEE-4C2D-B4AC-2E71BB392DAE}"/>
              </a:ext>
            </a:extLst>
          </p:cNvPr>
          <p:cNvSpPr txBox="1">
            <a:spLocks/>
          </p:cNvSpPr>
          <p:nvPr/>
        </p:nvSpPr>
        <p:spPr>
          <a:xfrm>
            <a:off x="5228463" y="1603392"/>
            <a:ext cx="2951018" cy="45512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Related Resources</a:t>
            </a:r>
          </a:p>
        </p:txBody>
      </p:sp>
      <p:pic>
        <p:nvPicPr>
          <p:cNvPr id="21" name="Content Placeholder 7" descr="Logo for Office of Disability Employment Policy">
            <a:extLst>
              <a:ext uri="{FF2B5EF4-FFF2-40B4-BE49-F238E27FC236}">
                <a16:creationId xmlns:a16="http://schemas.microsoft.com/office/drawing/2014/main" id="{2CD67CC2-AEEC-4DBD-A738-B20865B9A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889" y="2546121"/>
            <a:ext cx="1608062" cy="2065768"/>
          </a:xfrm>
          <a:prstGeom prst="rect">
            <a:avLst/>
          </a:prstGeom>
        </p:spPr>
      </p:pic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EAA39DDF-984F-43AD-845E-C3DC9AF5A67B}"/>
              </a:ext>
            </a:extLst>
          </p:cNvPr>
          <p:cNvSpPr txBox="1">
            <a:spLocks/>
          </p:cNvSpPr>
          <p:nvPr/>
        </p:nvSpPr>
        <p:spPr>
          <a:xfrm>
            <a:off x="178434" y="4812783"/>
            <a:ext cx="4055564" cy="45512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https://www.spra.com/aim/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2737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41A0FD8-CE34-446D-A0EC-267A1CC54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24" y="731519"/>
            <a:ext cx="8278336" cy="3129281"/>
          </a:xfr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5500" b="1" dirty="0">
                <a:solidFill>
                  <a:schemeClr val="bg1"/>
                </a:solidFill>
              </a:rPr>
              <a:t>Apprenticeship Access for People with Intellectual and Developmental Disabilities (I/DD)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8B6687-724D-4EE2-8B63-439D3A7D35EC}"/>
              </a:ext>
            </a:extLst>
          </p:cNvPr>
          <p:cNvSpPr/>
          <p:nvPr/>
        </p:nvSpPr>
        <p:spPr>
          <a:xfrm>
            <a:off x="1371072" y="4091057"/>
            <a:ext cx="528426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/>
              <a:t>Scott Michael Robertson</a:t>
            </a:r>
          </a:p>
          <a:p>
            <a:pPr algn="ctr"/>
            <a:r>
              <a:rPr lang="en-US" sz="4000" dirty="0"/>
              <a:t>ODEP</a:t>
            </a:r>
          </a:p>
        </p:txBody>
      </p:sp>
    </p:spTree>
    <p:extLst>
      <p:ext uri="{BB962C8B-B14F-4D97-AF65-F5344CB8AC3E}">
        <p14:creationId xmlns:p14="http://schemas.microsoft.com/office/powerpoint/2010/main" val="48328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100" y="29589"/>
            <a:ext cx="7485555" cy="787829"/>
          </a:xfrm>
        </p:spPr>
        <p:txBody>
          <a:bodyPr>
            <a:normAutofit fontScale="90000"/>
          </a:bodyPr>
          <a:lstStyle/>
          <a:p>
            <a:r>
              <a:rPr lang="en-US" dirty="0"/>
              <a:t>Inclusive Apprenticeship Offers Value for Youth and Adults with I/DD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2217" y="1172138"/>
            <a:ext cx="8691783" cy="4347469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tx1"/>
                </a:solidFill>
              </a:rPr>
              <a:t>Enhanced approach to foster gainful employment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Widespread employment barriers among people with I/DD—especially individuals receiving DD services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Insufficient opportunities for pursuing postsecondary education after high school exit</a:t>
            </a:r>
          </a:p>
          <a:p>
            <a:r>
              <a:rPr lang="en-US" sz="2600" dirty="0">
                <a:solidFill>
                  <a:schemeClr val="tx1"/>
                </a:solidFill>
              </a:rPr>
              <a:t>Recognized career pathway with credentialing</a:t>
            </a:r>
          </a:p>
          <a:p>
            <a:r>
              <a:rPr lang="en-US" sz="2600" dirty="0">
                <a:solidFill>
                  <a:schemeClr val="tx1"/>
                </a:solidFill>
              </a:rPr>
              <a:t>Connected to career and technical education (CTE)</a:t>
            </a:r>
          </a:p>
          <a:p>
            <a:r>
              <a:rPr lang="en-US" sz="2600" dirty="0">
                <a:solidFill>
                  <a:schemeClr val="tx1"/>
                </a:solidFill>
              </a:rPr>
              <a:t>Flexible and customizable for support systems</a:t>
            </a:r>
          </a:p>
          <a:p>
            <a:r>
              <a:rPr lang="en-US" sz="2600" dirty="0">
                <a:solidFill>
                  <a:schemeClr val="tx1"/>
                </a:solidFill>
              </a:rPr>
              <a:t>Adopting the earn-and-learn model=access by youth and adults from lower socio-economic status </a:t>
            </a:r>
            <a:endParaRPr lang="en-US" sz="2400" dirty="0">
              <a:solidFill>
                <a:schemeClr val="tx1"/>
              </a:solidFill>
            </a:endParaRPr>
          </a:p>
          <a:p>
            <a:pPr lvl="1"/>
            <a:endParaRPr lang="en-US" sz="2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61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21100" y="463929"/>
            <a:ext cx="6088044" cy="642157"/>
          </a:xfrm>
        </p:spPr>
        <p:txBody>
          <a:bodyPr>
            <a:normAutofit/>
          </a:bodyPr>
          <a:lstStyle/>
          <a:p>
            <a:r>
              <a:rPr lang="en-US" sz="3400" dirty="0"/>
              <a:t>Presenters: ODEP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2873C97B-95A2-4116-9274-303EDB06FE9F}"/>
              </a:ext>
            </a:extLst>
          </p:cNvPr>
          <p:cNvSpPr>
            <a:spLocks noGrp="1"/>
          </p:cNvSpPr>
          <p:nvPr/>
        </p:nvSpPr>
        <p:spPr>
          <a:xfrm>
            <a:off x="2656340" y="1106086"/>
            <a:ext cx="5105900" cy="1818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lang="en-US" sz="24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  <a:lvl2pPr marL="27432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 3" panose="05040102010807070707" pitchFamily="18" charset="2"/>
              <a:buNone/>
              <a:defRPr sz="2000" i="1" kern="1200">
                <a:solidFill>
                  <a:schemeClr val="accent3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2960" indent="-36576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"/>
              <a:defRPr sz="18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116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ê"/>
              <a:defRPr sz="1800" kern="1200">
                <a:solidFill>
                  <a:schemeClr val="accent3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Carolyn Jones, MBA (moderator)</a:t>
            </a:r>
          </a:p>
          <a:p>
            <a:pPr lvl="1"/>
            <a:r>
              <a:rPr lang="en-US" i="0" dirty="0">
                <a:solidFill>
                  <a:schemeClr val="tx1"/>
                </a:solidFill>
                <a:latin typeface="Arial" panose="020B0604020202020204" pitchFamily="34" charset="0"/>
              </a:rPr>
              <a:t>Senior Policy Advisor </a:t>
            </a:r>
          </a:p>
          <a:p>
            <a:pPr lvl="1"/>
            <a:r>
              <a:rPr lang="en-US" i="0" dirty="0">
                <a:solidFill>
                  <a:schemeClr val="tx1"/>
                </a:solidFill>
                <a:latin typeface="Arial" panose="020B0604020202020204" pitchFamily="34" charset="0"/>
              </a:rPr>
              <a:t>U.S. Department of Labor 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1"/>
            <a:r>
              <a:rPr lang="en-US" i="0" dirty="0">
                <a:solidFill>
                  <a:schemeClr val="tx1"/>
                </a:solidFill>
                <a:latin typeface="Arial" panose="020B0604020202020204" pitchFamily="34" charset="0"/>
              </a:rPr>
              <a:t>Office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i="0" dirty="0">
                <a:solidFill>
                  <a:schemeClr val="tx1"/>
                </a:solidFill>
                <a:latin typeface="Arial" panose="020B0604020202020204" pitchFamily="34" charset="0"/>
              </a:rPr>
              <a:t>of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i="0" dirty="0">
                <a:solidFill>
                  <a:schemeClr val="tx1"/>
                </a:solidFill>
                <a:latin typeface="Arial" panose="020B0604020202020204" pitchFamily="34" charset="0"/>
              </a:rPr>
              <a:t>Disability Employment Policy</a:t>
            </a:r>
          </a:p>
          <a:p>
            <a:pPr lvl="1"/>
            <a:r>
              <a:rPr lang="en-US" i="0" dirty="0">
                <a:solidFill>
                  <a:schemeClr val="tx1"/>
                </a:solidFill>
                <a:latin typeface="Arial" panose="020B0604020202020204" pitchFamily="34" charset="0"/>
              </a:rPr>
              <a:t>Youth Policy Team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2873C97B-95A2-4116-9274-303EDB06FE9F}"/>
              </a:ext>
            </a:extLst>
          </p:cNvPr>
          <p:cNvSpPr txBox="1">
            <a:spLocks/>
          </p:cNvSpPr>
          <p:nvPr/>
        </p:nvSpPr>
        <p:spPr>
          <a:xfrm>
            <a:off x="2760512" y="3746773"/>
            <a:ext cx="5422301" cy="1818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lang="en-US" sz="24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  <a:lvl2pPr marL="27432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 3" panose="05040102010807070707" pitchFamily="18" charset="2"/>
              <a:buNone/>
              <a:defRPr sz="2000" i="1" kern="1200">
                <a:solidFill>
                  <a:schemeClr val="accent3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2960" indent="-36576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"/>
              <a:defRPr sz="18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116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ê"/>
              <a:defRPr sz="1800" kern="1200">
                <a:solidFill>
                  <a:schemeClr val="accent3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9E1C30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innerShdw blurRad="76200" dist="38100" dir="18900000">
                    <a:srgbClr val="7A232E">
                      <a:lumMod val="75000"/>
                      <a:alpha val="70000"/>
                    </a:srgbClr>
                  </a:innerShdw>
                </a:effectLst>
                <a:uLnTx/>
                <a:uFillTx/>
                <a:latin typeface="Arial" panose="020B0604020202020204"/>
                <a:ea typeface="+mj-ea"/>
                <a:cs typeface="+mj-cs"/>
              </a:rPr>
              <a:t>Scott Michael Robertson, PhD</a:t>
            </a:r>
          </a:p>
          <a:p>
            <a:pPr marL="27432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ysClr val="window" lastClr="FFFFFF">
                  <a:lumMod val="65000"/>
                </a:sysClr>
              </a:buClr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Policy Advisor</a:t>
            </a:r>
          </a:p>
          <a:p>
            <a:pPr marL="27432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ysClr val="window" lastClr="FFFFFF">
                  <a:lumMod val="65000"/>
                </a:sysClr>
              </a:buClr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U.S. Department of Labor </a:t>
            </a:r>
            <a:endParaRPr kumimoji="0" lang="en-US" sz="2000" b="0" i="1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7432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ysClr val="window" lastClr="FFFFFF">
                  <a:lumMod val="65000"/>
                </a:sysClr>
              </a:buClr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Office</a:t>
            </a:r>
            <a:r>
              <a:rPr kumimoji="0" lang="en-US" sz="2000" b="0" i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</a:t>
            </a:r>
            <a:r>
              <a:rPr kumimoji="0" lang="en-US" sz="2000" b="0" i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Disability Employment Policy</a:t>
            </a:r>
          </a:p>
          <a:p>
            <a:pPr marL="27432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ysClr val="window" lastClr="FFFFFF">
                  <a:lumMod val="65000"/>
                </a:sysClr>
              </a:buClr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Employment-Related Supports Policy Team</a:t>
            </a:r>
          </a:p>
        </p:txBody>
      </p:sp>
      <p:pic>
        <p:nvPicPr>
          <p:cNvPr id="12" name="Picture 11" descr="Microphone (graphic)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0" r="28527"/>
          <a:stretch/>
        </p:blipFill>
        <p:spPr>
          <a:xfrm rot="5400000" flipV="1">
            <a:off x="7622306" y="1334623"/>
            <a:ext cx="1339158" cy="1323500"/>
          </a:xfrm>
          <a:prstGeom prst="rect">
            <a:avLst/>
          </a:prstGeom>
        </p:spPr>
      </p:pic>
      <p:pic>
        <p:nvPicPr>
          <p:cNvPr id="15" name="Picture Placeholder 1" descr="Headshot of Scott Robertson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3" b="6673"/>
          <a:stretch>
            <a:fillRect/>
          </a:stretch>
        </p:blipFill>
        <p:spPr>
          <a:xfrm>
            <a:off x="681576" y="3852382"/>
            <a:ext cx="1608717" cy="1858990"/>
          </a:xfrm>
          <a:prstGeom prst="rect">
            <a:avLst/>
          </a:prstGeom>
        </p:spPr>
      </p:pic>
      <p:pic>
        <p:nvPicPr>
          <p:cNvPr id="17" name="Picture Placeholder 3" descr="Headshot of Carolyn Jone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7" b="11487"/>
          <a:stretch>
            <a:fillRect/>
          </a:stretch>
        </p:blipFill>
        <p:spPr>
          <a:xfrm>
            <a:off x="661648" y="1225179"/>
            <a:ext cx="1573420" cy="181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66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100" y="29589"/>
            <a:ext cx="7485555" cy="787829"/>
          </a:xfrm>
        </p:spPr>
        <p:txBody>
          <a:bodyPr>
            <a:normAutofit fontScale="90000"/>
          </a:bodyPr>
          <a:lstStyle/>
          <a:p>
            <a:r>
              <a:rPr lang="en-US" dirty="0"/>
              <a:t>Apprenticeship Supports for Youth and Adults with I/DD Include…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2218" y="1172138"/>
            <a:ext cx="8206874" cy="4347469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tx1"/>
                </a:solidFill>
              </a:rPr>
              <a:t>Coaching, mentoring, and team buddies</a:t>
            </a:r>
          </a:p>
          <a:p>
            <a:r>
              <a:rPr lang="en-US" sz="2600" dirty="0">
                <a:solidFill>
                  <a:schemeClr val="tx1"/>
                </a:solidFill>
              </a:rPr>
              <a:t>Training for employers and service providers on I/DD and cognitive disabilities overall</a:t>
            </a:r>
          </a:p>
          <a:p>
            <a:r>
              <a:rPr lang="en-US" sz="2600" dirty="0">
                <a:solidFill>
                  <a:schemeClr val="tx1"/>
                </a:solidFill>
              </a:rPr>
              <a:t>Supports for transportation to job sites and instructional (classroom) sites</a:t>
            </a:r>
          </a:p>
          <a:p>
            <a:r>
              <a:rPr lang="en-US" sz="2600" dirty="0">
                <a:solidFill>
                  <a:schemeClr val="tx1"/>
                </a:solidFill>
              </a:rPr>
              <a:t>Accessible technology and Universal Design (UD)</a:t>
            </a:r>
          </a:p>
          <a:p>
            <a:r>
              <a:rPr lang="en-US" sz="2600" dirty="0">
                <a:solidFill>
                  <a:schemeClr val="tx1"/>
                </a:solidFill>
              </a:rPr>
              <a:t>Adjustments and accommodations for differences in communication, sensory processing, etc.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pPr lvl="1"/>
            <a:endParaRPr lang="en-US" sz="2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711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100" y="29589"/>
            <a:ext cx="6796313" cy="1066965"/>
          </a:xfrm>
        </p:spPr>
        <p:txBody>
          <a:bodyPr>
            <a:normAutofit fontScale="90000"/>
          </a:bodyPr>
          <a:lstStyle/>
          <a:p>
            <a:r>
              <a:rPr lang="en-US" dirty="0"/>
              <a:t>Spotlighting Autism and Neurodiversity in Apprenticeship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6073" y="1138929"/>
            <a:ext cx="8511672" cy="4347469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tx1"/>
                </a:solidFill>
              </a:rPr>
              <a:t>Emphasis on a neurological developmental disability with a prevalence of 1-2% (children, youth, and adults)</a:t>
            </a:r>
          </a:p>
          <a:p>
            <a:r>
              <a:rPr lang="en-US" sz="2400" dirty="0">
                <a:solidFill>
                  <a:schemeClr val="tx1"/>
                </a:solidFill>
              </a:rPr>
              <a:t>Autism CARES Act of 2019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Expanded prioritization on lifespan research and supports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Addition of DOL, HUD, DOJ, and VA to the Interagency Autism Coordinating Committee (IACC)</a:t>
            </a:r>
          </a:p>
          <a:p>
            <a:r>
              <a:rPr lang="en-US" sz="2600" dirty="0">
                <a:solidFill>
                  <a:schemeClr val="tx1"/>
                </a:solidFill>
              </a:rPr>
              <a:t>Natural fit for on-the-job training and related classroom learning associated with inclusive apprenticeship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Job training and classroom instruction tied to interests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Structured supports and scaffolding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Customization for inclusive apprenticeship (adaptable)</a:t>
            </a:r>
          </a:p>
          <a:p>
            <a:pPr lvl="1"/>
            <a:endParaRPr lang="en-US" sz="2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857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100" y="29589"/>
            <a:ext cx="7388573" cy="1066965"/>
          </a:xfrm>
        </p:spPr>
        <p:txBody>
          <a:bodyPr>
            <a:normAutofit fontScale="90000"/>
          </a:bodyPr>
          <a:lstStyle/>
          <a:p>
            <a:r>
              <a:rPr lang="en-US" dirty="0"/>
              <a:t>Prior DOL Initiatives for Autism and On-the-Job Training Include…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6073" y="1111224"/>
            <a:ext cx="8442400" cy="486049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</a:rPr>
              <a:t>Managing the Talent Pipeline in Health Information program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solidFill>
                  <a:schemeClr val="tx1"/>
                </a:solidFill>
              </a:rPr>
              <a:t>American Apprenticeship program (~$5 million/5 yrs.)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solidFill>
                  <a:schemeClr val="tx1"/>
                </a:solidFill>
              </a:rPr>
              <a:t>Track for job seekers on the autism spectrum</a:t>
            </a:r>
          </a:p>
          <a:p>
            <a:pPr marL="342900" lvl="1" indent="0">
              <a:lnSpc>
                <a:spcPct val="100000"/>
              </a:lnSpc>
              <a:buNone/>
            </a:pPr>
            <a:endParaRPr lang="en-US" sz="22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</a:rPr>
              <a:t>Next Step Job Training and Employment Partnership </a:t>
            </a:r>
          </a:p>
          <a:p>
            <a:pPr lvl="1">
              <a:lnSpc>
                <a:spcPct val="100000"/>
              </a:lnSpc>
            </a:pPr>
            <a:r>
              <a:rPr lang="en-US" sz="2100" dirty="0">
                <a:solidFill>
                  <a:schemeClr val="tx1"/>
                </a:solidFill>
              </a:rPr>
              <a:t>Tech Hire program (~$4M/5 yrs.) 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solidFill>
                  <a:schemeClr val="tx1"/>
                </a:solidFill>
              </a:rPr>
              <a:t>Goal of supporting 450 job seekers on the autism spectrum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solidFill>
                  <a:schemeClr val="tx1"/>
                </a:solidFill>
              </a:rPr>
              <a:t>Focus on healthcare and IT fields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solidFill>
                  <a:schemeClr val="tx1"/>
                </a:solidFill>
              </a:rPr>
              <a:t>Boot camps for workplace communication and independent living skill development </a:t>
            </a:r>
          </a:p>
          <a:p>
            <a:pPr lvl="1"/>
            <a:endParaRPr lang="en-US" sz="2100" dirty="0">
              <a:solidFill>
                <a:schemeClr val="tx1"/>
              </a:solidFill>
            </a:endParaRPr>
          </a:p>
          <a:p>
            <a:pPr lvl="1"/>
            <a:endParaRPr lang="en-US" sz="2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245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41A0FD8-CE34-446D-A0EC-267A1CC54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24" y="731519"/>
            <a:ext cx="8278336" cy="3129281"/>
          </a:xfr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5500" b="1" dirty="0">
                <a:solidFill>
                  <a:schemeClr val="bg1"/>
                </a:solidFill>
              </a:rPr>
              <a:t>Accessible Workplace Technology and Universal Design (UD)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8B6687-724D-4EE2-8B63-439D3A7D35EC}"/>
              </a:ext>
            </a:extLst>
          </p:cNvPr>
          <p:cNvSpPr/>
          <p:nvPr/>
        </p:nvSpPr>
        <p:spPr>
          <a:xfrm>
            <a:off x="1902018" y="4091057"/>
            <a:ext cx="47146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Josh Christianson</a:t>
            </a:r>
          </a:p>
          <a:p>
            <a:pPr algn="ctr"/>
            <a:r>
              <a:rPr lang="en-US" sz="4000" dirty="0"/>
              <a:t>Wheelhouse Group</a:t>
            </a:r>
          </a:p>
        </p:txBody>
      </p:sp>
    </p:spTree>
    <p:extLst>
      <p:ext uri="{BB962C8B-B14F-4D97-AF65-F5344CB8AC3E}">
        <p14:creationId xmlns:p14="http://schemas.microsoft.com/office/powerpoint/2010/main" val="612896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41A0FD8-CE34-446D-A0EC-267A1CC54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544" y="731520"/>
            <a:ext cx="8062912" cy="1229361"/>
          </a:xfr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5500" b="1" dirty="0">
                <a:solidFill>
                  <a:schemeClr val="bg1"/>
                </a:solidFill>
              </a:rPr>
              <a:t>Concluding Remarks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8B6687-724D-4EE2-8B63-439D3A7D35EC}"/>
              </a:ext>
            </a:extLst>
          </p:cNvPr>
          <p:cNvSpPr/>
          <p:nvPr/>
        </p:nvSpPr>
        <p:spPr>
          <a:xfrm>
            <a:off x="3052321" y="2099548"/>
            <a:ext cx="30393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/>
              <a:t>Carolyn Jones</a:t>
            </a:r>
          </a:p>
          <a:p>
            <a:pPr algn="ctr"/>
            <a:r>
              <a:rPr lang="en-US" sz="4000" dirty="0"/>
              <a:t>ODEP</a:t>
            </a:r>
          </a:p>
        </p:txBody>
      </p:sp>
    </p:spTree>
    <p:extLst>
      <p:ext uri="{BB962C8B-B14F-4D97-AF65-F5344CB8AC3E}">
        <p14:creationId xmlns:p14="http://schemas.microsoft.com/office/powerpoint/2010/main" val="2834940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41A0FD8-CE34-446D-A0EC-267A1CC54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544" y="731520"/>
            <a:ext cx="8062912" cy="1229361"/>
          </a:xfr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5500" b="1" dirty="0">
                <a:solidFill>
                  <a:schemeClr val="bg1"/>
                </a:solidFill>
              </a:rPr>
              <a:t>Questions/Answers</a:t>
            </a:r>
          </a:p>
        </p:txBody>
      </p:sp>
    </p:spTree>
    <p:extLst>
      <p:ext uri="{BB962C8B-B14F-4D97-AF65-F5344CB8AC3E}">
        <p14:creationId xmlns:p14="http://schemas.microsoft.com/office/powerpoint/2010/main" val="1941169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488" y="758189"/>
            <a:ext cx="8062912" cy="1768476"/>
          </a:xfr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9600" b="1" dirty="0"/>
              <a:t>Resources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DDD5A5-ABD1-4BB1-8CB7-290E97A446F7}"/>
              </a:ext>
            </a:extLst>
          </p:cNvPr>
          <p:cNvSpPr/>
          <p:nvPr/>
        </p:nvSpPr>
        <p:spPr>
          <a:xfrm>
            <a:off x="2005277" y="2767280"/>
            <a:ext cx="574304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/>
              <a:t>Work-based Learning and </a:t>
            </a:r>
            <a:br>
              <a:rPr lang="en-US" sz="4000" b="1" dirty="0"/>
            </a:br>
            <a:r>
              <a:rPr lang="en-US" sz="4000" b="1" dirty="0"/>
              <a:t>Inclusive Apprenticeship </a:t>
            </a:r>
          </a:p>
        </p:txBody>
      </p:sp>
    </p:spTree>
    <p:extLst>
      <p:ext uri="{BB962C8B-B14F-4D97-AF65-F5344CB8AC3E}">
        <p14:creationId xmlns:p14="http://schemas.microsoft.com/office/powerpoint/2010/main" val="1515107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7400" y="463929"/>
            <a:ext cx="7859050" cy="648179"/>
          </a:xfrm>
        </p:spPr>
        <p:txBody>
          <a:bodyPr>
            <a:normAutofit/>
          </a:bodyPr>
          <a:lstStyle/>
          <a:p>
            <a:r>
              <a:rPr lang="en-US" sz="3400" dirty="0"/>
              <a:t>Apprenticeship Videos and Toolkit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67400" y="1124320"/>
            <a:ext cx="7859050" cy="4312617"/>
          </a:xfrm>
        </p:spPr>
        <p:txBody>
          <a:bodyPr>
            <a:normAutofit/>
          </a:bodyPr>
          <a:lstStyle/>
          <a:p>
            <a:pPr>
              <a:buClr>
                <a:srgbClr val="333399"/>
              </a:buClr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#ApprenticeshipWorks Video Series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Video series featuring youth apprentices with and without disabilities and their employer sponsors [need URL]</a:t>
            </a:r>
          </a:p>
          <a:p>
            <a:pPr>
              <a:buClr>
                <a:srgbClr val="333399"/>
              </a:buClr>
            </a:pP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333399"/>
              </a:buClr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Apprenticeship Toolkit: 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 to help establish apprenticeship programs and support employer engagement for young adults with disabilities</a:t>
            </a:r>
            <a:b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solidFill>
                  <a:schemeClr val="tx1"/>
                </a:solidFill>
                <a:hlinkClick r:id="rId3" action="ppaction://hlinkfile"/>
              </a:rPr>
              <a:t>dol.gov/odep/topics/youth/Apprenticeship.htm</a:t>
            </a:r>
            <a:endParaRPr lang="en-US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1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75947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400" y="463929"/>
            <a:ext cx="6796313" cy="1093022"/>
          </a:xfrm>
        </p:spPr>
        <p:txBody>
          <a:bodyPr>
            <a:normAutofit/>
          </a:bodyPr>
          <a:lstStyle/>
          <a:p>
            <a:r>
              <a:rPr lang="en-US" sz="3400" dirty="0"/>
              <a:t>Apprenticeship Finder and Task Force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400" y="1651858"/>
            <a:ext cx="7859050" cy="4312617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Apprenticeship Finder: </a:t>
            </a:r>
            <a:r>
              <a:rPr lang="en-US" dirty="0">
                <a:solidFill>
                  <a:schemeClr val="tx1"/>
                </a:solidFill>
              </a:rPr>
              <a:t>Web portal for employers, job seekers, educators, and community-based agencies to promote apprenticeship opportunities 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  <a:hlinkClick r:id="rId3"/>
              </a:rPr>
              <a:t>https://www.apprenticeship.gov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Task Force on Apprenticeship Expansion Final Report:  </a:t>
            </a:r>
            <a:br>
              <a:rPr lang="en-US" b="1" dirty="0">
                <a:solidFill>
                  <a:schemeClr val="tx1"/>
                </a:solidFill>
              </a:rPr>
            </a:b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  <a:hlinkClick r:id="rId4"/>
              </a:rPr>
              <a:t>https://www.dol.gov/apprenticeship/docs/task-force-apprenticeship-expansion-report.pdf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559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400" y="463929"/>
            <a:ext cx="7696067" cy="1154806"/>
          </a:xfrm>
        </p:spPr>
        <p:txBody>
          <a:bodyPr>
            <a:noAutofit/>
          </a:bodyPr>
          <a:lstStyle/>
          <a:p>
            <a:r>
              <a:rPr lang="en-US" sz="3400" dirty="0"/>
              <a:t>Business 30-Second Trainings: Recruitment and Hiring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399" y="1719793"/>
            <a:ext cx="8458067" cy="4968873"/>
          </a:xfrm>
        </p:spPr>
        <p:txBody>
          <a:bodyPr>
            <a:normAutofit fontScale="47500" lnSpcReduction="20000"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Why should I hire a person with a disability? </a:t>
            </a:r>
          </a:p>
          <a:p>
            <a:endParaRPr lang="en-US" sz="4400" dirty="0">
              <a:solidFill>
                <a:schemeClr val="tx1"/>
              </a:solidFill>
            </a:endParaRPr>
          </a:p>
          <a:p>
            <a:r>
              <a:rPr lang="en-US" sz="4400" dirty="0">
                <a:solidFill>
                  <a:schemeClr val="tx1"/>
                </a:solidFill>
              </a:rPr>
              <a:t>How can I find qualified employment candidates with disabilities?</a:t>
            </a:r>
          </a:p>
          <a:p>
            <a:endParaRPr lang="en-US" sz="4400" dirty="0">
              <a:solidFill>
                <a:schemeClr val="tx1"/>
              </a:solidFill>
            </a:endParaRPr>
          </a:p>
          <a:p>
            <a:r>
              <a:rPr lang="en-US" sz="4400" dirty="0">
                <a:solidFill>
                  <a:schemeClr val="tx1"/>
                </a:solidFill>
              </a:rPr>
              <a:t>What questions can I ask when interviewing an applicant with a disability?</a:t>
            </a:r>
          </a:p>
          <a:p>
            <a:endParaRPr lang="en-US" sz="4400" dirty="0">
              <a:solidFill>
                <a:schemeClr val="tx1"/>
              </a:solidFill>
            </a:endParaRPr>
          </a:p>
          <a:p>
            <a:r>
              <a:rPr lang="en-US" sz="4400" dirty="0">
                <a:solidFill>
                  <a:schemeClr val="tx1"/>
                </a:solidFill>
              </a:rPr>
              <a:t>What is a State Vocational Rehabilitation Agency and how can it help me?</a:t>
            </a:r>
          </a:p>
          <a:p>
            <a:endParaRPr lang="en-US" sz="4400" dirty="0">
              <a:solidFill>
                <a:schemeClr val="tx1"/>
              </a:solidFill>
            </a:endParaRPr>
          </a:p>
          <a:p>
            <a:r>
              <a:rPr lang="en-US" sz="4400" dirty="0">
                <a:solidFill>
                  <a:schemeClr val="tx1"/>
                </a:solidFill>
              </a:rPr>
              <a:t>Where can I find common myths and facts about Employers and the ADA?</a:t>
            </a:r>
          </a:p>
          <a:p>
            <a:endParaRPr lang="en-US" sz="3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500" dirty="0">
                <a:solidFill>
                  <a:schemeClr val="tx1"/>
                </a:solidFill>
                <a:hlinkClick r:id="rId2"/>
              </a:rPr>
              <a:t>https://dei.workforcegps.org/resources/2017/12/06/13/59/Business_30-Second_Trainings_Recruitment_and_Hiring_Strategies</a:t>
            </a:r>
            <a:endParaRPr lang="en-US" sz="35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085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21100" y="463929"/>
            <a:ext cx="7891380" cy="642157"/>
          </a:xfrm>
        </p:spPr>
        <p:txBody>
          <a:bodyPr>
            <a:normAutofit/>
          </a:bodyPr>
          <a:lstStyle/>
          <a:p>
            <a:r>
              <a:rPr lang="en-US" sz="3400" dirty="0"/>
              <a:t>Presenters: JFF and Wheelhouse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2873C97B-95A2-4116-9274-303EDB06FE9F}"/>
              </a:ext>
            </a:extLst>
          </p:cNvPr>
          <p:cNvSpPr>
            <a:spLocks noGrp="1"/>
          </p:cNvSpPr>
          <p:nvPr/>
        </p:nvSpPr>
        <p:spPr>
          <a:xfrm>
            <a:off x="2656340" y="1106086"/>
            <a:ext cx="4857751" cy="1818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lang="en-US" sz="24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  <a:lvl2pPr marL="27432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 3" panose="05040102010807070707" pitchFamily="18" charset="2"/>
              <a:buNone/>
              <a:defRPr sz="2000" i="1" kern="1200">
                <a:solidFill>
                  <a:schemeClr val="accent3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2960" indent="-36576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"/>
              <a:defRPr sz="18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116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ê"/>
              <a:defRPr sz="1800" kern="1200">
                <a:solidFill>
                  <a:schemeClr val="accent3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Tom Hooper, MPA</a:t>
            </a:r>
          </a:p>
          <a:p>
            <a:pPr lvl="1"/>
            <a:r>
              <a:rPr lang="en-US" i="0" dirty="0">
                <a:solidFill>
                  <a:schemeClr val="tx1"/>
                </a:solidFill>
                <a:latin typeface="Arial" panose="020B0604020202020204" pitchFamily="34" charset="0"/>
              </a:rPr>
              <a:t>Associate Vice President</a:t>
            </a:r>
          </a:p>
          <a:p>
            <a:pPr lvl="1"/>
            <a:r>
              <a:rPr lang="en-US" i="0" dirty="0">
                <a:solidFill>
                  <a:schemeClr val="tx1"/>
                </a:solidFill>
                <a:latin typeface="Arial" panose="020B0604020202020204" pitchFamily="34" charset="0"/>
              </a:rPr>
              <a:t>Jobs for the Future (JFF)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2873C97B-95A2-4116-9274-303EDB06FE9F}"/>
              </a:ext>
            </a:extLst>
          </p:cNvPr>
          <p:cNvSpPr txBox="1">
            <a:spLocks/>
          </p:cNvSpPr>
          <p:nvPr/>
        </p:nvSpPr>
        <p:spPr>
          <a:xfrm>
            <a:off x="2760512" y="3746773"/>
            <a:ext cx="5422301" cy="1818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lang="en-US" sz="24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  <a:lvl2pPr marL="27432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 3" panose="05040102010807070707" pitchFamily="18" charset="2"/>
              <a:buNone/>
              <a:defRPr sz="2000" i="1" kern="1200">
                <a:solidFill>
                  <a:schemeClr val="accent3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2960" indent="-36576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"/>
              <a:defRPr sz="18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116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ê"/>
              <a:defRPr sz="1800" kern="1200">
                <a:solidFill>
                  <a:schemeClr val="accent3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9E1C30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innerShdw blurRad="76200" dist="38100" dir="18900000">
                    <a:srgbClr val="7A232E">
                      <a:lumMod val="75000"/>
                      <a:alpha val="70000"/>
                    </a:srgbClr>
                  </a:innerShdw>
                </a:effectLst>
                <a:uLnTx/>
                <a:uFillTx/>
                <a:latin typeface="Arial" panose="020B0604020202020204"/>
                <a:ea typeface="+mj-ea"/>
                <a:cs typeface="+mj-cs"/>
              </a:rPr>
              <a:t>Josh Christianson, MS</a:t>
            </a:r>
          </a:p>
          <a:p>
            <a:pPr marL="27432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ysClr val="window" lastClr="FFFFFF">
                  <a:lumMod val="65000"/>
                </a:sysClr>
              </a:buClr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Senior Consultant,</a:t>
            </a:r>
          </a:p>
          <a:p>
            <a:pPr marL="27432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ysClr val="window" lastClr="FFFFFF">
                  <a:lumMod val="65000"/>
                </a:sysClr>
              </a:buClr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Wheelhouse Group</a:t>
            </a:r>
          </a:p>
        </p:txBody>
      </p:sp>
      <p:pic>
        <p:nvPicPr>
          <p:cNvPr id="12" name="Picture 11" descr="Microphone (graphic)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0" r="28527"/>
          <a:stretch/>
        </p:blipFill>
        <p:spPr>
          <a:xfrm rot="5400000" flipV="1">
            <a:off x="7622306" y="1373909"/>
            <a:ext cx="1339158" cy="1323500"/>
          </a:xfrm>
          <a:prstGeom prst="rect">
            <a:avLst/>
          </a:prstGeom>
        </p:spPr>
      </p:pic>
      <p:pic>
        <p:nvPicPr>
          <p:cNvPr id="9" name="Picture Placeholder 12" descr="Josh Christianson headshot">
            <a:extLst>
              <a:ext uri="{FF2B5EF4-FFF2-40B4-BE49-F238E27FC236}">
                <a16:creationId xmlns:a16="http://schemas.microsoft.com/office/drawing/2014/main" id="{9D326DAB-BEEB-4A3A-A3B6-3394FB3656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6230" y="4014673"/>
            <a:ext cx="1536475" cy="1550303"/>
          </a:xfrm>
          <a:prstGeom prst="ellipse">
            <a:avLst/>
          </a:prstGeom>
        </p:spPr>
      </p:pic>
      <p:pic>
        <p:nvPicPr>
          <p:cNvPr id="10" name="Picture Placeholder 18" descr="Thomas Hooper picture">
            <a:extLst>
              <a:ext uri="{FF2B5EF4-FFF2-40B4-BE49-F238E27FC236}">
                <a16:creationId xmlns:a16="http://schemas.microsoft.com/office/drawing/2014/main" id="{E7E8E3A1-DCD7-40F8-88F5-BEE7E57F17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1963" y="1228989"/>
            <a:ext cx="1536475" cy="15503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30637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400" y="463929"/>
            <a:ext cx="7859050" cy="1255864"/>
          </a:xfrm>
        </p:spPr>
        <p:txBody>
          <a:bodyPr>
            <a:normAutofit/>
          </a:bodyPr>
          <a:lstStyle/>
          <a:p>
            <a:r>
              <a:rPr lang="en-US" sz="3400" dirty="0"/>
              <a:t>Data and Resources to Inspire a Vison of Employment (think about…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400" y="1719793"/>
            <a:ext cx="7859050" cy="43126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DRIVE</a:t>
            </a:r>
            <a:r>
              <a:rPr lang="en-US" dirty="0">
                <a:solidFill>
                  <a:schemeClr val="tx1"/>
                </a:solidFill>
              </a:rPr>
              <a:t> launched in 2015 by ODEP provides a national and state-by-state profiles of data points, polices, and practices related to: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Improving employment opportunities for people with disabilities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Workforce Innovation and Opportunity Act (WIOA) implementation profiles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Specific information on school-to-work transition plans; and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Related programs for students with disabilities. </a:t>
            </a:r>
            <a:r>
              <a:rPr lang="en-US" dirty="0">
                <a:solidFill>
                  <a:schemeClr val="tx1"/>
                </a:solidFill>
                <a:hlinkClick r:id="rId3"/>
              </a:rPr>
              <a:t>www.drivedisabilityemployment.org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5355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400" y="463929"/>
            <a:ext cx="6796313" cy="1142449"/>
          </a:xfrm>
        </p:spPr>
        <p:txBody>
          <a:bodyPr>
            <a:normAutofit/>
          </a:bodyPr>
          <a:lstStyle/>
          <a:p>
            <a:r>
              <a:rPr lang="en-US" sz="3400" dirty="0"/>
              <a:t>Apprenticeship EEO Tools and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400" y="1770670"/>
            <a:ext cx="7859050" cy="4312617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Apprenticeship EEO FAQs: </a:t>
            </a:r>
            <a:r>
              <a:rPr lang="en-US" dirty="0">
                <a:solidFill>
                  <a:schemeClr val="tx1"/>
                </a:solidFill>
              </a:rPr>
              <a:t>Overview of what sponsors need to know regarding the Apprenticeship EEO regulations: 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  <a:hlinkClick r:id="rId3"/>
              </a:rPr>
              <a:t>https://www.doleta.gov/oa/eeo/pdf/FAQs.pdf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Apprenticeship EEO Video: </a:t>
            </a:r>
            <a:r>
              <a:rPr lang="en-US" dirty="0">
                <a:solidFill>
                  <a:schemeClr val="tx1"/>
                </a:solidFill>
              </a:rPr>
              <a:t>Information on what sponsors need to know regarding compliance: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br>
              <a:rPr lang="en-US" b="1" dirty="0">
                <a:solidFill>
                  <a:schemeClr val="tx1"/>
                </a:solidFill>
              </a:rPr>
            </a:b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>
                <a:hlinkClick r:id="rId4"/>
              </a:rPr>
              <a:t>http://mahernet.adobeconnect.com/p96txksu3gnn</a:t>
            </a:r>
            <a:r>
              <a:rPr lang="en-US" dirty="0"/>
              <a:t> 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7897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AN website homepage" title="JAN website homepage">
            <a:extLst>
              <a:ext uri="{FF2B5EF4-FFF2-40B4-BE49-F238E27FC236}">
                <a16:creationId xmlns:a16="http://schemas.microsoft.com/office/drawing/2014/main" id="{A2477681-20E5-4C94-960C-B00D3DD00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485" y="3203269"/>
            <a:ext cx="3154680" cy="2103120"/>
          </a:xfrm>
          <a:prstGeom prst="rect">
            <a:avLst/>
          </a:prstGeom>
        </p:spPr>
      </p:pic>
      <p:sp>
        <p:nvSpPr>
          <p:cNvPr id="7" name="Content Placeholder 2" descr="JAN website homepage" title="JAN website homepage">
            <a:extLst>
              <a:ext uri="{FF2B5EF4-FFF2-40B4-BE49-F238E27FC236}">
                <a16:creationId xmlns:a16="http://schemas.microsoft.com/office/drawing/2014/main" id="{33A31090-6812-42C4-A0BC-A48EC92B4528}"/>
              </a:ext>
            </a:extLst>
          </p:cNvPr>
          <p:cNvSpPr txBox="1">
            <a:spLocks/>
          </p:cNvSpPr>
          <p:nvPr/>
        </p:nvSpPr>
        <p:spPr>
          <a:xfrm>
            <a:off x="482735" y="2111373"/>
            <a:ext cx="7859050" cy="4312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121B32"/>
              </a:buClr>
              <a:buFont typeface="Arial"/>
              <a:buChar char="•"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121B32"/>
              </a:buClr>
              <a:buFont typeface="Arial"/>
              <a:buChar char="–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121B32"/>
              </a:buClr>
              <a:buFont typeface="Arial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121B32"/>
              </a:buClr>
              <a:buFont typeface="Arial"/>
              <a:buChar char="–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121B32"/>
              </a:buClr>
              <a:buFont typeface="Arial"/>
              <a:buChar char="»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Leading source of free, expert and confidential guidance on workplace accommodations 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AskJAN.org</a:t>
            </a:r>
          </a:p>
          <a:p>
            <a:pPr lvl="1"/>
            <a:r>
              <a:rPr lang="en-US" altLang="en-US" sz="2400" dirty="0">
                <a:solidFill>
                  <a:schemeClr val="tx1"/>
                </a:solidFill>
                <a:latin typeface="Arial" charset="0"/>
                <a:cs typeface="Arial" charset="0"/>
              </a:rPr>
              <a:t>(800) 526-7234 (Voice)</a:t>
            </a:r>
          </a:p>
          <a:p>
            <a:pPr lvl="1"/>
            <a:r>
              <a:rPr lang="en-US" altLang="en-US" sz="2400" dirty="0">
                <a:solidFill>
                  <a:schemeClr val="tx1"/>
                </a:solidFill>
                <a:latin typeface="Arial" charset="0"/>
                <a:cs typeface="Arial" charset="0"/>
              </a:rPr>
              <a:t>(877) 781-9403 (TTY)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latin typeface="Arial" charset="0"/>
                <a:cs typeface="Arial" charset="0"/>
              </a:rPr>
              <a:t>Text to (304) 216-8189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latin typeface="Arial" charset="0"/>
                <a:cs typeface="Arial" charset="0"/>
              </a:rPr>
              <a:t>Skype with janconsultants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latin typeface="Arial" charset="0"/>
                <a:cs typeface="Arial" charset="0"/>
              </a:rPr>
              <a:t>Live chat</a:t>
            </a: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1546BC-9EF5-4EBE-B3F1-B822A619B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JAN</a:t>
            </a:r>
          </a:p>
        </p:txBody>
      </p:sp>
      <p:pic>
        <p:nvPicPr>
          <p:cNvPr id="6" name="Content Placeholder 5" descr="JAN logo">
            <a:extLst>
              <a:ext uri="{FF2B5EF4-FFF2-40B4-BE49-F238E27FC236}">
                <a16:creationId xmlns:a16="http://schemas.microsoft.com/office/drawing/2014/main" id="{BF09DFB3-6525-42B2-AFFB-01DDC977B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1494" y="527430"/>
            <a:ext cx="3002756" cy="1020937"/>
          </a:xfrm>
        </p:spPr>
      </p:pic>
      <p:sp>
        <p:nvSpPr>
          <p:cNvPr id="3" name="Rectangle 2"/>
          <p:cNvSpPr/>
          <p:nvPr/>
        </p:nvSpPr>
        <p:spPr>
          <a:xfrm>
            <a:off x="4842705" y="5350696"/>
            <a:ext cx="399795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en-US" sz="2200" dirty="0">
                <a:latin typeface="Arial" charset="0"/>
                <a:cs typeface="Arial" charset="0"/>
              </a:rPr>
              <a:t>Snapshot of JAN’s website</a:t>
            </a:r>
          </a:p>
        </p:txBody>
      </p:sp>
      <p:sp>
        <p:nvSpPr>
          <p:cNvPr id="8" name="Rectangle 7"/>
          <p:cNvSpPr/>
          <p:nvPr/>
        </p:nvSpPr>
        <p:spPr>
          <a:xfrm>
            <a:off x="-38934" y="1453072"/>
            <a:ext cx="17908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en-US" sz="2200" dirty="0">
                <a:latin typeface="Arial" charset="0"/>
                <a:cs typeface="Arial" charset="0"/>
              </a:rPr>
              <a:t>JAN logo</a:t>
            </a:r>
          </a:p>
        </p:txBody>
      </p:sp>
    </p:spTree>
    <p:extLst>
      <p:ext uri="{BB962C8B-B14F-4D97-AF65-F5344CB8AC3E}">
        <p14:creationId xmlns:p14="http://schemas.microsoft.com/office/powerpoint/2010/main" val="41637674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488" y="744334"/>
            <a:ext cx="8062912" cy="1768476"/>
          </a:xfr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9600" b="1" dirty="0"/>
              <a:t>Resources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DDD5A5-ABD1-4BB1-8CB7-290E97A446F7}"/>
              </a:ext>
            </a:extLst>
          </p:cNvPr>
          <p:cNvSpPr/>
          <p:nvPr/>
        </p:nvSpPr>
        <p:spPr>
          <a:xfrm>
            <a:off x="2118167" y="2767280"/>
            <a:ext cx="55172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/>
              <a:t>Postsecondary Transition</a:t>
            </a:r>
          </a:p>
        </p:txBody>
      </p:sp>
    </p:spTree>
    <p:extLst>
      <p:ext uri="{BB962C8B-B14F-4D97-AF65-F5344CB8AC3E}">
        <p14:creationId xmlns:p14="http://schemas.microsoft.com/office/powerpoint/2010/main" val="3921673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7400" y="463929"/>
            <a:ext cx="7494775" cy="1117736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tx1"/>
                </a:solidFill>
              </a:rPr>
              <a:t>Secondary and Postsecondary Resources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67400" y="1911350"/>
            <a:ext cx="8440676" cy="4312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The 411 on Disability Disclosure: </a:t>
            </a:r>
            <a:r>
              <a:rPr lang="en-US" sz="2400" dirty="0">
                <a:solidFill>
                  <a:schemeClr val="tx1"/>
                </a:solidFill>
              </a:rPr>
              <a:t>Workbook to support self-disclosure and learning rights and responsibilities under the law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hlinkClick r:id="rId2"/>
              </a:rPr>
              <a:t>http://www.ncwd-youth.info/411-on-disability-disclosure</a:t>
            </a: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Skills to Pay the Bills:</a:t>
            </a:r>
            <a:r>
              <a:rPr lang="en-US" sz="2400" dirty="0">
                <a:solidFill>
                  <a:schemeClr val="tx1"/>
                </a:solidFill>
              </a:rPr>
              <a:t> Free employability skills curriculum developed by ODEP for  youth development professionals 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  <a:hlinkClick r:id="rId3"/>
              </a:rPr>
              <a:t>https://www.dol.gov/odep/topics/youth/softskills/softskills.pdf</a:t>
            </a: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1897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7400" y="463929"/>
            <a:ext cx="7494775" cy="1031239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tx1"/>
                </a:solidFill>
              </a:rPr>
              <a:t>Secondary and Postsecondary Resources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67400" y="1713642"/>
            <a:ext cx="7859050" cy="431261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National Center for College Students with Disabilities</a:t>
            </a:r>
            <a:r>
              <a:rPr lang="en-US" dirty="0">
                <a:solidFill>
                  <a:schemeClr val="tx1"/>
                </a:solidFill>
              </a:rPr>
              <a:t>, a federally funded TA center for college students with disabilities, parents and families, and educators 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hlinkClick r:id="rId2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hlinkClick r:id="rId2"/>
              </a:rPr>
              <a:t>http://www.nccsdonline.org</a:t>
            </a:r>
            <a:endParaRPr lang="en-US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108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488" y="744334"/>
            <a:ext cx="8062912" cy="1768476"/>
          </a:xfr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9600" b="1" dirty="0"/>
              <a:t>Resources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DDD5A5-ABD1-4BB1-8CB7-290E97A446F7}"/>
              </a:ext>
            </a:extLst>
          </p:cNvPr>
          <p:cNvSpPr/>
          <p:nvPr/>
        </p:nvSpPr>
        <p:spPr>
          <a:xfrm>
            <a:off x="4027856" y="2767280"/>
            <a:ext cx="16979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/>
              <a:t>Autism</a:t>
            </a:r>
          </a:p>
        </p:txBody>
      </p:sp>
    </p:spTree>
    <p:extLst>
      <p:ext uri="{BB962C8B-B14F-4D97-AF65-F5344CB8AC3E}">
        <p14:creationId xmlns:p14="http://schemas.microsoft.com/office/powerpoint/2010/main" val="31265113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400" y="146018"/>
            <a:ext cx="7996497" cy="635822"/>
          </a:xfrm>
        </p:spPr>
        <p:txBody>
          <a:bodyPr>
            <a:normAutofit fontScale="90000"/>
          </a:bodyPr>
          <a:lstStyle/>
          <a:p>
            <a:r>
              <a:rPr lang="en-US" sz="3400" dirty="0"/>
              <a:t>Resources on Autism and Employment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400" y="822480"/>
            <a:ext cx="8507775" cy="533525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tx1"/>
                </a:solidFill>
              </a:rPr>
              <a:t>ODEP Topic Resources Webpage on Autism:</a:t>
            </a:r>
            <a:br>
              <a:rPr lang="en-US" sz="2800" dirty="0">
                <a:solidFill>
                  <a:schemeClr val="tx1"/>
                </a:solidFill>
              </a:rPr>
            </a:b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  <a:hlinkClick r:id="rId3"/>
              </a:rPr>
              <a:t>https://www.dol.gov/odep/topics/Autism.htm</a:t>
            </a:r>
            <a:br>
              <a:rPr lang="en-US" sz="2800" dirty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tx1"/>
                </a:solidFill>
              </a:rPr>
              <a:t>JAN’s Info Resources on Autism:</a:t>
            </a:r>
          </a:p>
          <a:p>
            <a:pPr lvl="1">
              <a:lnSpc>
                <a:spcPct val="120000"/>
              </a:lnSpc>
            </a:pPr>
            <a:r>
              <a:rPr lang="en-US" sz="2600" dirty="0">
                <a:solidFill>
                  <a:schemeClr val="tx1"/>
                </a:solidFill>
              </a:rPr>
              <a:t>Accommodation Series on Autism: </a:t>
            </a:r>
            <a:br>
              <a:rPr lang="en-US" sz="2600" dirty="0">
                <a:solidFill>
                  <a:schemeClr val="tx1"/>
                </a:solidFill>
              </a:rPr>
            </a:br>
            <a:br>
              <a:rPr lang="en-US" sz="2600" dirty="0">
                <a:solidFill>
                  <a:schemeClr val="tx1"/>
                </a:solidFill>
              </a:rPr>
            </a:br>
            <a:r>
              <a:rPr lang="en-US" sz="2600" dirty="0">
                <a:solidFill>
                  <a:schemeClr val="tx1"/>
                </a:solidFill>
                <a:hlinkClick r:id="rId4"/>
              </a:rPr>
              <a:t>https://askjan.org/disabilities/Autism-Spectrum.cfm?cssearch=1909520_1</a:t>
            </a:r>
            <a:br>
              <a:rPr lang="en-US" sz="2600" dirty="0">
                <a:solidFill>
                  <a:schemeClr val="tx1"/>
                </a:solidFill>
              </a:rPr>
            </a:br>
            <a:endParaRPr lang="en-US" sz="2600" dirty="0">
              <a:solidFill>
                <a:schemeClr val="tx1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2600" dirty="0">
                <a:solidFill>
                  <a:schemeClr val="tx1"/>
                </a:solidFill>
              </a:rPr>
              <a:t>Interviewing Tips for Job Seekers: </a:t>
            </a:r>
            <a:br>
              <a:rPr lang="en-US" sz="2600" dirty="0">
                <a:solidFill>
                  <a:schemeClr val="tx1"/>
                </a:solidFill>
              </a:rPr>
            </a:br>
            <a:br>
              <a:rPr lang="en-US" sz="2600" dirty="0">
                <a:solidFill>
                  <a:schemeClr val="tx1"/>
                </a:solidFill>
              </a:rPr>
            </a:br>
            <a:r>
              <a:rPr lang="en-US" sz="2600" dirty="0">
                <a:solidFill>
                  <a:schemeClr val="tx1"/>
                </a:solidFill>
                <a:hlinkClick r:id="rId5"/>
              </a:rPr>
              <a:t>https://askjan.org/publications/consultants-corner/vol10iss01.cfm</a:t>
            </a:r>
            <a:endParaRPr lang="en-US" sz="26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endParaRPr lang="en-US" sz="26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600" dirty="0">
                <a:solidFill>
                  <a:schemeClr val="tx1"/>
                </a:solidFill>
              </a:rPr>
              <a:t>Autism @ Work Playbook from Disability:IN’s Autism @ Work Employer Roundtable: </a:t>
            </a:r>
            <a:r>
              <a:rPr lang="en-US" sz="2600" dirty="0">
                <a:hlinkClick r:id="rId6"/>
              </a:rPr>
              <a:t>http://disabilityin.org/resources/autism-work-playbook/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8601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400" y="736979"/>
            <a:ext cx="6796313" cy="597551"/>
          </a:xfrm>
        </p:spPr>
        <p:txBody>
          <a:bodyPr>
            <a:normAutofit/>
          </a:bodyPr>
          <a:lstStyle/>
          <a:p>
            <a:r>
              <a:rPr lang="en-US" sz="3400" dirty="0"/>
              <a:t>Contact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400" y="1528291"/>
            <a:ext cx="8319926" cy="408001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tx1"/>
                </a:solidFill>
              </a:rPr>
              <a:t>Carolyn Jones</a:t>
            </a:r>
            <a:r>
              <a:rPr lang="en-US" dirty="0">
                <a:solidFill>
                  <a:schemeClr val="tx1"/>
                </a:solidFill>
              </a:rPr>
              <a:t>, Senior Policy Advisor, Youth Team, ODEP </a:t>
            </a:r>
            <a:r>
              <a:rPr lang="en-US" dirty="0">
                <a:solidFill>
                  <a:schemeClr val="tx1"/>
                </a:solidFill>
                <a:hlinkClick r:id="rId2"/>
              </a:rPr>
              <a:t>Jones.Carolyn@dol.gov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tx1"/>
                </a:solidFill>
              </a:rPr>
              <a:t>Scott Michael Robertson</a:t>
            </a:r>
            <a:r>
              <a:rPr lang="en-US" dirty="0">
                <a:solidFill>
                  <a:schemeClr val="tx1"/>
                </a:solidFill>
              </a:rPr>
              <a:t>, PhD, Policy Advisor, ERS Team, ODEP </a:t>
            </a:r>
            <a:r>
              <a:rPr lang="en-US" dirty="0">
                <a:hlinkClick r:id="rId3"/>
              </a:rPr>
              <a:t>Robertson.Scott.M@dol.gov</a:t>
            </a: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tx1"/>
                </a:solidFill>
              </a:rPr>
              <a:t>Tom Hooper</a:t>
            </a:r>
            <a:r>
              <a:rPr lang="en-US" dirty="0">
                <a:solidFill>
                  <a:schemeClr val="tx1"/>
                </a:solidFill>
              </a:rPr>
              <a:t>, MPA, Vice President, JFF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  <a:hlinkClick r:id="rId4"/>
              </a:rPr>
              <a:t>THooper@jff.org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tx1"/>
                </a:solidFill>
              </a:rPr>
              <a:t>Josh Christianson</a:t>
            </a:r>
            <a:r>
              <a:rPr lang="en-US" dirty="0">
                <a:solidFill>
                  <a:schemeClr val="tx1"/>
                </a:solidFill>
              </a:rPr>
              <a:t>, Senior Consultant, Wheelhouse Group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  <a:hlinkClick r:id="rId5"/>
              </a:rPr>
              <a:t>Josh.Christianson@wheelhousegroup.com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494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780" y="463929"/>
            <a:ext cx="5498363" cy="1255864"/>
          </a:xfrm>
        </p:spPr>
        <p:txBody>
          <a:bodyPr>
            <a:normAutofit/>
          </a:bodyPr>
          <a:lstStyle/>
          <a:p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Learning Objectives </a:t>
            </a:r>
            <a:endParaRPr lang="en-US" sz="34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03200" y="1288528"/>
            <a:ext cx="6083300" cy="479223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</a:rPr>
              <a:t>Define apprenticeship, Registered Apprenticeship, and pre-apprenticeship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</a:rPr>
              <a:t>Discuss the Apprenticeship Inclusion Models (AIM) initiative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</a:rPr>
              <a:t> Describe how apprenticeship supports opportunities for people with intellectual and developmental disabilities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</a:rPr>
              <a:t>Differentiate accessible workplace technology and assistive technology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611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41A0FD8-CE34-446D-A0EC-267A1CC54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544" y="731520"/>
            <a:ext cx="8062912" cy="1229361"/>
          </a:xfr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5500" b="1" dirty="0">
                <a:solidFill>
                  <a:schemeClr val="bg1"/>
                </a:solidFill>
              </a:rPr>
              <a:t>Introductory Remarks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8B6687-724D-4EE2-8B63-439D3A7D35EC}"/>
              </a:ext>
            </a:extLst>
          </p:cNvPr>
          <p:cNvSpPr/>
          <p:nvPr/>
        </p:nvSpPr>
        <p:spPr>
          <a:xfrm>
            <a:off x="3052321" y="2099548"/>
            <a:ext cx="30393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/>
              <a:t>Carolyn Jones</a:t>
            </a:r>
          </a:p>
          <a:p>
            <a:pPr algn="ctr"/>
            <a:r>
              <a:rPr lang="en-US" sz="4000" dirty="0"/>
              <a:t>ODEP</a:t>
            </a:r>
          </a:p>
        </p:txBody>
      </p:sp>
    </p:spTree>
    <p:extLst>
      <p:ext uri="{BB962C8B-B14F-4D97-AF65-F5344CB8AC3E}">
        <p14:creationId xmlns:p14="http://schemas.microsoft.com/office/powerpoint/2010/main" val="1144069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7399" y="463929"/>
            <a:ext cx="8366535" cy="1255864"/>
          </a:xfrm>
        </p:spPr>
        <p:txBody>
          <a:bodyPr>
            <a:normAutofit/>
          </a:bodyPr>
          <a:lstStyle/>
          <a:p>
            <a:r>
              <a:rPr lang="en-US" sz="3400" dirty="0"/>
              <a:t>Office of Disability Employment Policy (ODEP)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ODEP is the only non-regulatory federal agency that promotes policies and coordinates with employers and all levels of government to increase workplace success for people with disabilities. </a:t>
            </a:r>
          </a:p>
          <a:p>
            <a:pPr marL="0" indent="0">
              <a:buNone/>
            </a:pPr>
            <a:endParaRPr lang="en-US" sz="3200" dirty="0">
              <a:solidFill>
                <a:schemeClr val="tx1"/>
              </a:solidFill>
              <a:hlinkClick r:id="rId3"/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  <a:hlinkClick r:id="rId3"/>
              </a:rPr>
              <a:t>https://www.dol.gov/odep/</a:t>
            </a:r>
            <a:endParaRPr 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822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41A0FD8-CE34-446D-A0EC-267A1CC54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544" y="731520"/>
            <a:ext cx="8062912" cy="1229361"/>
          </a:xfr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5500" b="1" dirty="0">
                <a:solidFill>
                  <a:schemeClr val="bg1"/>
                </a:solidFill>
              </a:rPr>
              <a:t>The AIM Initiative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8B6687-724D-4EE2-8B63-439D3A7D35EC}"/>
              </a:ext>
            </a:extLst>
          </p:cNvPr>
          <p:cNvSpPr/>
          <p:nvPr/>
        </p:nvSpPr>
        <p:spPr>
          <a:xfrm>
            <a:off x="3196816" y="2099548"/>
            <a:ext cx="275036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/>
              <a:t>Tom Hooper</a:t>
            </a:r>
          </a:p>
          <a:p>
            <a:pPr algn="ctr"/>
            <a:r>
              <a:rPr lang="en-US" sz="4000" dirty="0"/>
              <a:t>JFF</a:t>
            </a:r>
          </a:p>
        </p:txBody>
      </p:sp>
    </p:spTree>
    <p:extLst>
      <p:ext uri="{BB962C8B-B14F-4D97-AF65-F5344CB8AC3E}">
        <p14:creationId xmlns:p14="http://schemas.microsoft.com/office/powerpoint/2010/main" val="354341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4" y="490978"/>
            <a:ext cx="7859050" cy="663831"/>
          </a:xfrm>
        </p:spPr>
        <p:txBody>
          <a:bodyPr>
            <a:normAutofit/>
          </a:bodyPr>
          <a:lstStyle/>
          <a:p>
            <a:r>
              <a:rPr lang="en-US" sz="3400" dirty="0"/>
              <a:t>AIM: The Activities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86BFFF-6E2F-4254-8578-64F5595FE5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434" y="1253331"/>
            <a:ext cx="4752052" cy="4351338"/>
          </a:xfrm>
        </p:spPr>
        <p:txBody>
          <a:bodyPr/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Provide training and technical assistance at four pilot sites to test new, innovative approaches to apprenticeship.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Collect data, learnings, and promising practices to share with pilot sites and the wider community.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Host a broad Community of Practice that enables stakeholders to contribute expertise.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Content Placeholder 6" descr="A close up sticky notes and sharpies on a desk">
            <a:extLst>
              <a:ext uri="{FF2B5EF4-FFF2-40B4-BE49-F238E27FC236}">
                <a16:creationId xmlns:a16="http://schemas.microsoft.com/office/drawing/2014/main" id="{423B3D03-E768-4A36-A003-48409D3DD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001" y="1344771"/>
            <a:ext cx="3836565" cy="287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98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 descr="Colored Box">
            <a:extLst>
              <a:ext uri="{FF2B5EF4-FFF2-40B4-BE49-F238E27FC236}">
                <a16:creationId xmlns:a16="http://schemas.microsoft.com/office/drawing/2014/main" id="{0F4541D7-BD13-4790-B331-0D13378D77B9}"/>
              </a:ext>
            </a:extLst>
          </p:cNvPr>
          <p:cNvSpPr/>
          <p:nvPr/>
        </p:nvSpPr>
        <p:spPr>
          <a:xfrm>
            <a:off x="7388351" y="1433688"/>
            <a:ext cx="1633553" cy="3389482"/>
          </a:xfrm>
          <a:prstGeom prst="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 descr="Colored Box">
            <a:extLst>
              <a:ext uri="{FF2B5EF4-FFF2-40B4-BE49-F238E27FC236}">
                <a16:creationId xmlns:a16="http://schemas.microsoft.com/office/drawing/2014/main" id="{37DA5F9F-244F-4F37-8B56-84675FA31A7A}"/>
              </a:ext>
            </a:extLst>
          </p:cNvPr>
          <p:cNvSpPr/>
          <p:nvPr/>
        </p:nvSpPr>
        <p:spPr>
          <a:xfrm>
            <a:off x="5584615" y="1431901"/>
            <a:ext cx="1803736" cy="3389482"/>
          </a:xfrm>
          <a:prstGeom prst="rect">
            <a:avLst/>
          </a:prstGeom>
          <a:solidFill>
            <a:srgbClr val="00B0F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 descr="Colored Box">
            <a:extLst>
              <a:ext uri="{FF2B5EF4-FFF2-40B4-BE49-F238E27FC236}">
                <a16:creationId xmlns:a16="http://schemas.microsoft.com/office/drawing/2014/main" id="{2871777B-417D-4DA9-B32D-835AE8F49B6B}"/>
              </a:ext>
            </a:extLst>
          </p:cNvPr>
          <p:cNvSpPr/>
          <p:nvPr/>
        </p:nvSpPr>
        <p:spPr>
          <a:xfrm>
            <a:off x="3808853" y="1431901"/>
            <a:ext cx="1803736" cy="3389482"/>
          </a:xfrm>
          <a:prstGeom prst="rect">
            <a:avLst/>
          </a:prstGeom>
          <a:solidFill>
            <a:srgbClr val="00B0F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 descr="Colored Box">
            <a:extLst>
              <a:ext uri="{FF2B5EF4-FFF2-40B4-BE49-F238E27FC236}">
                <a16:creationId xmlns:a16="http://schemas.microsoft.com/office/drawing/2014/main" id="{440E2783-E0D9-4F46-AECB-DC8B34B55B9E}"/>
              </a:ext>
            </a:extLst>
          </p:cNvPr>
          <p:cNvSpPr/>
          <p:nvPr/>
        </p:nvSpPr>
        <p:spPr>
          <a:xfrm>
            <a:off x="2002359" y="1431901"/>
            <a:ext cx="1803736" cy="3389482"/>
          </a:xfrm>
          <a:prstGeom prst="rect">
            <a:avLst/>
          </a:prstGeom>
          <a:solidFill>
            <a:srgbClr val="00B0F0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 descr="Colored Box">
            <a:extLst>
              <a:ext uri="{FF2B5EF4-FFF2-40B4-BE49-F238E27FC236}">
                <a16:creationId xmlns:a16="http://schemas.microsoft.com/office/drawing/2014/main" id="{C091EA28-F0D0-4FEA-9FFE-7EF0DDBC3B87}"/>
              </a:ext>
            </a:extLst>
          </p:cNvPr>
          <p:cNvSpPr/>
          <p:nvPr/>
        </p:nvSpPr>
        <p:spPr>
          <a:xfrm>
            <a:off x="195582" y="1431901"/>
            <a:ext cx="1803736" cy="338948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4" y="490978"/>
            <a:ext cx="7859050" cy="663831"/>
          </a:xfrm>
        </p:spPr>
        <p:txBody>
          <a:bodyPr>
            <a:normAutofit/>
          </a:bodyPr>
          <a:lstStyle/>
          <a:p>
            <a:r>
              <a:rPr lang="en-US" sz="3400" dirty="0"/>
              <a:t>The Value of Work-Based Learning</a:t>
            </a:r>
          </a:p>
        </p:txBody>
      </p:sp>
      <p:sp>
        <p:nvSpPr>
          <p:cNvPr id="9" name="Text Placeholder 32">
            <a:extLst>
              <a:ext uri="{FF2B5EF4-FFF2-40B4-BE49-F238E27FC236}">
                <a16:creationId xmlns:a16="http://schemas.microsoft.com/office/drawing/2014/main" id="{55F238C7-AD4F-4CFF-86AE-FC3DC0004D98}"/>
              </a:ext>
            </a:extLst>
          </p:cNvPr>
          <p:cNvSpPr txBox="1">
            <a:spLocks/>
          </p:cNvSpPr>
          <p:nvPr/>
        </p:nvSpPr>
        <p:spPr>
          <a:xfrm>
            <a:off x="320277" y="1693826"/>
            <a:ext cx="1736095" cy="1769812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Exposes participants to the world of work</a:t>
            </a:r>
          </a:p>
        </p:txBody>
      </p:sp>
      <p:sp>
        <p:nvSpPr>
          <p:cNvPr id="10" name="object 10" descr="handshake icon">
            <a:extLst>
              <a:ext uri="{FF2B5EF4-FFF2-40B4-BE49-F238E27FC236}">
                <a16:creationId xmlns:a16="http://schemas.microsoft.com/office/drawing/2014/main" id="{282DB4B7-9D02-496A-95E2-695825389837}"/>
              </a:ext>
            </a:extLst>
          </p:cNvPr>
          <p:cNvSpPr/>
          <p:nvPr/>
        </p:nvSpPr>
        <p:spPr>
          <a:xfrm>
            <a:off x="543363" y="3425431"/>
            <a:ext cx="809343" cy="809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Text Placeholder 34">
            <a:extLst>
              <a:ext uri="{FF2B5EF4-FFF2-40B4-BE49-F238E27FC236}">
                <a16:creationId xmlns:a16="http://schemas.microsoft.com/office/drawing/2014/main" id="{D1076323-3863-414F-9497-5F19E8D32A1E}"/>
              </a:ext>
            </a:extLst>
          </p:cNvPr>
          <p:cNvSpPr txBox="1">
            <a:spLocks/>
          </p:cNvSpPr>
          <p:nvPr/>
        </p:nvSpPr>
        <p:spPr>
          <a:xfrm>
            <a:off x="2118211" y="1693826"/>
            <a:ext cx="1736095" cy="250516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Exposes participants to a career field</a:t>
            </a:r>
          </a:p>
          <a:p>
            <a:endParaRPr lang="en-US" dirty="0"/>
          </a:p>
        </p:txBody>
      </p:sp>
      <p:sp>
        <p:nvSpPr>
          <p:cNvPr id="12" name="object 13" descr="Icon of work-ready professionals">
            <a:extLst>
              <a:ext uri="{FF2B5EF4-FFF2-40B4-BE49-F238E27FC236}">
                <a16:creationId xmlns:a16="http://schemas.microsoft.com/office/drawing/2014/main" id="{38666F00-64D7-483B-87B1-A5D2204B1C13}"/>
              </a:ext>
            </a:extLst>
          </p:cNvPr>
          <p:cNvSpPr/>
          <p:nvPr/>
        </p:nvSpPr>
        <p:spPr>
          <a:xfrm>
            <a:off x="2409355" y="3387586"/>
            <a:ext cx="805700" cy="8288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4AB9075E-110F-4BF1-8127-7D937FA0B62B}"/>
              </a:ext>
            </a:extLst>
          </p:cNvPr>
          <p:cNvSpPr txBox="1">
            <a:spLocks/>
          </p:cNvSpPr>
          <p:nvPr/>
        </p:nvSpPr>
        <p:spPr>
          <a:xfrm>
            <a:off x="3861378" y="1719226"/>
            <a:ext cx="1736095" cy="2505161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Strengthens academic learning</a:t>
            </a:r>
          </a:p>
          <a:p>
            <a:endParaRPr lang="en-US" dirty="0"/>
          </a:p>
        </p:txBody>
      </p:sp>
      <p:sp>
        <p:nvSpPr>
          <p:cNvPr id="14" name="object 26" descr="Icon of classroom presentation">
            <a:extLst>
              <a:ext uri="{FF2B5EF4-FFF2-40B4-BE49-F238E27FC236}">
                <a16:creationId xmlns:a16="http://schemas.microsoft.com/office/drawing/2014/main" id="{0E009614-1034-4B24-86A2-8B6F6EA02C9E}"/>
              </a:ext>
            </a:extLst>
          </p:cNvPr>
          <p:cNvSpPr/>
          <p:nvPr/>
        </p:nvSpPr>
        <p:spPr>
          <a:xfrm>
            <a:off x="4332019" y="3389283"/>
            <a:ext cx="844797" cy="7175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38535B9E-02A9-4C2B-9706-24F9FC7B4B8A}"/>
              </a:ext>
            </a:extLst>
          </p:cNvPr>
          <p:cNvSpPr txBox="1">
            <a:spLocks/>
          </p:cNvSpPr>
          <p:nvPr/>
        </p:nvSpPr>
        <p:spPr>
          <a:xfrm>
            <a:off x="5633110" y="1730872"/>
            <a:ext cx="1736095" cy="2505162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Enhances professional skills</a:t>
            </a:r>
          </a:p>
          <a:p>
            <a:endParaRPr lang="en-US" dirty="0"/>
          </a:p>
        </p:txBody>
      </p:sp>
      <p:sp>
        <p:nvSpPr>
          <p:cNvPr id="16" name="object 39" descr="icon of certificate">
            <a:extLst>
              <a:ext uri="{FF2B5EF4-FFF2-40B4-BE49-F238E27FC236}">
                <a16:creationId xmlns:a16="http://schemas.microsoft.com/office/drawing/2014/main" id="{A878BAD4-E547-4071-AC2C-6CF2F4EF41C1}"/>
              </a:ext>
            </a:extLst>
          </p:cNvPr>
          <p:cNvSpPr/>
          <p:nvPr/>
        </p:nvSpPr>
        <p:spPr>
          <a:xfrm>
            <a:off x="6000473" y="3343418"/>
            <a:ext cx="1005332" cy="7634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46" descr="icon of coins and dollar bills">
            <a:extLst>
              <a:ext uri="{FF2B5EF4-FFF2-40B4-BE49-F238E27FC236}">
                <a16:creationId xmlns:a16="http://schemas.microsoft.com/office/drawing/2014/main" id="{5CA352D6-5F38-4E85-848B-1973B579A0FE}"/>
              </a:ext>
            </a:extLst>
          </p:cNvPr>
          <p:cNvSpPr/>
          <p:nvPr/>
        </p:nvSpPr>
        <p:spPr>
          <a:xfrm>
            <a:off x="7817006" y="3356259"/>
            <a:ext cx="783631" cy="7836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Text Placeholder 35">
            <a:extLst>
              <a:ext uri="{FF2B5EF4-FFF2-40B4-BE49-F238E27FC236}">
                <a16:creationId xmlns:a16="http://schemas.microsoft.com/office/drawing/2014/main" id="{3BC0D766-B30D-488A-AD20-7CE265C43FD4}"/>
              </a:ext>
            </a:extLst>
          </p:cNvPr>
          <p:cNvSpPr txBox="1">
            <a:spLocks/>
          </p:cNvSpPr>
          <p:nvPr/>
        </p:nvSpPr>
        <p:spPr>
          <a:xfrm>
            <a:off x="7312325" y="1710297"/>
            <a:ext cx="1736095" cy="2505162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Provides a temporary/ permanent job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518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19913</TotalTime>
  <Words>2112</Words>
  <Application>Microsoft Office PowerPoint</Application>
  <PresentationFormat>On-screen Show (4:3)</PresentationFormat>
  <Paragraphs>283</Paragraphs>
  <Slides>38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Wingdings 2</vt:lpstr>
      <vt:lpstr>Wingdings 3</vt:lpstr>
      <vt:lpstr>Office Theme</vt:lpstr>
      <vt:lpstr>ODEP</vt:lpstr>
      <vt:lpstr>Presenters: ODEP</vt:lpstr>
      <vt:lpstr>Presenters: JFF and Wheelhouse</vt:lpstr>
      <vt:lpstr>Learning Objectives </vt:lpstr>
      <vt:lpstr>Introductory Remarks</vt:lpstr>
      <vt:lpstr>Office of Disability Employment Policy (ODEP) </vt:lpstr>
      <vt:lpstr>The AIM Initiative</vt:lpstr>
      <vt:lpstr>AIM: The Activities</vt:lpstr>
      <vt:lpstr>The Value of Work-Based Learning</vt:lpstr>
      <vt:lpstr>Defining Some Terms</vt:lpstr>
      <vt:lpstr>Defining Some Terms</vt:lpstr>
      <vt:lpstr>The AIM Pilots</vt:lpstr>
      <vt:lpstr>The Pilots: Amazon, IMT</vt:lpstr>
      <vt:lpstr>The Pilots: Microsoft, H-CAP</vt:lpstr>
      <vt:lpstr>Resource &amp; TA Offerings</vt:lpstr>
      <vt:lpstr>Resource &amp; TA Offerings (Cont.)</vt:lpstr>
      <vt:lpstr>Expanding Career Pathways for People with Disabilities</vt:lpstr>
      <vt:lpstr>Apprenticeship Access for People with Intellectual and Developmental Disabilities (I/DD)</vt:lpstr>
      <vt:lpstr>Inclusive Apprenticeship Offers Value for Youth and Adults with I/DD</vt:lpstr>
      <vt:lpstr>Apprenticeship Supports for Youth and Adults with I/DD Include…</vt:lpstr>
      <vt:lpstr>Spotlighting Autism and Neurodiversity in Apprenticeship</vt:lpstr>
      <vt:lpstr>Prior DOL Initiatives for Autism and On-the-Job Training Include…</vt:lpstr>
      <vt:lpstr>Accessible Workplace Technology and Universal Design (UD)</vt:lpstr>
      <vt:lpstr>Concluding Remarks</vt:lpstr>
      <vt:lpstr>Questions/Answers</vt:lpstr>
      <vt:lpstr>Resources</vt:lpstr>
      <vt:lpstr>Apprenticeship Videos and Toolkit</vt:lpstr>
      <vt:lpstr>Apprenticeship Finder and Task Force Report</vt:lpstr>
      <vt:lpstr>Business 30-Second Trainings: Recruitment and Hiring Strategies</vt:lpstr>
      <vt:lpstr>Data and Resources to Inspire a Vison of Employment (think about…</vt:lpstr>
      <vt:lpstr>Apprenticeship EEO Tools and Resources</vt:lpstr>
      <vt:lpstr>JAN</vt:lpstr>
      <vt:lpstr>Resources</vt:lpstr>
      <vt:lpstr>Secondary and Postsecondary Resources</vt:lpstr>
      <vt:lpstr>Secondary and Postsecondary Resources</vt:lpstr>
      <vt:lpstr>Resources</vt:lpstr>
      <vt:lpstr>Resources on Autism and Employment</vt:lpstr>
      <vt:lpstr>Contact Information</vt:lpstr>
    </vt:vector>
  </TitlesOfParts>
  <Company>Blix Creative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Office 2004 Test Drive User</dc:creator>
  <cp:lastModifiedBy>Scott Robertson</cp:lastModifiedBy>
  <cp:revision>909</cp:revision>
  <cp:lastPrinted>2019-09-06T12:11:37Z</cp:lastPrinted>
  <dcterms:created xsi:type="dcterms:W3CDTF">2014-09-04T22:26:30Z</dcterms:created>
  <dcterms:modified xsi:type="dcterms:W3CDTF">2019-11-18T04:54:57Z</dcterms:modified>
</cp:coreProperties>
</file>