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
  </p:notesMasterIdLst>
  <p:sldIdLst>
    <p:sldId id="256" r:id="rId2"/>
  </p:sldIdLst>
  <p:sldSz cx="51206400" cy="32918400"/>
  <p:notesSz cx="7086600" cy="9372600"/>
  <p:custDataLst>
    <p:tags r:id="rId4"/>
  </p:custDataLst>
  <p:defaultTextStyle>
    <a:defPPr>
      <a:defRPr lang="en-US"/>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5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25" d="100"/>
          <a:sy n="25" d="100"/>
        </p:scale>
        <p:origin x="-72" y="-66"/>
      </p:cViewPr>
      <p:guideLst>
        <p:guide orient="horz" pos="10368"/>
        <p:guide pos="16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698" cy="468933"/>
          </a:xfrm>
          <a:prstGeom prst="rect">
            <a:avLst/>
          </a:prstGeom>
        </p:spPr>
        <p:txBody>
          <a:bodyPr vert="horz" lIns="62810" tIns="31405" rIns="62810" bIns="31405" rtlCol="0"/>
          <a:lstStyle>
            <a:lvl1pPr algn="l">
              <a:defRPr sz="800"/>
            </a:lvl1pPr>
          </a:lstStyle>
          <a:p>
            <a:endParaRPr lang="en-US"/>
          </a:p>
        </p:txBody>
      </p:sp>
      <p:sp>
        <p:nvSpPr>
          <p:cNvPr id="3" name="Date Placeholder 2"/>
          <p:cNvSpPr>
            <a:spLocks noGrp="1"/>
          </p:cNvSpPr>
          <p:nvPr>
            <p:ph type="dt" idx="1"/>
          </p:nvPr>
        </p:nvSpPr>
        <p:spPr>
          <a:xfrm>
            <a:off x="4014684" y="0"/>
            <a:ext cx="3070698" cy="468933"/>
          </a:xfrm>
          <a:prstGeom prst="rect">
            <a:avLst/>
          </a:prstGeom>
        </p:spPr>
        <p:txBody>
          <a:bodyPr vert="horz" lIns="62810" tIns="31405" rIns="62810" bIns="31405" rtlCol="0"/>
          <a:lstStyle>
            <a:lvl1pPr algn="r">
              <a:defRPr sz="800"/>
            </a:lvl1pPr>
          </a:lstStyle>
          <a:p>
            <a:fld id="{57A73F3C-55A9-46A8-874F-31D61AA41064}" type="datetimeFigureOut">
              <a:rPr lang="en-US" smtClean="0"/>
              <a:t>11/6/2013</a:t>
            </a:fld>
            <a:endParaRPr lang="en-US"/>
          </a:p>
        </p:txBody>
      </p:sp>
      <p:sp>
        <p:nvSpPr>
          <p:cNvPr id="4" name="Slide Image Placeholder 3"/>
          <p:cNvSpPr>
            <a:spLocks noGrp="1" noRot="1" noChangeAspect="1"/>
          </p:cNvSpPr>
          <p:nvPr>
            <p:ph type="sldImg" idx="2"/>
          </p:nvPr>
        </p:nvSpPr>
        <p:spPr>
          <a:xfrm>
            <a:off x="809625" y="703263"/>
            <a:ext cx="5467350" cy="3514725"/>
          </a:xfrm>
          <a:prstGeom prst="rect">
            <a:avLst/>
          </a:prstGeom>
          <a:noFill/>
          <a:ln w="12700">
            <a:solidFill>
              <a:prstClr val="black"/>
            </a:solidFill>
          </a:ln>
        </p:spPr>
        <p:txBody>
          <a:bodyPr vert="horz" lIns="62810" tIns="31405" rIns="62810" bIns="31405" rtlCol="0" anchor="ctr"/>
          <a:lstStyle/>
          <a:p>
            <a:endParaRPr lang="en-US"/>
          </a:p>
        </p:txBody>
      </p:sp>
      <p:sp>
        <p:nvSpPr>
          <p:cNvPr id="5" name="Notes Placeholder 4"/>
          <p:cNvSpPr>
            <a:spLocks noGrp="1"/>
          </p:cNvSpPr>
          <p:nvPr>
            <p:ph type="body" sz="quarter" idx="3"/>
          </p:nvPr>
        </p:nvSpPr>
        <p:spPr>
          <a:xfrm>
            <a:off x="708904" y="4451834"/>
            <a:ext cx="5668793" cy="4217366"/>
          </a:xfrm>
          <a:prstGeom prst="rect">
            <a:avLst/>
          </a:prstGeom>
        </p:spPr>
        <p:txBody>
          <a:bodyPr vert="horz" lIns="62810" tIns="31405" rIns="62810" bIns="3140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657"/>
            <a:ext cx="3070698" cy="467922"/>
          </a:xfrm>
          <a:prstGeom prst="rect">
            <a:avLst/>
          </a:prstGeom>
        </p:spPr>
        <p:txBody>
          <a:bodyPr vert="horz" lIns="62810" tIns="31405" rIns="62810" bIns="31405" rtlCol="0" anchor="b"/>
          <a:lstStyle>
            <a:lvl1pPr algn="l">
              <a:defRPr sz="800"/>
            </a:lvl1pPr>
          </a:lstStyle>
          <a:p>
            <a:endParaRPr lang="en-US"/>
          </a:p>
        </p:txBody>
      </p:sp>
      <p:sp>
        <p:nvSpPr>
          <p:cNvPr id="7" name="Slide Number Placeholder 6"/>
          <p:cNvSpPr>
            <a:spLocks noGrp="1"/>
          </p:cNvSpPr>
          <p:nvPr>
            <p:ph type="sldNum" sz="quarter" idx="5"/>
          </p:nvPr>
        </p:nvSpPr>
        <p:spPr>
          <a:xfrm>
            <a:off x="4014684" y="8902657"/>
            <a:ext cx="3070698" cy="467922"/>
          </a:xfrm>
          <a:prstGeom prst="rect">
            <a:avLst/>
          </a:prstGeom>
        </p:spPr>
        <p:txBody>
          <a:bodyPr vert="horz" lIns="62810" tIns="31405" rIns="62810" bIns="31405" rtlCol="0" anchor="b"/>
          <a:lstStyle>
            <a:lvl1pPr algn="r">
              <a:defRPr sz="800"/>
            </a:lvl1pPr>
          </a:lstStyle>
          <a:p>
            <a:fld id="{4728E1DE-0BA6-4911-93CC-E451FB97C3CC}" type="slidenum">
              <a:rPr lang="en-US" smtClean="0"/>
              <a:t>‹#›</a:t>
            </a:fld>
            <a:endParaRPr lang="en-US"/>
          </a:p>
        </p:txBody>
      </p:sp>
    </p:spTree>
    <p:extLst>
      <p:ext uri="{BB962C8B-B14F-4D97-AF65-F5344CB8AC3E}">
        <p14:creationId xmlns:p14="http://schemas.microsoft.com/office/powerpoint/2010/main" val="681457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9258240" y="731515"/>
            <a:ext cx="11094720" cy="3146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8" name="Rectangle 7"/>
          <p:cNvSpPr/>
          <p:nvPr/>
        </p:nvSpPr>
        <p:spPr>
          <a:xfrm>
            <a:off x="853440" y="738830"/>
            <a:ext cx="37551360" cy="31455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3" name="Subtitle 2"/>
          <p:cNvSpPr>
            <a:spLocks noGrp="1"/>
          </p:cNvSpPr>
          <p:nvPr>
            <p:ph type="subTitle" idx="1"/>
          </p:nvPr>
        </p:nvSpPr>
        <p:spPr>
          <a:xfrm>
            <a:off x="39258240" y="9854208"/>
            <a:ext cx="11094720" cy="8778240"/>
          </a:xfrm>
        </p:spPr>
        <p:txBody>
          <a:bodyPr anchor="ctr">
            <a:normAutofit/>
          </a:bodyPr>
          <a:lstStyle>
            <a:lvl1pPr marL="0" indent="0" algn="l">
              <a:buNone/>
              <a:defRPr sz="10000">
                <a:solidFill>
                  <a:srgbClr val="FFFFFF"/>
                </a:solidFill>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B5ADB7BF-8607-4558-8F44-223E309E49C2}" type="datetimeFigureOut">
              <a:rPr lang="en-US" smtClean="0"/>
              <a:t>11/6/2013</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81817805-FA4D-4558-8027-2FFEF53FD96B}"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2560320" y="9854208"/>
            <a:ext cx="35417760" cy="8778240"/>
          </a:xfrm>
        </p:spPr>
        <p:txBody>
          <a:bodyPr/>
          <a:lstStyle>
            <a:lvl1pPr algn="r">
              <a:defRPr sz="22100" spc="789"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DB7BF-8607-4558-8F44-223E309E49C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17805-FA4D-4558-8027-2FFEF53FD9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53440" y="707131"/>
            <a:ext cx="37551360" cy="31469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8" name="Rectangle 7"/>
          <p:cNvSpPr/>
          <p:nvPr/>
        </p:nvSpPr>
        <p:spPr>
          <a:xfrm>
            <a:off x="39258240" y="707131"/>
            <a:ext cx="10953858" cy="31469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2" name="Vertical Title 1"/>
          <p:cNvSpPr>
            <a:spLocks noGrp="1"/>
          </p:cNvSpPr>
          <p:nvPr>
            <p:ph type="title" orient="vert"/>
          </p:nvPr>
        </p:nvSpPr>
        <p:spPr>
          <a:xfrm>
            <a:off x="40111680" y="1318265"/>
            <a:ext cx="9387840" cy="2808732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60320" y="1318265"/>
            <a:ext cx="3371088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ADB7BF-8607-4558-8F44-223E309E49C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1817805-FA4D-4558-8027-2FFEF53FD9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ADB7BF-8607-4558-8F44-223E309E49C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17805-FA4D-4558-8027-2FFEF53FD96B}"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9258240" y="731515"/>
            <a:ext cx="11094720" cy="31469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8" name="Rectangle 7"/>
          <p:cNvSpPr/>
          <p:nvPr/>
        </p:nvSpPr>
        <p:spPr>
          <a:xfrm>
            <a:off x="853440" y="738830"/>
            <a:ext cx="37551360" cy="31455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3" name="Text Placeholder 2"/>
          <p:cNvSpPr>
            <a:spLocks noGrp="1"/>
          </p:cNvSpPr>
          <p:nvPr>
            <p:ph type="body" idx="1"/>
          </p:nvPr>
        </p:nvSpPr>
        <p:spPr>
          <a:xfrm>
            <a:off x="40111677" y="13882930"/>
            <a:ext cx="8961126" cy="7900416"/>
          </a:xfrm>
        </p:spPr>
        <p:txBody>
          <a:bodyPr anchor="ctr"/>
          <a:lstStyle>
            <a:lvl1pPr marL="0" indent="0">
              <a:buNone/>
              <a:defRPr sz="10500">
                <a:solidFill>
                  <a:schemeClr val="bg2"/>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B5ADB7BF-8607-4558-8F44-223E309E49C2}" type="datetimeFigureOut">
              <a:rPr lang="en-US" smtClean="0"/>
              <a:t>11/6/2013</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81817805-FA4D-4558-8027-2FFEF53FD96B}"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2133600" y="13882930"/>
            <a:ext cx="35417760" cy="7900416"/>
          </a:xfrm>
        </p:spPr>
        <p:txBody>
          <a:bodyPr/>
          <a:lstStyle>
            <a:lvl1pPr algn="r">
              <a:defRPr sz="22100" spc="789"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60320" y="8251546"/>
            <a:ext cx="22616160" cy="21155558"/>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6029920" y="8251546"/>
            <a:ext cx="22616160" cy="21155558"/>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ADB7BF-8607-4558-8F44-223E309E49C2}"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17805-FA4D-4558-8027-2FFEF53FD96B}"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60320" y="8267702"/>
            <a:ext cx="22625053" cy="3070858"/>
          </a:xfrm>
        </p:spPr>
        <p:txBody>
          <a:bodyPr anchor="b"/>
          <a:lstStyle>
            <a:lvl1pPr marL="0" indent="0" algn="ctr">
              <a:buNone/>
              <a:defRPr sz="12600" b="0">
                <a:solidFill>
                  <a:schemeClr val="tx2"/>
                </a:solidFill>
              </a:defRPr>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560320" y="11704318"/>
            <a:ext cx="22625053" cy="1770126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6012143" y="8267702"/>
            <a:ext cx="22633940" cy="3070858"/>
          </a:xfrm>
        </p:spPr>
        <p:txBody>
          <a:bodyPr anchor="b"/>
          <a:lstStyle>
            <a:lvl1pPr marL="0" indent="0" algn="ctr">
              <a:buNone/>
              <a:defRPr sz="12600" b="0">
                <a:solidFill>
                  <a:schemeClr val="tx2"/>
                </a:solidFill>
              </a:defRPr>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6012143" y="11704318"/>
            <a:ext cx="22633940" cy="1770126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ADB7BF-8607-4558-8F44-223E309E49C2}" type="datetimeFigureOut">
              <a:rPr lang="en-US" smtClean="0"/>
              <a:t>11/6/2013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817805-FA4D-4558-8027-2FFEF53FD96B}"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5ADB7BF-8607-4558-8F44-223E309E49C2}" type="datetimeFigureOut">
              <a:rPr lang="en-US" smtClean="0"/>
              <a:t>11/6/2013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817805-FA4D-4558-8027-2FFEF53FD96B}"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853440" y="724411"/>
            <a:ext cx="49458091" cy="31469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2" name="Date Placeholder 1"/>
          <p:cNvSpPr>
            <a:spLocks noGrp="1"/>
          </p:cNvSpPr>
          <p:nvPr>
            <p:ph type="dt" sz="half" idx="10"/>
          </p:nvPr>
        </p:nvSpPr>
        <p:spPr/>
        <p:txBody>
          <a:bodyPr/>
          <a:lstStyle/>
          <a:p>
            <a:fld id="{B5ADB7BF-8607-4558-8F44-223E309E49C2}" type="datetimeFigureOut">
              <a:rPr lang="en-US" smtClean="0"/>
              <a:t>11/6/2013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817805-FA4D-4558-8027-2FFEF53FD96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51206400"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8" name="Rectangle 7"/>
          <p:cNvSpPr/>
          <p:nvPr/>
        </p:nvSpPr>
        <p:spPr>
          <a:xfrm>
            <a:off x="39258240" y="724205"/>
            <a:ext cx="11094720" cy="3146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useBgFill="1">
        <p:nvSpPr>
          <p:cNvPr id="9" name="Rectangle 8"/>
          <p:cNvSpPr/>
          <p:nvPr/>
        </p:nvSpPr>
        <p:spPr>
          <a:xfrm>
            <a:off x="853440" y="731520"/>
            <a:ext cx="37551360" cy="31455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3" name="Content Placeholder 2"/>
          <p:cNvSpPr>
            <a:spLocks noGrp="1"/>
          </p:cNvSpPr>
          <p:nvPr>
            <p:ph idx="1"/>
          </p:nvPr>
        </p:nvSpPr>
        <p:spPr>
          <a:xfrm>
            <a:off x="3413760" y="1463043"/>
            <a:ext cx="32857440" cy="28094942"/>
          </a:xfrm>
        </p:spPr>
        <p:txBody>
          <a:bodyPr/>
          <a:lstStyle>
            <a:lvl1pPr>
              <a:defRPr sz="16800"/>
            </a:lvl1pPr>
            <a:lvl2pPr>
              <a:defRPr sz="147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094611" y="10226649"/>
            <a:ext cx="9370771" cy="13518490"/>
          </a:xfrm>
        </p:spPr>
        <p:txBody>
          <a:bodyPr tIns="0"/>
          <a:lstStyle>
            <a:lvl1pPr marL="0" indent="0">
              <a:buNone/>
              <a:defRPr sz="7400">
                <a:solidFill>
                  <a:srgbClr val="FFFFFF"/>
                </a:solidFill>
              </a:defRPr>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ADB7BF-8607-4558-8F44-223E309E49C2}"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81817805-FA4D-4558-8027-2FFEF53FD96B}" type="slidenum">
              <a:rPr lang="en-US" smtClean="0"/>
              <a:t>‹#›</a:t>
            </a:fld>
            <a:endParaRPr lang="en-US"/>
          </a:p>
        </p:txBody>
      </p:sp>
      <p:sp>
        <p:nvSpPr>
          <p:cNvPr id="11" name="Title 10"/>
          <p:cNvSpPr>
            <a:spLocks noGrp="1"/>
          </p:cNvSpPr>
          <p:nvPr>
            <p:ph type="title"/>
          </p:nvPr>
        </p:nvSpPr>
        <p:spPr>
          <a:xfrm>
            <a:off x="40094611" y="2194560"/>
            <a:ext cx="9383696" cy="8032090"/>
          </a:xfrm>
        </p:spPr>
        <p:txBody>
          <a:bodyPr anchor="b"/>
          <a:lstStyle>
            <a:lvl1pPr algn="l">
              <a:defRPr sz="10500" spc="789"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51206400"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useBgFill="1">
        <p:nvSpPr>
          <p:cNvPr id="9" name="Rectangle 8"/>
          <p:cNvSpPr/>
          <p:nvPr/>
        </p:nvSpPr>
        <p:spPr>
          <a:xfrm>
            <a:off x="39258240" y="724205"/>
            <a:ext cx="11094720" cy="314699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3" name="Picture Placeholder 2"/>
          <p:cNvSpPr>
            <a:spLocks noGrp="1"/>
          </p:cNvSpPr>
          <p:nvPr>
            <p:ph type="pic" idx="1"/>
          </p:nvPr>
        </p:nvSpPr>
        <p:spPr>
          <a:xfrm>
            <a:off x="853440" y="731520"/>
            <a:ext cx="37551360" cy="31455360"/>
          </a:xfrm>
        </p:spPr>
        <p:txBody>
          <a:bodyPr anchor="ctr"/>
          <a:lstStyle>
            <a:lvl1pPr marL="0" indent="0" algn="ctr">
              <a:buNone/>
              <a:defRPr sz="16800"/>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r>
              <a:rPr lang="en-US" smtClean="0"/>
              <a:t>Click icon to add picture</a:t>
            </a:r>
            <a:endParaRPr lang="en-US" dirty="0"/>
          </a:p>
        </p:txBody>
      </p:sp>
      <p:sp>
        <p:nvSpPr>
          <p:cNvPr id="4" name="Text Placeholder 3"/>
          <p:cNvSpPr>
            <a:spLocks noGrp="1"/>
          </p:cNvSpPr>
          <p:nvPr>
            <p:ph type="body" sz="half" idx="2"/>
          </p:nvPr>
        </p:nvSpPr>
        <p:spPr>
          <a:xfrm>
            <a:off x="40111680" y="10241280"/>
            <a:ext cx="9387840" cy="14264640"/>
          </a:xfrm>
        </p:spPr>
        <p:txBody>
          <a:bodyPr tIns="0"/>
          <a:lstStyle>
            <a:lvl1pPr marL="0" indent="0">
              <a:buNone/>
              <a:defRPr sz="7400">
                <a:solidFill>
                  <a:schemeClr val="tx1"/>
                </a:solidFill>
              </a:defRPr>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ADB7BF-8607-4558-8F44-223E309E49C2}"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17805-FA4D-4558-8027-2FFEF53FD96B}" type="slidenum">
              <a:rPr lang="en-US" smtClean="0"/>
              <a:t>‹#›</a:t>
            </a:fld>
            <a:endParaRPr lang="en-US"/>
          </a:p>
        </p:txBody>
      </p:sp>
      <p:sp>
        <p:nvSpPr>
          <p:cNvPr id="10" name="Title 9"/>
          <p:cNvSpPr>
            <a:spLocks noGrp="1"/>
          </p:cNvSpPr>
          <p:nvPr>
            <p:ph type="title"/>
          </p:nvPr>
        </p:nvSpPr>
        <p:spPr>
          <a:xfrm>
            <a:off x="40111680" y="2209190"/>
            <a:ext cx="9387840" cy="8032090"/>
          </a:xfrm>
        </p:spPr>
        <p:txBody>
          <a:bodyPr anchor="b"/>
          <a:lstStyle>
            <a:lvl1pPr algn="l">
              <a:defRPr sz="10500" spc="789"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853440" y="7847861"/>
            <a:ext cx="49458091" cy="24218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8" name="Rectangle 7"/>
          <p:cNvSpPr/>
          <p:nvPr/>
        </p:nvSpPr>
        <p:spPr>
          <a:xfrm>
            <a:off x="853437" y="731522"/>
            <a:ext cx="49358663" cy="6462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709" tIns="240355" rIns="480709" bIns="240355" rtlCol="0" anchor="ctr"/>
          <a:lstStyle/>
          <a:p>
            <a:pPr algn="ctr"/>
            <a:endParaRPr lang="en-US"/>
          </a:p>
        </p:txBody>
      </p:sp>
      <p:sp>
        <p:nvSpPr>
          <p:cNvPr id="2" name="Title Placeholder 1"/>
          <p:cNvSpPr>
            <a:spLocks noGrp="1"/>
          </p:cNvSpPr>
          <p:nvPr>
            <p:ph type="title"/>
          </p:nvPr>
        </p:nvSpPr>
        <p:spPr>
          <a:xfrm>
            <a:off x="2133600" y="1708066"/>
            <a:ext cx="46935056" cy="5061091"/>
          </a:xfrm>
          <a:prstGeom prst="rect">
            <a:avLst/>
          </a:prstGeom>
        </p:spPr>
        <p:txBody>
          <a:bodyPr vert="horz" lIns="480709" tIns="240355" rIns="480709" bIns="240355"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597" y="8251541"/>
            <a:ext cx="47084201" cy="21155558"/>
          </a:xfrm>
          <a:prstGeom prst="rect">
            <a:avLst/>
          </a:prstGeom>
        </p:spPr>
        <p:txBody>
          <a:bodyPr vert="horz" lIns="480709" tIns="240355" rIns="480709" bIns="2403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76973" y="30510480"/>
            <a:ext cx="11948160" cy="1316736"/>
          </a:xfrm>
          <a:prstGeom prst="rect">
            <a:avLst/>
          </a:prstGeom>
        </p:spPr>
        <p:txBody>
          <a:bodyPr vert="horz" lIns="480709" tIns="240355" rIns="480709" bIns="240355" rtlCol="0" anchor="ctr"/>
          <a:lstStyle>
            <a:lvl1pPr algn="l">
              <a:defRPr sz="5800">
                <a:solidFill>
                  <a:schemeClr val="tx2"/>
                </a:solidFill>
              </a:defRPr>
            </a:lvl1pPr>
          </a:lstStyle>
          <a:p>
            <a:pPr algn="r" eaLnBrk="1" latinLnBrk="0" hangingPunct="1"/>
            <a:fld id="{564CF2E0-CCC4-4E1E-9902-C3C36AB3FDA4}" type="datetimeFigureOut">
              <a:rPr lang="en-US" smtClean="0"/>
              <a:t>11/6/2013</a:t>
            </a:fld>
            <a:endParaRPr lang="en-US" sz="7400" dirty="0">
              <a:solidFill>
                <a:schemeClr val="tx2"/>
              </a:solidFill>
            </a:endParaRPr>
          </a:p>
        </p:txBody>
      </p:sp>
      <p:sp>
        <p:nvSpPr>
          <p:cNvPr id="5" name="Footer Placeholder 4"/>
          <p:cNvSpPr>
            <a:spLocks noGrp="1"/>
          </p:cNvSpPr>
          <p:nvPr>
            <p:ph type="ftr" sz="quarter" idx="3"/>
          </p:nvPr>
        </p:nvSpPr>
        <p:spPr>
          <a:xfrm>
            <a:off x="17068800" y="30510480"/>
            <a:ext cx="18775680" cy="1316736"/>
          </a:xfrm>
          <a:prstGeom prst="rect">
            <a:avLst/>
          </a:prstGeom>
        </p:spPr>
        <p:txBody>
          <a:bodyPr vert="horz" lIns="480709" tIns="240355" rIns="480709" bIns="240355" rtlCol="0" anchor="ctr"/>
          <a:lstStyle>
            <a:lvl1pPr algn="ctr">
              <a:defRPr sz="5800">
                <a:solidFill>
                  <a:schemeClr val="tx2"/>
                </a:solidFill>
              </a:defRPr>
            </a:lvl1pPr>
          </a:lstStyle>
          <a:p>
            <a:endParaRPr kumimoji="0" lang="en-US" sz="7400" dirty="0">
              <a:solidFill>
                <a:schemeClr val="tx2"/>
              </a:solidFill>
            </a:endParaRPr>
          </a:p>
        </p:txBody>
      </p:sp>
      <p:sp>
        <p:nvSpPr>
          <p:cNvPr id="6" name="Slide Number Placeholder 5"/>
          <p:cNvSpPr>
            <a:spLocks noGrp="1"/>
          </p:cNvSpPr>
          <p:nvPr>
            <p:ph type="sldNum" sz="quarter" idx="4"/>
          </p:nvPr>
        </p:nvSpPr>
        <p:spPr>
          <a:xfrm>
            <a:off x="46114208" y="30504384"/>
            <a:ext cx="3264610" cy="1316736"/>
          </a:xfrm>
          <a:prstGeom prst="rect">
            <a:avLst/>
          </a:prstGeom>
          <a:ln w="19050">
            <a:noFill/>
          </a:ln>
        </p:spPr>
        <p:txBody>
          <a:bodyPr vert="horz" lIns="480709" tIns="240355" rIns="480709" bIns="240355" rtlCol="0" anchor="ctr"/>
          <a:lstStyle>
            <a:lvl1pPr algn="ctr">
              <a:defRPr sz="5800">
                <a:solidFill>
                  <a:schemeClr val="tx2"/>
                </a:solidFill>
              </a:defRPr>
            </a:lvl1pPr>
          </a:lstStyle>
          <a:p>
            <a:pPr algn="ctr" eaLnBrk="1" latinLnBrk="0" hangingPunct="1"/>
            <a:fld id="{6F42FDE4-A7DD-41A7-A0A6-9B649FB43336}" type="slidenum">
              <a:rPr kumimoji="0" lang="en-US" smtClean="0"/>
              <a:t>‹#›</a:t>
            </a:fld>
            <a:endParaRPr kumimoji="0" lang="en-US" sz="7400" dirty="0">
              <a:solidFill>
                <a:srgbClr val="FFFFFF"/>
              </a:solidFill>
              <a:latin typeface="+mj-lt"/>
              <a:ea typeface="+mj-ea"/>
              <a:cs typeface="+mj-cs"/>
            </a:endParaRPr>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51206400" cy="32918399"/>
          </a:xfrm>
          <a:prstGeom prst="rect">
            <a:avLst/>
          </a:prstGeom>
        </p:spPr>
      </p:pic>
      <p:sp>
        <p:nvSpPr>
          <p:cNvPr id="11" name="Rectangle 10"/>
          <p:cNvSpPr/>
          <p:nvPr userDrawn="1"/>
        </p:nvSpPr>
        <p:spPr>
          <a:xfrm>
            <a:off x="0" y="-1"/>
            <a:ext cx="51206400" cy="731520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807092" rtl="0" eaLnBrk="1" latinLnBrk="0" hangingPunct="1">
        <a:spcBef>
          <a:spcPct val="0"/>
        </a:spcBef>
        <a:buNone/>
        <a:defRPr sz="16800" kern="1200" cap="all" spc="1051" baseline="0">
          <a:ln>
            <a:noFill/>
          </a:ln>
          <a:solidFill>
            <a:schemeClr val="bg1"/>
          </a:solidFill>
          <a:effectLst/>
          <a:latin typeface="+mj-lt"/>
          <a:ea typeface="+mj-ea"/>
          <a:cs typeface="+mj-cs"/>
        </a:defRPr>
      </a:lvl1pPr>
    </p:titleStyle>
    <p:bodyStyle>
      <a:lvl1pPr marL="1442128" indent="-1201773" algn="l" defTabSz="4807092" rtl="0" eaLnBrk="1" latinLnBrk="0" hangingPunct="1">
        <a:spcBef>
          <a:spcPct val="20000"/>
        </a:spcBef>
        <a:buClr>
          <a:schemeClr val="accent1"/>
        </a:buClr>
        <a:buFont typeface="Wingdings 2" pitchFamily="18" charset="2"/>
        <a:buChar char=""/>
        <a:defRPr sz="10500" kern="1200" spc="789" baseline="0">
          <a:solidFill>
            <a:schemeClr val="tx2"/>
          </a:solidFill>
          <a:latin typeface="+mn-lt"/>
          <a:ea typeface="+mn-ea"/>
          <a:cs typeface="+mn-cs"/>
        </a:defRPr>
      </a:lvl1pPr>
      <a:lvl2pPr marL="2884255" indent="-961418" algn="l" defTabSz="4807092" rtl="0" eaLnBrk="1" latinLnBrk="0" hangingPunct="1">
        <a:spcBef>
          <a:spcPct val="20000"/>
        </a:spcBef>
        <a:buClr>
          <a:schemeClr val="accent2"/>
        </a:buClr>
        <a:buFont typeface="Wingdings" pitchFamily="2" charset="2"/>
        <a:buChar char="§"/>
        <a:defRPr sz="9500" kern="1200" spc="526" baseline="0">
          <a:solidFill>
            <a:schemeClr val="tx2"/>
          </a:solidFill>
          <a:latin typeface="+mn-lt"/>
          <a:ea typeface="+mn-ea"/>
          <a:cs typeface="+mn-cs"/>
        </a:defRPr>
      </a:lvl2pPr>
      <a:lvl3pPr marL="4326383" indent="-961418" algn="l" defTabSz="4807092" rtl="0" eaLnBrk="1" latinLnBrk="0" hangingPunct="1">
        <a:spcBef>
          <a:spcPct val="20000"/>
        </a:spcBef>
        <a:buClr>
          <a:schemeClr val="accent3"/>
        </a:buClr>
        <a:buFont typeface="Wingdings" pitchFamily="2" charset="2"/>
        <a:buChar char="§"/>
        <a:defRPr sz="8400" kern="1200" spc="526" baseline="0">
          <a:solidFill>
            <a:schemeClr val="tx2"/>
          </a:solidFill>
          <a:latin typeface="+mn-lt"/>
          <a:ea typeface="+mn-ea"/>
          <a:cs typeface="+mn-cs"/>
        </a:defRPr>
      </a:lvl3pPr>
      <a:lvl4pPr marL="5768511" indent="-961418" algn="l" defTabSz="4807092" rtl="0" eaLnBrk="1" latinLnBrk="0" hangingPunct="1">
        <a:spcBef>
          <a:spcPct val="20000"/>
        </a:spcBef>
        <a:buClr>
          <a:schemeClr val="accent4"/>
        </a:buClr>
        <a:buFont typeface="Wingdings" pitchFamily="2" charset="2"/>
        <a:buChar char="§"/>
        <a:defRPr sz="7400" kern="1200">
          <a:solidFill>
            <a:schemeClr val="tx2"/>
          </a:solidFill>
          <a:latin typeface="+mn-lt"/>
          <a:ea typeface="+mn-ea"/>
          <a:cs typeface="+mn-cs"/>
        </a:defRPr>
      </a:lvl4pPr>
      <a:lvl5pPr marL="6729929" indent="-961418" algn="l" defTabSz="4807092" rtl="0" eaLnBrk="1" latinLnBrk="0" hangingPunct="1">
        <a:spcBef>
          <a:spcPct val="20000"/>
        </a:spcBef>
        <a:buClr>
          <a:schemeClr val="accent6"/>
        </a:buClr>
        <a:buFont typeface="Wingdings" pitchFamily="2" charset="2"/>
        <a:buChar char="§"/>
        <a:defRPr sz="6800" kern="1200" spc="526" baseline="0">
          <a:solidFill>
            <a:schemeClr val="tx2"/>
          </a:solidFill>
          <a:latin typeface="+mn-lt"/>
          <a:ea typeface="+mn-ea"/>
          <a:cs typeface="+mn-cs"/>
        </a:defRPr>
      </a:lvl5pPr>
      <a:lvl6pPr marL="8172057" indent="-961418" algn="l" defTabSz="4807092" rtl="0" eaLnBrk="1" latinLnBrk="0" hangingPunct="1">
        <a:spcBef>
          <a:spcPct val="20000"/>
        </a:spcBef>
        <a:buClr>
          <a:schemeClr val="accent1"/>
        </a:buClr>
        <a:buFont typeface="Wingdings" pitchFamily="2" charset="2"/>
        <a:buChar char="§"/>
        <a:defRPr sz="6300" kern="1200">
          <a:solidFill>
            <a:schemeClr val="tx2"/>
          </a:solidFill>
          <a:latin typeface="+mn-lt"/>
          <a:ea typeface="+mn-ea"/>
          <a:cs typeface="+mn-cs"/>
        </a:defRPr>
      </a:lvl6pPr>
      <a:lvl7pPr marL="9614184" indent="-961418" algn="l" defTabSz="4807092" rtl="0" eaLnBrk="1" latinLnBrk="0" hangingPunct="1">
        <a:spcBef>
          <a:spcPct val="20000"/>
        </a:spcBef>
        <a:buClr>
          <a:schemeClr val="accent2"/>
        </a:buClr>
        <a:buFont typeface="Wingdings" pitchFamily="2" charset="2"/>
        <a:buChar char="§"/>
        <a:defRPr sz="6300" kern="1200">
          <a:solidFill>
            <a:schemeClr val="tx2"/>
          </a:solidFill>
          <a:latin typeface="+mn-lt"/>
          <a:ea typeface="+mn-ea"/>
          <a:cs typeface="+mn-cs"/>
        </a:defRPr>
      </a:lvl7pPr>
      <a:lvl8pPr marL="11056312" indent="-961418" algn="l" defTabSz="4807092" rtl="0" eaLnBrk="1" latinLnBrk="0" hangingPunct="1">
        <a:spcBef>
          <a:spcPct val="20000"/>
        </a:spcBef>
        <a:buClr>
          <a:schemeClr val="accent3"/>
        </a:buClr>
        <a:buFont typeface="Wingdings" pitchFamily="2" charset="2"/>
        <a:buChar char="§"/>
        <a:defRPr sz="6300" kern="1200">
          <a:solidFill>
            <a:schemeClr val="tx2"/>
          </a:solidFill>
          <a:latin typeface="+mn-lt"/>
          <a:ea typeface="+mn-ea"/>
          <a:cs typeface="+mn-cs"/>
        </a:defRPr>
      </a:lvl8pPr>
      <a:lvl9pPr marL="12498440" indent="-961418" algn="l" defTabSz="4807092" rtl="0" eaLnBrk="1" latinLnBrk="0" hangingPunct="1">
        <a:spcBef>
          <a:spcPct val="20000"/>
        </a:spcBef>
        <a:buClr>
          <a:schemeClr val="accent5"/>
        </a:buClr>
        <a:buFont typeface="Wingdings" pitchFamily="2" charset="2"/>
        <a:buChar char="§"/>
        <a:defRPr sz="6300" kern="1200">
          <a:solidFill>
            <a:schemeClr val="tx2"/>
          </a:solidFill>
          <a:latin typeface="+mn-lt"/>
          <a:ea typeface="+mn-ea"/>
          <a:cs typeface="+mn-cs"/>
        </a:defRPr>
      </a:lvl9pPr>
    </p:bodyStyle>
    <p:otherStyle>
      <a:defPPr>
        <a:defRPr lang="en-US"/>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685800"/>
            <a:ext cx="49453800" cy="48006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52600" y="1143000"/>
            <a:ext cx="36195000" cy="1785104"/>
          </a:xfrm>
          <a:prstGeom prst="rect">
            <a:avLst/>
          </a:prstGeom>
          <a:noFill/>
        </p:spPr>
        <p:txBody>
          <a:bodyPr wrap="square" rtlCol="0">
            <a:spAutoFit/>
          </a:bodyPr>
          <a:lstStyle/>
          <a:p>
            <a:r>
              <a:rPr lang="en-US" sz="11000" dirty="0" smtClean="0">
                <a:solidFill>
                  <a:schemeClr val="bg1"/>
                </a:solidFill>
                <a:latin typeface="Myriad Pro" pitchFamily="34" charset="0"/>
              </a:rPr>
              <a:t>LEND Trainee Leadership Outcomes: THE DATA STORY</a:t>
            </a:r>
            <a:endParaRPr lang="en-US" sz="11000" dirty="0">
              <a:solidFill>
                <a:schemeClr val="bg1"/>
              </a:solidFill>
              <a:latin typeface="Myriad Pro" pitchFamily="34" charset="0"/>
            </a:endParaRPr>
          </a:p>
        </p:txBody>
      </p:sp>
      <p:sp>
        <p:nvSpPr>
          <p:cNvPr id="3" name="TextBox 2"/>
          <p:cNvSpPr txBox="1"/>
          <p:nvPr/>
        </p:nvSpPr>
        <p:spPr>
          <a:xfrm>
            <a:off x="6553200" y="3048000"/>
            <a:ext cx="23164800" cy="938719"/>
          </a:xfrm>
          <a:prstGeom prst="rect">
            <a:avLst/>
          </a:prstGeom>
          <a:noFill/>
        </p:spPr>
        <p:txBody>
          <a:bodyPr wrap="square" rtlCol="0">
            <a:spAutoFit/>
          </a:bodyPr>
          <a:lstStyle/>
          <a:p>
            <a:pPr marL="0" marR="0" indent="0" algn="l" defTabSz="4807092" rtl="0" eaLnBrk="1" fontAlgn="auto" latinLnBrk="0" hangingPunct="1">
              <a:lnSpc>
                <a:spcPct val="100000"/>
              </a:lnSpc>
              <a:spcBef>
                <a:spcPts val="0"/>
              </a:spcBef>
              <a:spcAft>
                <a:spcPts val="0"/>
              </a:spcAft>
              <a:buClrTx/>
              <a:buSzTx/>
              <a:buFontTx/>
              <a:buNone/>
              <a:tabLst/>
              <a:defRPr/>
            </a:pPr>
            <a:r>
              <a:rPr lang="en-US" sz="5500" kern="1200" dirty="0" smtClean="0">
                <a:solidFill>
                  <a:schemeClr val="accent6">
                    <a:lumMod val="40000"/>
                    <a:lumOff val="60000"/>
                  </a:schemeClr>
                </a:solidFill>
                <a:effectLst/>
                <a:ea typeface="+mn-ea"/>
                <a:cs typeface="+mn-cs"/>
              </a:rPr>
              <a:t>Pariseau, C; Perry, J; Miclea-Rotsko, C. </a:t>
            </a:r>
          </a:p>
        </p:txBody>
      </p:sp>
      <p:sp>
        <p:nvSpPr>
          <p:cNvPr id="9" name="TextBox 8"/>
          <p:cNvSpPr txBox="1"/>
          <p:nvPr/>
        </p:nvSpPr>
        <p:spPr>
          <a:xfrm>
            <a:off x="20726400" y="7391400"/>
            <a:ext cx="15544800" cy="5632311"/>
          </a:xfrm>
          <a:prstGeom prst="rect">
            <a:avLst/>
          </a:prstGeom>
          <a:noFill/>
        </p:spPr>
        <p:txBody>
          <a:bodyPr wrap="square" rtlCol="0">
            <a:spAutoFit/>
          </a:bodyPr>
          <a:lstStyle/>
          <a:p>
            <a:r>
              <a:rPr lang="en-US" sz="7200" b="1" dirty="0">
                <a:solidFill>
                  <a:schemeClr val="bg1"/>
                </a:solidFill>
                <a:latin typeface="Lucida Sans" pitchFamily="34" charset="0"/>
              </a:rPr>
              <a:t>Tracking </a:t>
            </a:r>
            <a:r>
              <a:rPr lang="en-US" sz="7200" b="1" dirty="0" smtClean="0">
                <a:solidFill>
                  <a:schemeClr val="bg1"/>
                </a:solidFill>
                <a:latin typeface="Lucida Sans" pitchFamily="34" charset="0"/>
              </a:rPr>
              <a:t>Trainees</a:t>
            </a:r>
            <a:r>
              <a:rPr lang="en-US" sz="5500" b="1" dirty="0" smtClean="0">
                <a:solidFill>
                  <a:schemeClr val="accent6">
                    <a:lumMod val="40000"/>
                    <a:lumOff val="60000"/>
                  </a:schemeClr>
                </a:solidFill>
                <a:latin typeface="Lucida Sans" pitchFamily="34" charset="0"/>
              </a:rPr>
              <a:t/>
            </a:r>
            <a:br>
              <a:rPr lang="en-US" sz="5500" b="1" dirty="0" smtClean="0">
                <a:solidFill>
                  <a:schemeClr val="accent6">
                    <a:lumMod val="40000"/>
                    <a:lumOff val="60000"/>
                  </a:schemeClr>
                </a:solidFill>
                <a:latin typeface="Lucida Sans" pitchFamily="34" charset="0"/>
              </a:rPr>
            </a:br>
            <a:r>
              <a:rPr lang="en-US" sz="3600" dirty="0">
                <a:solidFill>
                  <a:schemeClr val="accent6">
                    <a:lumMod val="40000"/>
                    <a:lumOff val="60000"/>
                  </a:schemeClr>
                </a:solidFill>
              </a:rPr>
              <a:t>Using data collected between FY 2003-2012 in </a:t>
            </a:r>
            <a:r>
              <a:rPr lang="en-US" sz="3600" dirty="0" smtClean="0">
                <a:solidFill>
                  <a:schemeClr val="accent6">
                    <a:lumMod val="40000"/>
                    <a:lumOff val="60000"/>
                  </a:schemeClr>
                </a:solidFill>
              </a:rPr>
              <a:t>AUCD’s National </a:t>
            </a:r>
            <a:r>
              <a:rPr lang="en-US" sz="3600" dirty="0">
                <a:solidFill>
                  <a:schemeClr val="accent6">
                    <a:lumMod val="40000"/>
                    <a:lumOff val="60000"/>
                  </a:schemeClr>
                </a:solidFill>
              </a:rPr>
              <a:t>Information Reporting System </a:t>
            </a:r>
            <a:r>
              <a:rPr lang="en-US" sz="3600" dirty="0" smtClean="0">
                <a:solidFill>
                  <a:schemeClr val="accent6">
                    <a:lumMod val="40000"/>
                    <a:lumOff val="60000"/>
                  </a:schemeClr>
                </a:solidFill>
              </a:rPr>
              <a:t>(NIRS) database </a:t>
            </a:r>
            <a:r>
              <a:rPr lang="en-US" sz="3600" dirty="0">
                <a:solidFill>
                  <a:schemeClr val="accent6">
                    <a:lumMod val="40000"/>
                    <a:lumOff val="60000"/>
                  </a:schemeClr>
                </a:solidFill>
              </a:rPr>
              <a:t>from the follow-up surveys returned by former long-term LEND trainees (300+ contact hours) at one, five, and ten years post-training, the extent to which trainees achieve three outcomes central to the LEND programs and MCHB was examined: becoming leaders </a:t>
            </a:r>
            <a:r>
              <a:rPr lang="en-US" sz="3600" dirty="0" smtClean="0">
                <a:solidFill>
                  <a:schemeClr val="accent6">
                    <a:lumMod val="40000"/>
                    <a:lumOff val="60000"/>
                  </a:schemeClr>
                </a:solidFill>
              </a:rPr>
              <a:t/>
            </a:r>
            <a:br>
              <a:rPr lang="en-US" sz="3600" dirty="0" smtClean="0">
                <a:solidFill>
                  <a:schemeClr val="accent6">
                    <a:lumMod val="40000"/>
                    <a:lumOff val="60000"/>
                  </a:schemeClr>
                </a:solidFill>
              </a:rPr>
            </a:br>
            <a:r>
              <a:rPr lang="en-US" sz="3600" dirty="0" smtClean="0">
                <a:solidFill>
                  <a:schemeClr val="accent6">
                    <a:lumMod val="40000"/>
                    <a:lumOff val="60000"/>
                  </a:schemeClr>
                </a:solidFill>
              </a:rPr>
              <a:t>in </a:t>
            </a:r>
            <a:r>
              <a:rPr lang="en-US" sz="3600" dirty="0">
                <a:solidFill>
                  <a:schemeClr val="accent6">
                    <a:lumMod val="40000"/>
                    <a:lumOff val="60000"/>
                  </a:schemeClr>
                </a:solidFill>
              </a:rPr>
              <a:t>the field, working in an interdisciplinary manner, and working with underserved populations. </a:t>
            </a:r>
            <a:r>
              <a:rPr lang="en-US" sz="3600" dirty="0" smtClean="0">
                <a:solidFill>
                  <a:schemeClr val="accent6">
                    <a:lumMod val="40000"/>
                    <a:lumOff val="60000"/>
                  </a:schemeClr>
                </a:solidFill>
              </a:rPr>
              <a:t>Overall survey response rates ranged from 45% to 28%; these may be an underestimate due to  limitations </a:t>
            </a:r>
            <a:r>
              <a:rPr lang="en-US" sz="3600" smtClean="0">
                <a:solidFill>
                  <a:schemeClr val="accent6">
                    <a:lumMod val="40000"/>
                    <a:lumOff val="60000"/>
                  </a:schemeClr>
                </a:solidFill>
              </a:rPr>
              <a:t>in NIRS.</a:t>
            </a:r>
            <a:endParaRPr lang="en-US" sz="3600" dirty="0">
              <a:solidFill>
                <a:schemeClr val="accent6">
                  <a:lumMod val="40000"/>
                  <a:lumOff val="60000"/>
                </a:schemeClr>
              </a:solidFill>
            </a:endParaRPr>
          </a:p>
        </p:txBody>
      </p:sp>
      <p:sp>
        <p:nvSpPr>
          <p:cNvPr id="10" name="TextBox 9"/>
          <p:cNvSpPr txBox="1"/>
          <p:nvPr/>
        </p:nvSpPr>
        <p:spPr>
          <a:xfrm>
            <a:off x="6553200" y="4092714"/>
            <a:ext cx="17145000" cy="707886"/>
          </a:xfrm>
          <a:prstGeom prst="rect">
            <a:avLst/>
          </a:prstGeom>
          <a:noFill/>
        </p:spPr>
        <p:txBody>
          <a:bodyPr wrap="square" rtlCol="0">
            <a:spAutoFit/>
          </a:bodyPr>
          <a:lstStyle/>
          <a:p>
            <a:r>
              <a:rPr lang="en-US" sz="2000" dirty="0">
                <a:solidFill>
                  <a:schemeClr val="accent6">
                    <a:lumMod val="40000"/>
                    <a:lumOff val="60000"/>
                  </a:schemeClr>
                </a:solidFill>
              </a:rPr>
              <a:t>The development of this poster was supported by the Association of University Centers on Disabilities (AUCD) </a:t>
            </a:r>
            <a:r>
              <a:rPr lang="en-US" sz="2000" dirty="0" smtClean="0">
                <a:solidFill>
                  <a:schemeClr val="accent6">
                    <a:lumMod val="40000"/>
                    <a:lumOff val="60000"/>
                  </a:schemeClr>
                </a:solidFill>
              </a:rPr>
              <a:t>through </a:t>
            </a:r>
            <a:r>
              <a:rPr lang="en-US" sz="2000" dirty="0">
                <a:solidFill>
                  <a:schemeClr val="accent6">
                    <a:lumMod val="40000"/>
                    <a:lumOff val="60000"/>
                  </a:schemeClr>
                </a:solidFill>
              </a:rPr>
              <a:t>a cooperative </a:t>
            </a:r>
            <a:r>
              <a:rPr lang="en-US" sz="2000" dirty="0" smtClean="0">
                <a:solidFill>
                  <a:schemeClr val="accent6">
                    <a:lumMod val="40000"/>
                    <a:lumOff val="60000"/>
                  </a:schemeClr>
                </a:solidFill>
              </a:rPr>
              <a:t>agreement with the Health </a:t>
            </a:r>
            <a:r>
              <a:rPr lang="en-US" sz="2000" dirty="0">
                <a:solidFill>
                  <a:schemeClr val="accent6">
                    <a:lumMod val="40000"/>
                    <a:lumOff val="60000"/>
                  </a:schemeClr>
                </a:solidFill>
              </a:rPr>
              <a:t>Resources and Services Administration’s Maternal and Child Health Bureau (MCHB</a:t>
            </a:r>
            <a:r>
              <a:rPr lang="en-US" sz="2000" dirty="0" smtClean="0">
                <a:solidFill>
                  <a:schemeClr val="accent6">
                    <a:lumMod val="40000"/>
                    <a:lumOff val="60000"/>
                  </a:schemeClr>
                </a:solidFill>
              </a:rPr>
              <a:t>), grant </a:t>
            </a:r>
            <a:r>
              <a:rPr lang="en-US" sz="2000" dirty="0">
                <a:solidFill>
                  <a:schemeClr val="accent6">
                    <a:lumMod val="40000"/>
                    <a:lumOff val="60000"/>
                  </a:schemeClr>
                </a:solidFill>
              </a:rPr>
              <a:t>#UA5MC11068.</a:t>
            </a:r>
            <a:endParaRPr lang="en-US" sz="2000" kern="1200" dirty="0" smtClean="0">
              <a:solidFill>
                <a:schemeClr val="accent6">
                  <a:lumMod val="40000"/>
                  <a:lumOff val="60000"/>
                </a:schemeClr>
              </a:solidFill>
              <a:effectLst/>
              <a:latin typeface="Myriad Pro" pitchFamily="34" charset="0"/>
            </a:endParaRPr>
          </a:p>
        </p:txBody>
      </p:sp>
      <p:sp>
        <p:nvSpPr>
          <p:cNvPr id="13" name="TextBox 12"/>
          <p:cNvSpPr txBox="1"/>
          <p:nvPr/>
        </p:nvSpPr>
        <p:spPr>
          <a:xfrm>
            <a:off x="39517320" y="5943600"/>
            <a:ext cx="10439400" cy="26161008"/>
          </a:xfrm>
          <a:prstGeom prst="rect">
            <a:avLst/>
          </a:prstGeom>
          <a:noFill/>
        </p:spPr>
        <p:txBody>
          <a:bodyPr wrap="square" rtlCol="0">
            <a:spAutoFit/>
          </a:bodyPr>
          <a:lstStyle/>
          <a:p>
            <a:pPr>
              <a:spcAft>
                <a:spcPts val="2400"/>
              </a:spcAft>
            </a:pPr>
            <a:r>
              <a:rPr lang="en-US" sz="6600" b="1" dirty="0" smtClean="0">
                <a:solidFill>
                  <a:schemeClr val="bg1"/>
                </a:solidFill>
                <a:latin typeface="Lucida Sans" pitchFamily="34" charset="0"/>
              </a:rPr>
              <a:t>Conclusions &amp; Implications</a:t>
            </a:r>
            <a:br>
              <a:rPr lang="en-US" sz="6600" b="1" dirty="0" smtClean="0">
                <a:solidFill>
                  <a:schemeClr val="bg1"/>
                </a:solidFill>
                <a:latin typeface="Lucida Sans" pitchFamily="34" charset="0"/>
              </a:rPr>
            </a:br>
            <a:r>
              <a:rPr lang="en-US" sz="3200" dirty="0" smtClean="0">
                <a:solidFill>
                  <a:schemeClr val="accent6">
                    <a:lumMod val="20000"/>
                    <a:lumOff val="80000"/>
                  </a:schemeClr>
                </a:solidFill>
              </a:rPr>
              <a:t>With </a:t>
            </a:r>
            <a:r>
              <a:rPr lang="en-US" sz="3200" dirty="0">
                <a:solidFill>
                  <a:schemeClr val="accent6">
                    <a:lumMod val="20000"/>
                    <a:lumOff val="80000"/>
                  </a:schemeClr>
                </a:solidFill>
              </a:rPr>
              <a:t>over 1,200 long-term trainees per year, LEND training programs have an unparalleled opportunity to impact future health and public health professionals. The vast majority (90-94%) of former LEND trainees surveyed at 1, 5, and 10 years post-training demonstrate leadership in their respective fields. Clinical and academic leadership are seen most often, with the greatest increase over time in the domain of clinical leadership. Close to 80% of LEND trainees are working in an interdisciplinary manner post-training and approximately 80% also report working with underserved populations across 52 US states and territories and internationally in 14 </a:t>
            </a:r>
            <a:r>
              <a:rPr lang="en-US" sz="3200" dirty="0" smtClean="0">
                <a:solidFill>
                  <a:schemeClr val="accent6">
                    <a:lumMod val="20000"/>
                    <a:lumOff val="80000"/>
                  </a:schemeClr>
                </a:solidFill>
              </a:rPr>
              <a:t>countries.</a:t>
            </a:r>
            <a:r>
              <a:rPr lang="en-US" sz="3200" dirty="0">
                <a:solidFill>
                  <a:schemeClr val="accent6">
                    <a:lumMod val="20000"/>
                    <a:lumOff val="80000"/>
                  </a:schemeClr>
                </a:solidFill>
              </a:rPr>
              <a:t> </a:t>
            </a:r>
            <a:r>
              <a:rPr lang="en-US" sz="3200" dirty="0" smtClean="0">
                <a:solidFill>
                  <a:schemeClr val="accent6">
                    <a:lumMod val="20000"/>
                    <a:lumOff val="80000"/>
                  </a:schemeClr>
                </a:solidFill>
              </a:rPr>
              <a:t>Based </a:t>
            </a:r>
            <a:r>
              <a:rPr lang="en-US" sz="3200" dirty="0">
                <a:solidFill>
                  <a:schemeClr val="accent6">
                    <a:lumMod val="20000"/>
                    <a:lumOff val="80000"/>
                  </a:schemeClr>
                </a:solidFill>
              </a:rPr>
              <a:t>on this </a:t>
            </a:r>
            <a:r>
              <a:rPr lang="en-US" sz="3200" dirty="0" smtClean="0">
                <a:solidFill>
                  <a:schemeClr val="accent6">
                    <a:lumMod val="20000"/>
                    <a:lumOff val="80000"/>
                  </a:schemeClr>
                </a:solidFill>
              </a:rPr>
              <a:t>data, former LEND </a:t>
            </a:r>
            <a:r>
              <a:rPr lang="en-US" sz="3200" dirty="0">
                <a:solidFill>
                  <a:schemeClr val="accent6">
                    <a:lumMod val="20000"/>
                    <a:lumOff val="80000"/>
                  </a:schemeClr>
                </a:solidFill>
              </a:rPr>
              <a:t>trainees overall report high and sustained levels of leadership, interdisciplinary practice, and work with underserved populations. LEND training programs can serve as models for successful MCH workforce development. </a:t>
            </a:r>
          </a:p>
          <a:p>
            <a:pPr>
              <a:spcAft>
                <a:spcPts val="2400"/>
              </a:spcAft>
            </a:pPr>
            <a:r>
              <a:rPr lang="en-US" sz="3200" dirty="0" smtClean="0">
                <a:solidFill>
                  <a:schemeClr val="accent6">
                    <a:lumMod val="20000"/>
                    <a:lumOff val="80000"/>
                  </a:schemeClr>
                </a:solidFill>
              </a:rPr>
              <a:t>Some </a:t>
            </a:r>
            <a:r>
              <a:rPr lang="en-US" sz="3200" dirty="0">
                <a:solidFill>
                  <a:schemeClr val="accent6">
                    <a:lumMod val="20000"/>
                    <a:lumOff val="80000"/>
                  </a:schemeClr>
                </a:solidFill>
              </a:rPr>
              <a:t>areas for additional consideration highlighted by </a:t>
            </a:r>
            <a:r>
              <a:rPr lang="en-US" sz="3200" dirty="0" smtClean="0">
                <a:solidFill>
                  <a:schemeClr val="accent6">
                    <a:lumMod val="20000"/>
                    <a:lumOff val="80000"/>
                  </a:schemeClr>
                </a:solidFill>
              </a:rPr>
              <a:t/>
            </a:r>
            <a:br>
              <a:rPr lang="en-US" sz="3200" dirty="0" smtClean="0">
                <a:solidFill>
                  <a:schemeClr val="accent6">
                    <a:lumMod val="20000"/>
                    <a:lumOff val="80000"/>
                  </a:schemeClr>
                </a:solidFill>
              </a:rPr>
            </a:br>
            <a:r>
              <a:rPr lang="en-US" sz="3200" dirty="0" smtClean="0">
                <a:solidFill>
                  <a:schemeClr val="accent6">
                    <a:lumMod val="20000"/>
                    <a:lumOff val="80000"/>
                  </a:schemeClr>
                </a:solidFill>
              </a:rPr>
              <a:t>this </a:t>
            </a:r>
            <a:r>
              <a:rPr lang="en-US" sz="3200" dirty="0">
                <a:solidFill>
                  <a:schemeClr val="accent6">
                    <a:lumMod val="20000"/>
                    <a:lumOff val="80000"/>
                  </a:schemeClr>
                </a:solidFill>
              </a:rPr>
              <a:t>examination of former LEND trainee survey data are as follows: </a:t>
            </a:r>
            <a:endParaRPr lang="en-US" sz="3200" dirty="0" smtClean="0">
              <a:solidFill>
                <a:schemeClr val="accent6">
                  <a:lumMod val="20000"/>
                  <a:lumOff val="80000"/>
                </a:schemeClr>
              </a:solidFill>
            </a:endParaRPr>
          </a:p>
          <a:p>
            <a:pPr marL="457200" indent="-457200">
              <a:spcAft>
                <a:spcPts val="2400"/>
              </a:spcAft>
              <a:buFont typeface="Arial" pitchFamily="34" charset="0"/>
              <a:buChar char="•"/>
            </a:pPr>
            <a:r>
              <a:rPr lang="en-US" sz="3200" dirty="0" smtClean="0">
                <a:solidFill>
                  <a:schemeClr val="accent6">
                    <a:lumMod val="20000"/>
                    <a:lumOff val="80000"/>
                  </a:schemeClr>
                </a:solidFill>
              </a:rPr>
              <a:t>Participation </a:t>
            </a:r>
            <a:r>
              <a:rPr lang="en-US" sz="3200" dirty="0">
                <a:solidFill>
                  <a:schemeClr val="accent6">
                    <a:lumMod val="20000"/>
                    <a:lumOff val="80000"/>
                  </a:schemeClr>
                </a:solidFill>
              </a:rPr>
              <a:t>in public health and policy/advocacy leadership activities was reported less frequently than leadership in the clinical and academic domains. Given MCHB’s interest in strengthening the public health workforce and the emerging changes in the US health care system, greater emphasis might be </a:t>
            </a:r>
            <a:r>
              <a:rPr lang="en-US" sz="3200" dirty="0" smtClean="0">
                <a:solidFill>
                  <a:schemeClr val="accent6">
                    <a:lumMod val="20000"/>
                    <a:lumOff val="80000"/>
                  </a:schemeClr>
                </a:solidFill>
              </a:rPr>
              <a:t>placed on </a:t>
            </a:r>
            <a:r>
              <a:rPr lang="en-US" sz="3200" dirty="0">
                <a:solidFill>
                  <a:schemeClr val="accent6">
                    <a:lumMod val="20000"/>
                    <a:lumOff val="80000"/>
                  </a:schemeClr>
                </a:solidFill>
              </a:rPr>
              <a:t>helping future trainees develop additional skills and </a:t>
            </a:r>
            <a:r>
              <a:rPr lang="en-US" sz="3200" dirty="0" smtClean="0">
                <a:solidFill>
                  <a:schemeClr val="accent6">
                    <a:lumMod val="20000"/>
                    <a:lumOff val="80000"/>
                  </a:schemeClr>
                </a:solidFill>
              </a:rPr>
              <a:t>an understanding </a:t>
            </a:r>
            <a:r>
              <a:rPr lang="en-US" sz="3200" dirty="0">
                <a:solidFill>
                  <a:schemeClr val="accent6">
                    <a:lumMod val="20000"/>
                    <a:lumOff val="80000"/>
                  </a:schemeClr>
                </a:solidFill>
              </a:rPr>
              <a:t>of potential opportunities to demonstrate leadership in public health and policy/advocacy </a:t>
            </a:r>
            <a:r>
              <a:rPr lang="en-US" sz="3200" dirty="0" smtClean="0">
                <a:solidFill>
                  <a:schemeClr val="accent6">
                    <a:lumMod val="20000"/>
                    <a:lumOff val="80000"/>
                  </a:schemeClr>
                </a:solidFill>
              </a:rPr>
              <a:t>areas.</a:t>
            </a:r>
          </a:p>
          <a:p>
            <a:pPr marL="457200" lvl="0" indent="-457200">
              <a:spcAft>
                <a:spcPts val="2400"/>
              </a:spcAft>
              <a:buFont typeface="Arial" pitchFamily="34" charset="0"/>
              <a:buChar char="•"/>
            </a:pPr>
            <a:r>
              <a:rPr lang="en-US" sz="3200" dirty="0" smtClean="0">
                <a:solidFill>
                  <a:schemeClr val="accent6">
                    <a:lumMod val="20000"/>
                    <a:lumOff val="80000"/>
                  </a:schemeClr>
                </a:solidFill>
              </a:rPr>
              <a:t>Variability </a:t>
            </a:r>
            <a:r>
              <a:rPr lang="en-US" sz="3200" dirty="0">
                <a:solidFill>
                  <a:schemeClr val="accent6">
                    <a:lumMod val="20000"/>
                    <a:lumOff val="80000"/>
                  </a:schemeClr>
                </a:solidFill>
              </a:rPr>
              <a:t>is reported among the core disciplines in the extent to which working in an interdisciplinary manner is reported by former trainees. There may be a need for increased emphasis on interdisciplinary collaboration in the training and practice of some professional disciplines to meet the present and emerging needs of the MCH </a:t>
            </a:r>
            <a:r>
              <a:rPr lang="en-US" sz="3200" dirty="0" smtClean="0">
                <a:solidFill>
                  <a:schemeClr val="accent6">
                    <a:lumMod val="20000"/>
                    <a:lumOff val="80000"/>
                  </a:schemeClr>
                </a:solidFill>
              </a:rPr>
              <a:t>population.</a:t>
            </a:r>
          </a:p>
          <a:p>
            <a:pPr marL="457200" lvl="0" indent="-457200">
              <a:spcAft>
                <a:spcPts val="2400"/>
              </a:spcAft>
              <a:buFont typeface="Arial" pitchFamily="34" charset="0"/>
              <a:buChar char="•"/>
            </a:pPr>
            <a:r>
              <a:rPr lang="en-US" sz="3200" dirty="0" smtClean="0">
                <a:solidFill>
                  <a:schemeClr val="accent6">
                    <a:lumMod val="20000"/>
                    <a:lumOff val="80000"/>
                  </a:schemeClr>
                </a:solidFill>
              </a:rPr>
              <a:t>While </a:t>
            </a:r>
            <a:r>
              <a:rPr lang="en-US" sz="3200" dirty="0">
                <a:solidFill>
                  <a:schemeClr val="accent6">
                    <a:lumMod val="20000"/>
                    <a:lumOff val="80000"/>
                  </a:schemeClr>
                </a:solidFill>
              </a:rPr>
              <a:t>former LEND trainees are working in underserved locations across the US, there is clearly a </a:t>
            </a:r>
            <a:r>
              <a:rPr lang="en-US" sz="3200" dirty="0" err="1">
                <a:solidFill>
                  <a:schemeClr val="accent6">
                    <a:lumMod val="20000"/>
                    <a:lumOff val="80000"/>
                  </a:schemeClr>
                </a:solidFill>
              </a:rPr>
              <a:t>maldistribution</a:t>
            </a:r>
            <a:r>
              <a:rPr lang="en-US" sz="3200" dirty="0">
                <a:solidFill>
                  <a:schemeClr val="accent6">
                    <a:lumMod val="20000"/>
                    <a:lumOff val="80000"/>
                  </a:schemeClr>
                </a:solidFill>
              </a:rPr>
              <a:t> of these MCH professionals. Strategies to increase recruitment and </a:t>
            </a:r>
            <a:r>
              <a:rPr lang="en-US" sz="3200" dirty="0" smtClean="0">
                <a:solidFill>
                  <a:schemeClr val="accent6">
                    <a:lumMod val="20000"/>
                    <a:lumOff val="80000"/>
                  </a:schemeClr>
                </a:solidFill>
              </a:rPr>
              <a:t>retention of </a:t>
            </a:r>
            <a:r>
              <a:rPr lang="en-US" sz="3200" dirty="0">
                <a:solidFill>
                  <a:schemeClr val="accent6">
                    <a:lumMod val="20000"/>
                    <a:lumOff val="80000"/>
                  </a:schemeClr>
                </a:solidFill>
              </a:rPr>
              <a:t>former LEND trainees in underserved areas should be a </a:t>
            </a:r>
            <a:r>
              <a:rPr lang="en-US" sz="3200" dirty="0" smtClean="0">
                <a:solidFill>
                  <a:schemeClr val="accent6">
                    <a:lumMod val="20000"/>
                    <a:lumOff val="80000"/>
                  </a:schemeClr>
                </a:solidFill>
              </a:rPr>
              <a:t>priority.</a:t>
            </a:r>
          </a:p>
          <a:p>
            <a:pPr marL="457200" lvl="0" indent="-457200">
              <a:spcAft>
                <a:spcPts val="2400"/>
              </a:spcAft>
              <a:buFont typeface="Arial" pitchFamily="34" charset="0"/>
              <a:buChar char="•"/>
            </a:pPr>
            <a:r>
              <a:rPr lang="en-US" sz="3200" dirty="0" smtClean="0">
                <a:solidFill>
                  <a:schemeClr val="accent6">
                    <a:lumMod val="20000"/>
                    <a:lumOff val="80000"/>
                  </a:schemeClr>
                </a:solidFill>
              </a:rPr>
              <a:t>Characteristics </a:t>
            </a:r>
            <a:r>
              <a:rPr lang="en-US" sz="3200" dirty="0">
                <a:solidFill>
                  <a:schemeClr val="accent6">
                    <a:lumMod val="20000"/>
                    <a:lumOff val="80000"/>
                  </a:schemeClr>
                </a:solidFill>
              </a:rPr>
              <a:t>of those former trainees who do not go on to achieve long-terms outcomes of importance to MCHB and LEND may be a topic for further </a:t>
            </a:r>
            <a:r>
              <a:rPr lang="en-US" sz="3400" dirty="0">
                <a:solidFill>
                  <a:schemeClr val="accent6">
                    <a:lumMod val="20000"/>
                    <a:lumOff val="80000"/>
                  </a:schemeClr>
                </a:solidFill>
              </a:rPr>
              <a:t>study</a:t>
            </a:r>
            <a:r>
              <a:rPr lang="en-US" sz="3400" dirty="0" smtClean="0">
                <a:solidFill>
                  <a:schemeClr val="accent6">
                    <a:lumMod val="20000"/>
                    <a:lumOff val="80000"/>
                  </a:schemeClr>
                </a:solidFill>
              </a:rPr>
              <a:t>.</a:t>
            </a:r>
            <a:endParaRPr lang="en-US" sz="3400" dirty="0">
              <a:solidFill>
                <a:schemeClr val="accent6">
                  <a:lumMod val="20000"/>
                  <a:lumOff val="8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3104898"/>
            <a:ext cx="3849624" cy="1478280"/>
          </a:xfrm>
          <a:prstGeom prst="rect">
            <a:avLst/>
          </a:prstGeom>
        </p:spPr>
      </p:pic>
      <p:pic>
        <p:nvPicPr>
          <p:cNvPr id="1026" name="Picture 2" descr="C:\Users\cpariseau\Desktop\pubs\lend\amchp_poster2012\blurb_leadershi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4173200"/>
            <a:ext cx="12041438" cy="159015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pariseau\Desktop\pubs\lend\amchp_poster2012\blurb_underserv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6162" y="14173200"/>
            <a:ext cx="12117638" cy="1589525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685800" y="5486400"/>
            <a:ext cx="49987200" cy="0"/>
          </a:xfrm>
          <a:prstGeom prst="line">
            <a:avLst/>
          </a:prstGeom>
          <a:ln w="3175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19400" y="7394881"/>
            <a:ext cx="16535400" cy="5632311"/>
          </a:xfrm>
          <a:prstGeom prst="rect">
            <a:avLst/>
          </a:prstGeom>
          <a:noFill/>
        </p:spPr>
        <p:txBody>
          <a:bodyPr wrap="square" rtlCol="0">
            <a:spAutoFit/>
          </a:bodyPr>
          <a:lstStyle/>
          <a:p>
            <a:r>
              <a:rPr lang="en-US" sz="7200" b="1" dirty="0" smtClean="0">
                <a:solidFill>
                  <a:schemeClr val="bg1"/>
                </a:solidFill>
                <a:latin typeface="Lucida Sans" pitchFamily="34" charset="0"/>
              </a:rPr>
              <a:t>About LEND</a:t>
            </a:r>
            <a:r>
              <a:rPr lang="en-US" sz="5500" b="1" dirty="0" smtClean="0">
                <a:solidFill>
                  <a:schemeClr val="accent6">
                    <a:lumMod val="40000"/>
                    <a:lumOff val="60000"/>
                  </a:schemeClr>
                </a:solidFill>
                <a:latin typeface="Lucida Sans" pitchFamily="34" charset="0"/>
              </a:rPr>
              <a:t/>
            </a:r>
            <a:br>
              <a:rPr lang="en-US" sz="5500" b="1" dirty="0" smtClean="0">
                <a:solidFill>
                  <a:schemeClr val="accent6">
                    <a:lumMod val="40000"/>
                    <a:lumOff val="60000"/>
                  </a:schemeClr>
                </a:solidFill>
                <a:latin typeface="Lucida Sans" pitchFamily="34" charset="0"/>
              </a:rPr>
            </a:br>
            <a:r>
              <a:rPr lang="en-US" sz="3600" dirty="0" smtClean="0">
                <a:solidFill>
                  <a:schemeClr val="accent6">
                    <a:lumMod val="40000"/>
                    <a:lumOff val="60000"/>
                  </a:schemeClr>
                </a:solidFill>
                <a:latin typeface="+mj-lt"/>
              </a:rPr>
              <a:t>Leadership Education in Neurodevelopmental and Related Disabilities (LEND) programs, funded by HRSA’s Maternal and Child Health Bureau (MCHB), provide long-term, graduate level interdisciplinary </a:t>
            </a:r>
            <a:r>
              <a:rPr lang="en-US" sz="3600" dirty="0">
                <a:solidFill>
                  <a:schemeClr val="accent6">
                    <a:lumMod val="40000"/>
                    <a:lumOff val="60000"/>
                  </a:schemeClr>
                </a:solidFill>
                <a:latin typeface="+mj-lt"/>
              </a:rPr>
              <a:t>training as well as interdisciplinary services and </a:t>
            </a:r>
            <a:r>
              <a:rPr lang="en-US" sz="3600" dirty="0" smtClean="0">
                <a:solidFill>
                  <a:schemeClr val="accent6">
                    <a:lumMod val="40000"/>
                    <a:lumOff val="60000"/>
                  </a:schemeClr>
                </a:solidFill>
                <a:latin typeface="+mj-lt"/>
              </a:rPr>
              <a:t>care to children with special health care needs and their families. </a:t>
            </a:r>
            <a:br>
              <a:rPr lang="en-US" sz="3600" dirty="0" smtClean="0">
                <a:solidFill>
                  <a:schemeClr val="accent6">
                    <a:lumMod val="40000"/>
                    <a:lumOff val="60000"/>
                  </a:schemeClr>
                </a:solidFill>
                <a:latin typeface="+mj-lt"/>
              </a:rPr>
            </a:br>
            <a:r>
              <a:rPr lang="en-US" sz="3600" dirty="0" smtClean="0">
                <a:solidFill>
                  <a:schemeClr val="accent6">
                    <a:lumMod val="40000"/>
                    <a:lumOff val="60000"/>
                  </a:schemeClr>
                </a:solidFill>
                <a:latin typeface="+mj-lt"/>
              </a:rPr>
              <a:t>43 </a:t>
            </a:r>
            <a:r>
              <a:rPr lang="en-US" sz="3600" dirty="0">
                <a:solidFill>
                  <a:schemeClr val="accent6">
                    <a:lumMod val="40000"/>
                    <a:lumOff val="60000"/>
                  </a:schemeClr>
                </a:solidFill>
                <a:latin typeface="+mj-lt"/>
              </a:rPr>
              <a:t>LENDs in 37 states </a:t>
            </a:r>
            <a:r>
              <a:rPr lang="en-US" sz="3600" dirty="0" smtClean="0">
                <a:solidFill>
                  <a:schemeClr val="accent6">
                    <a:lumMod val="40000"/>
                    <a:lumOff val="60000"/>
                  </a:schemeClr>
                </a:solidFill>
                <a:latin typeface="+mj-lt"/>
              </a:rPr>
              <a:t>work </a:t>
            </a:r>
            <a:r>
              <a:rPr lang="en-US" sz="3600" dirty="0">
                <a:solidFill>
                  <a:schemeClr val="accent6">
                    <a:lumMod val="40000"/>
                    <a:lumOff val="60000"/>
                  </a:schemeClr>
                </a:solidFill>
                <a:latin typeface="+mj-lt"/>
              </a:rPr>
              <a:t>to improve the health </a:t>
            </a:r>
            <a:r>
              <a:rPr lang="en-US" sz="3600" dirty="0" smtClean="0">
                <a:solidFill>
                  <a:schemeClr val="accent6">
                    <a:lumMod val="40000"/>
                    <a:lumOff val="60000"/>
                  </a:schemeClr>
                </a:solidFill>
                <a:latin typeface="+mj-lt"/>
              </a:rPr>
              <a:t>of </a:t>
            </a:r>
            <a:r>
              <a:rPr lang="en-US" sz="3600" dirty="0">
                <a:solidFill>
                  <a:schemeClr val="accent6">
                    <a:lumMod val="40000"/>
                    <a:lumOff val="60000"/>
                  </a:schemeClr>
                </a:solidFill>
                <a:latin typeface="+mj-lt"/>
              </a:rPr>
              <a:t>infants, children, and adolescents with disabilities by preparing trainees from diverse professional disciplines to assume leadership roles in their respective </a:t>
            </a:r>
            <a:r>
              <a:rPr lang="en-US" sz="3600" dirty="0" smtClean="0">
                <a:solidFill>
                  <a:schemeClr val="accent6">
                    <a:lumMod val="40000"/>
                    <a:lumOff val="60000"/>
                  </a:schemeClr>
                </a:solidFill>
                <a:latin typeface="+mj-lt"/>
              </a:rPr>
              <a:t>fields </a:t>
            </a:r>
            <a:r>
              <a:rPr lang="en-US" sz="3600" dirty="0">
                <a:solidFill>
                  <a:schemeClr val="accent6">
                    <a:lumMod val="40000"/>
                    <a:lumOff val="60000"/>
                  </a:schemeClr>
                </a:solidFill>
                <a:latin typeface="+mj-lt"/>
              </a:rPr>
              <a:t>and by insuring </a:t>
            </a:r>
            <a:r>
              <a:rPr lang="en-US" sz="3600" dirty="0" smtClean="0">
                <a:solidFill>
                  <a:schemeClr val="accent6">
                    <a:lumMod val="40000"/>
                    <a:lumOff val="60000"/>
                  </a:schemeClr>
                </a:solidFill>
                <a:latin typeface="+mj-lt"/>
              </a:rPr>
              <a:t/>
            </a:r>
            <a:br>
              <a:rPr lang="en-US" sz="3600" dirty="0" smtClean="0">
                <a:solidFill>
                  <a:schemeClr val="accent6">
                    <a:lumMod val="40000"/>
                    <a:lumOff val="60000"/>
                  </a:schemeClr>
                </a:solidFill>
                <a:latin typeface="+mj-lt"/>
              </a:rPr>
            </a:br>
            <a:r>
              <a:rPr lang="en-US" sz="3600" dirty="0" smtClean="0">
                <a:solidFill>
                  <a:schemeClr val="accent6">
                    <a:lumMod val="40000"/>
                    <a:lumOff val="60000"/>
                  </a:schemeClr>
                </a:solidFill>
                <a:latin typeface="+mj-lt"/>
              </a:rPr>
              <a:t>high </a:t>
            </a:r>
            <a:r>
              <a:rPr lang="en-US" sz="3600" dirty="0">
                <a:solidFill>
                  <a:schemeClr val="accent6">
                    <a:lumMod val="40000"/>
                    <a:lumOff val="60000"/>
                  </a:schemeClr>
                </a:solidFill>
                <a:latin typeface="+mj-lt"/>
              </a:rPr>
              <a:t>levels of interdisciplinary clinical competence.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89238" y="14173199"/>
            <a:ext cx="12418762" cy="15895257"/>
          </a:xfrm>
          <a:prstGeom prst="rect">
            <a:avLst/>
          </a:prstGeom>
        </p:spPr>
      </p:pic>
    </p:spTree>
    <p:extLst>
      <p:ext uri="{BB962C8B-B14F-4D97-AF65-F5344CB8AC3E}">
        <p14:creationId xmlns:p14="http://schemas.microsoft.com/office/powerpoint/2010/main" val="2033083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ustom 1">
      <a:dk1>
        <a:sysClr val="windowText" lastClr="000000"/>
      </a:dk1>
      <a:lt1>
        <a:sysClr val="window" lastClr="FFFFFF"/>
      </a:lt1>
      <a:dk2>
        <a:srgbClr val="706262"/>
      </a:dk2>
      <a:lt2>
        <a:srgbClr val="CCD1B9"/>
      </a:lt2>
      <a:accent1>
        <a:srgbClr val="097189"/>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544</TotalTime>
  <Words>68</Words>
  <Application>Microsoft Office PowerPoint</Application>
  <PresentationFormat>Custom</PresentationFormat>
  <Paragraphs>11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Grid</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Oksana Klimova</dc:creator>
  <cp:lastModifiedBy>Crystal Pariseau</cp:lastModifiedBy>
  <cp:revision>39</cp:revision>
  <cp:lastPrinted>2013-02-07T16:39:53Z</cp:lastPrinted>
  <dcterms:created xsi:type="dcterms:W3CDTF">2013-02-04T16:35:44Z</dcterms:created>
  <dcterms:modified xsi:type="dcterms:W3CDTF">2013-11-06T17:09:07Z</dcterms:modified>
</cp:coreProperties>
</file>