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94" r:id="rId2"/>
    <p:sldId id="296" r:id="rId3"/>
    <p:sldId id="297" r:id="rId4"/>
    <p:sldId id="298" r:id="rId5"/>
    <p:sldId id="299" r:id="rId6"/>
    <p:sldId id="300" r:id="rId7"/>
    <p:sldId id="307" r:id="rId8"/>
    <p:sldId id="302" r:id="rId9"/>
    <p:sldId id="303" r:id="rId10"/>
    <p:sldId id="305" r:id="rId11"/>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124" autoAdjust="0"/>
  </p:normalViewPr>
  <p:slideViewPr>
    <p:cSldViewPr snapToGrid="0" snapToObjects="1">
      <p:cViewPr>
        <p:scale>
          <a:sx n="105" d="100"/>
          <a:sy n="105" d="100"/>
        </p:scale>
        <p:origin x="-786" y="-42"/>
      </p:cViewPr>
      <p:guideLst>
        <p:guide orient="horz" pos="2160"/>
        <p:guide pos="2880"/>
      </p:guideLst>
    </p:cSldViewPr>
  </p:slideViewPr>
  <p:outlineViewPr>
    <p:cViewPr>
      <p:scale>
        <a:sx n="33" d="100"/>
        <a:sy n="33" d="100"/>
      </p:scale>
      <p:origin x="0" y="2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DE8296-7313-8B47-A60F-F19F546EA418}" type="datetimeFigureOut">
              <a:rPr lang="en-US" smtClean="0"/>
              <a:pPr/>
              <a:t>1/30/2012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10AA6-158F-B645-9041-EEFF6153701B}" type="slidenum">
              <a:rPr lang="en-US" smtClean="0"/>
              <a:pPr/>
              <a:t>‹#›</a:t>
            </a:fld>
            <a:endParaRPr lang="en-US"/>
          </a:p>
        </p:txBody>
      </p:sp>
    </p:spTree>
    <p:extLst>
      <p:ext uri="{BB962C8B-B14F-4D97-AF65-F5344CB8AC3E}">
        <p14:creationId xmlns:p14="http://schemas.microsoft.com/office/powerpoint/2010/main" val="33531692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endParaRPr lang="en-US" dirty="0" smtClean="0">
              <a:latin typeface="Tahoma" charset="0"/>
            </a:endParaRPr>
          </a:p>
          <a:p>
            <a:pPr eaLnBrk="1" hangingPunct="1"/>
            <a:r>
              <a:rPr lang="en-US" sz="1200" dirty="0" smtClean="0">
                <a:latin typeface="Tahoma" charset="0"/>
              </a:rPr>
              <a:t>Now what I’d like to do is to consider with you a few examples of the implications of life course thinking and specific populations, health problems that involve your particular focus as nutritionists.</a:t>
            </a:r>
          </a:p>
          <a:p>
            <a:pPr eaLnBrk="1" hangingPunct="1"/>
            <a:endParaRPr lang="en-US" sz="1200" dirty="0" smtClean="0">
              <a:latin typeface="Tahoma" charset="0"/>
            </a:endParaRPr>
          </a:p>
          <a:p>
            <a:pPr eaLnBrk="1" hangingPunct="1"/>
            <a:r>
              <a:rPr lang="en-US" sz="1200" dirty="0" smtClean="0">
                <a:latin typeface="Tahoma" charset="0"/>
              </a:rPr>
              <a:t>This information, you know……</a:t>
            </a:r>
          </a:p>
          <a:p>
            <a:endParaRPr lang="en-US" dirty="0"/>
          </a:p>
        </p:txBody>
      </p:sp>
      <p:sp>
        <p:nvSpPr>
          <p:cNvPr id="4" name="Slide Number Placeholder 3"/>
          <p:cNvSpPr>
            <a:spLocks noGrp="1"/>
          </p:cNvSpPr>
          <p:nvPr>
            <p:ph type="sldNum" sz="quarter" idx="10"/>
          </p:nvPr>
        </p:nvSpPr>
        <p:spPr/>
        <p:txBody>
          <a:bodyPr/>
          <a:lstStyle/>
          <a:p>
            <a:fld id="{A5110AA6-158F-B645-9041-EEFF6153701B}"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Tahoma" charset="0"/>
              </a:rPr>
              <a:t>With this slide, a number of colleagues and I try to show the impact of certain interventions over the life span, if you will. We don’t have longitudinal studies in the U.S. specific to groups who have been exposed to certain interventions, so we need to link together various types of studies… intervention evaluations, with epidemiologic observational studies. </a:t>
            </a:r>
          </a:p>
          <a:p>
            <a:endParaRPr lang="en-US" dirty="0"/>
          </a:p>
        </p:txBody>
      </p:sp>
      <p:sp>
        <p:nvSpPr>
          <p:cNvPr id="4" name="Slide Number Placeholder 3"/>
          <p:cNvSpPr>
            <a:spLocks noGrp="1"/>
          </p:cNvSpPr>
          <p:nvPr>
            <p:ph type="sldNum" sz="quarter" idx="10"/>
          </p:nvPr>
        </p:nvSpPr>
        <p:spPr/>
        <p:txBody>
          <a:bodyPr/>
          <a:lstStyle/>
          <a:p>
            <a:fld id="{A5110AA6-158F-B645-9041-EEFF6153701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48405"/>
            <a:ext cx="8229600" cy="1078665"/>
          </a:xfrm>
          <a:prstGeom prst="rect">
            <a:avLst/>
          </a:prstGeom>
        </p:spPr>
        <p:txBody>
          <a:bodyPr/>
          <a:lstStyle>
            <a:lvl1pPr>
              <a:defRPr sz="3600" b="0" i="0">
                <a:solidFill>
                  <a:schemeClr val="tx2"/>
                </a:solidFill>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457200" y="2740155"/>
            <a:ext cx="8229600" cy="3386008"/>
          </a:xfrm>
        </p:spPr>
        <p:txBody>
          <a:bodyPr>
            <a:normAutofit/>
          </a:bodyPr>
          <a:lstStyle>
            <a:lvl1pPr marL="0" indent="0">
              <a:buNone/>
              <a:defRPr sz="1800" baseline="0"/>
            </a:lvl1pPr>
          </a:lstStyle>
          <a:p>
            <a:pPr lvl="0"/>
            <a:r>
              <a:rPr lang="en-US" dirty="0" smtClean="0"/>
              <a:t>insert text</a:t>
            </a:r>
          </a:p>
          <a:p>
            <a:pPr lvl="0"/>
            <a:endParaRPr lang="en-US" dirty="0" smtClean="0"/>
          </a:p>
          <a:p>
            <a:pPr lvl="0"/>
            <a:endParaRPr lang="en-US" dirty="0" smtClean="0"/>
          </a:p>
          <a:p>
            <a:pPr lvl="0"/>
            <a:endParaRPr lang="en-US" dirty="0"/>
          </a:p>
        </p:txBody>
      </p:sp>
      <p:sp>
        <p:nvSpPr>
          <p:cNvPr id="4" name="Date Placeholder 3"/>
          <p:cNvSpPr>
            <a:spLocks noGrp="1"/>
          </p:cNvSpPr>
          <p:nvPr>
            <p:ph type="dt" sz="half" idx="10"/>
          </p:nvPr>
        </p:nvSpPr>
        <p:spPr/>
        <p:txBody>
          <a:bodyPr/>
          <a:lstStyle>
            <a:lvl1pPr>
              <a:defRPr sz="1000"/>
            </a:lvl1pPr>
          </a:lstStyle>
          <a:p>
            <a:fld id="{4EAB8BE5-8073-8C49-97A8-0B924805E2E1}" type="datetimeFigureOut">
              <a:rPr lang="en-US" smtClean="0"/>
              <a:pPr/>
              <a:t>1/30/2012</a:t>
            </a:fld>
            <a:endParaRPr lang="en-US" dirty="0"/>
          </a:p>
        </p:txBody>
      </p:sp>
      <p:sp>
        <p:nvSpPr>
          <p:cNvPr id="6" name="Slide Number Placeholder 5"/>
          <p:cNvSpPr>
            <a:spLocks noGrp="1"/>
          </p:cNvSpPr>
          <p:nvPr>
            <p:ph type="sldNum" sz="quarter" idx="12"/>
          </p:nvPr>
        </p:nvSpPr>
        <p:spPr/>
        <p:txBody>
          <a:bodyPr/>
          <a:lstStyle>
            <a:lvl1pPr>
              <a:defRPr sz="1000"/>
            </a:lvl1pPr>
          </a:lstStyle>
          <a:p>
            <a:fld id="{94F04489-2E95-4F42-A274-602DC1A3EE4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48405"/>
            <a:ext cx="8229600" cy="1304836"/>
          </a:xfrm>
          <a:prstGeom prst="rect">
            <a:avLst/>
          </a:prstGeom>
        </p:spPr>
        <p:txBody>
          <a:bodyPr/>
          <a:lstStyle>
            <a:lvl1pPr>
              <a:defRPr sz="4000" b="0" i="0">
                <a:solidFill>
                  <a:schemeClr val="tx2"/>
                </a:solidFill>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457200" y="2975025"/>
            <a:ext cx="8229600" cy="3151137"/>
          </a:xfrm>
        </p:spPr>
        <p:txBody>
          <a:bodyPr>
            <a:normAutofit/>
          </a:bodyPr>
          <a:lstStyle>
            <a:lvl1pPr marL="0" indent="0" algn="ctr">
              <a:buNone/>
              <a:defRPr sz="5000">
                <a:solidFill>
                  <a:schemeClr val="accent2"/>
                </a:solidFill>
              </a:defRPr>
            </a:lvl1pPr>
          </a:lstStyle>
          <a:p>
            <a:pPr lvl="0"/>
            <a:r>
              <a:rPr lang="en-US" dirty="0" smtClean="0"/>
              <a:t>section content here</a:t>
            </a:r>
            <a:endParaRPr lang="en-US" dirty="0"/>
          </a:p>
        </p:txBody>
      </p:sp>
      <p:sp>
        <p:nvSpPr>
          <p:cNvPr id="4" name="Date Placeholder 3"/>
          <p:cNvSpPr>
            <a:spLocks noGrp="1"/>
          </p:cNvSpPr>
          <p:nvPr>
            <p:ph type="dt" sz="half" idx="10"/>
          </p:nvPr>
        </p:nvSpPr>
        <p:spPr/>
        <p:txBody>
          <a:bodyPr/>
          <a:lstStyle>
            <a:lvl1pPr>
              <a:defRPr sz="1000"/>
            </a:lvl1pPr>
          </a:lstStyle>
          <a:p>
            <a:fld id="{4EAB8BE5-8073-8C49-97A8-0B924805E2E1}" type="datetimeFigureOut">
              <a:rPr lang="en-US" smtClean="0"/>
              <a:pPr/>
              <a:t>1/30/2012</a:t>
            </a:fld>
            <a:endParaRPr lang="en-US" dirty="0"/>
          </a:p>
        </p:txBody>
      </p:sp>
      <p:sp>
        <p:nvSpPr>
          <p:cNvPr id="6" name="Slide Number Placeholder 5"/>
          <p:cNvSpPr>
            <a:spLocks noGrp="1"/>
          </p:cNvSpPr>
          <p:nvPr>
            <p:ph type="sldNum" sz="quarter" idx="12"/>
          </p:nvPr>
        </p:nvSpPr>
        <p:spPr/>
        <p:txBody>
          <a:bodyPr/>
          <a:lstStyle>
            <a:lvl1pPr>
              <a:defRPr sz="1000"/>
            </a:lvl1pPr>
          </a:lstStyle>
          <a:p>
            <a:fld id="{94F04489-2E95-4F42-A274-602DC1A3EE4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7155"/>
            <a:ext cx="8229600" cy="1029915"/>
          </a:xfrm>
          <a:prstGeom prst="rect">
            <a:avLst/>
          </a:prstGeom>
        </p:spPr>
        <p:txBody>
          <a:bodyPr/>
          <a:lstStyle>
            <a:lvl1pPr>
              <a:defRPr sz="3600" b="0" i="0">
                <a:solidFill>
                  <a:srgbClr val="1F497D"/>
                </a:solidFill>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740155"/>
            <a:ext cx="4038600" cy="3386008"/>
          </a:xfrm>
        </p:spPr>
        <p:txBody>
          <a:bodyPr>
            <a:normAutofit/>
          </a:bodyPr>
          <a:lstStyle>
            <a:lvl1pP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2740155"/>
            <a:ext cx="4038600" cy="3386008"/>
          </a:xfrm>
        </p:spPr>
        <p:txBody>
          <a:bodyPr>
            <a:normAutofit/>
          </a:bodyPr>
          <a:lstStyle>
            <a:lvl1pP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sz="1000"/>
            </a:lvl1pPr>
          </a:lstStyle>
          <a:p>
            <a:fld id="{4EAB8BE5-8073-8C49-97A8-0B924805E2E1}" type="datetimeFigureOut">
              <a:rPr lang="en-US" smtClean="0"/>
              <a:pPr/>
              <a:t>1/30/2012</a:t>
            </a:fld>
            <a:endParaRPr lang="en-US" dirty="0"/>
          </a:p>
        </p:txBody>
      </p:sp>
      <p:sp>
        <p:nvSpPr>
          <p:cNvPr id="7" name="Slide Number Placeholder 6"/>
          <p:cNvSpPr>
            <a:spLocks noGrp="1"/>
          </p:cNvSpPr>
          <p:nvPr>
            <p:ph type="sldNum" sz="quarter" idx="12"/>
          </p:nvPr>
        </p:nvSpPr>
        <p:spPr/>
        <p:txBody>
          <a:bodyPr/>
          <a:lstStyle>
            <a:lvl1pPr>
              <a:defRPr sz="1000"/>
            </a:lvl1pPr>
          </a:lstStyle>
          <a:p>
            <a:fld id="{94F04489-2E95-4F42-A274-602DC1A3EE4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91899"/>
            <a:ext cx="8229600" cy="913385"/>
          </a:xfrm>
          <a:prstGeom prst="rect">
            <a:avLst/>
          </a:prstGeom>
        </p:spPr>
        <p:txBody>
          <a:bodyPr/>
          <a:lstStyle>
            <a:lvl1pPr>
              <a:defRPr sz="3600" b="0" i="0">
                <a:solidFill>
                  <a:srgbClr val="1F497D"/>
                </a:solidFill>
                <a:latin typeface="Calibri"/>
                <a:cs typeface="Calibri"/>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627070"/>
            <a:ext cx="8229600" cy="913385"/>
          </a:xfrm>
        </p:spPr>
        <p:txBody>
          <a:bodyPr anchor="t">
            <a:normAutofit/>
          </a:bodyPr>
          <a:lstStyle>
            <a:lvl1pPr marL="0" indent="0">
              <a:buNone/>
              <a:defRPr sz="2000" b="0" i="0">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653541"/>
            <a:ext cx="8229600" cy="2472621"/>
          </a:xfrm>
        </p:spPr>
        <p:txBody>
          <a:bodyPr numCol="2">
            <a:normAutofit/>
          </a:bodyPr>
          <a:lstStyle>
            <a:lvl1pPr>
              <a:defRPr sz="1800">
                <a:solidFill>
                  <a:srgbClr val="1F497D"/>
                </a:solidFil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p:txBody>
      </p:sp>
      <p:sp>
        <p:nvSpPr>
          <p:cNvPr id="7" name="Date Placeholder 6"/>
          <p:cNvSpPr>
            <a:spLocks noGrp="1"/>
          </p:cNvSpPr>
          <p:nvPr>
            <p:ph type="dt" sz="half" idx="10"/>
          </p:nvPr>
        </p:nvSpPr>
        <p:spPr/>
        <p:txBody>
          <a:bodyPr/>
          <a:lstStyle>
            <a:lvl1pPr>
              <a:defRPr sz="1000"/>
            </a:lvl1pPr>
          </a:lstStyle>
          <a:p>
            <a:fld id="{4EAB8BE5-8073-8C49-97A8-0B924805E2E1}" type="datetimeFigureOut">
              <a:rPr lang="en-US" smtClean="0"/>
              <a:pPr/>
              <a:t>1/30/2012</a:t>
            </a:fld>
            <a:endParaRPr lang="en-US" dirty="0"/>
          </a:p>
        </p:txBody>
      </p:sp>
      <p:sp>
        <p:nvSpPr>
          <p:cNvPr id="9" name="Slide Number Placeholder 8"/>
          <p:cNvSpPr>
            <a:spLocks noGrp="1"/>
          </p:cNvSpPr>
          <p:nvPr>
            <p:ph type="sldNum" sz="quarter" idx="12"/>
          </p:nvPr>
        </p:nvSpPr>
        <p:spPr/>
        <p:txBody>
          <a:bodyPr/>
          <a:lstStyle>
            <a:lvl1pPr>
              <a:defRPr sz="1000"/>
            </a:lvl1pPr>
          </a:lstStyle>
          <a:p>
            <a:fld id="{94F04489-2E95-4F42-A274-602DC1A3EE4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UCD_LC.secondframe.jpg"/>
          <p:cNvPicPr>
            <a:picLocks noChangeAspect="1"/>
          </p:cNvPicPr>
          <p:nvPr userDrawn="1"/>
        </p:nvPicPr>
        <p:blipFill>
          <a:blip r:embed="rId7"/>
          <a:stretch>
            <a:fillRect/>
          </a:stretch>
        </p:blipFill>
        <p:spPr>
          <a:xfrm>
            <a:off x="0" y="0"/>
            <a:ext cx="9144000" cy="68580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B8BE5-8073-8C49-97A8-0B924805E2E1}" type="datetimeFigureOut">
              <a:rPr lang="en-US" smtClean="0"/>
              <a:pPr/>
              <a:t>1/30/2012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04489-2E95-4F42-A274-602DC1A3EE4A}" type="slidenum">
              <a:rPr lang="en-US" smtClean="0"/>
              <a:pPr/>
              <a:t>‹#›</a:t>
            </a:fld>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62" r:id="rId1"/>
    <p:sldLayoutId id="2147483672" r:id="rId2"/>
    <p:sldLayoutId id="2147483664" r:id="rId3"/>
    <p:sldLayoutId id="2147483665" r:id="rId4"/>
    <p:sldLayoutId id="2147483673"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57829"/>
            <a:ext cx="8229600" cy="3418131"/>
          </a:xfrm>
        </p:spPr>
        <p:txBody>
          <a:bodyPr>
            <a:normAutofit/>
          </a:bodyPr>
          <a:lstStyle/>
          <a:p>
            <a:pPr>
              <a:defRPr/>
            </a:pPr>
            <a:r>
              <a:rPr lang="en-US" dirty="0"/>
              <a:t>Examples of </a:t>
            </a:r>
            <a:r>
              <a:rPr lang="en-US" dirty="0" smtClean="0"/>
              <a:t/>
            </a:r>
            <a:br>
              <a:rPr lang="en-US" dirty="0" smtClean="0"/>
            </a:br>
            <a:r>
              <a:rPr lang="en-US" dirty="0" smtClean="0"/>
              <a:t>Life </a:t>
            </a:r>
            <a:r>
              <a:rPr lang="en-US" dirty="0"/>
              <a:t>Course </a:t>
            </a:r>
            <a:r>
              <a:rPr lang="en-US" dirty="0" smtClean="0"/>
              <a:t>Development</a:t>
            </a:r>
          </a:p>
          <a:p>
            <a:pPr>
              <a:defRPr/>
            </a:pPr>
            <a:endParaRPr lang="en-US" sz="2800" dirty="0" smtClean="0">
              <a:solidFill>
                <a:schemeClr val="tx1"/>
              </a:solidFill>
            </a:endParaRPr>
          </a:p>
          <a:p>
            <a:pPr>
              <a:defRPr/>
            </a:pPr>
            <a:r>
              <a:rPr lang="en-US" sz="3600" dirty="0" smtClean="0">
                <a:solidFill>
                  <a:schemeClr val="tx1"/>
                </a:solidFill>
              </a:rPr>
              <a:t>PKU</a:t>
            </a:r>
            <a:r>
              <a:rPr lang="en-US" sz="3600" dirty="0">
                <a:solidFill>
                  <a:schemeClr val="tx1"/>
                </a:solidFill>
              </a:rPr>
              <a:t>: A Life Course </a:t>
            </a:r>
            <a:r>
              <a:rPr lang="en-US" sz="3600" dirty="0" smtClean="0">
                <a:solidFill>
                  <a:schemeClr val="tx1"/>
                </a:solidFill>
              </a:rPr>
              <a:t/>
            </a:r>
            <a:br>
              <a:rPr lang="en-US" sz="3600" dirty="0" smtClean="0">
                <a:solidFill>
                  <a:schemeClr val="tx1"/>
                </a:solidFill>
              </a:rPr>
            </a:br>
            <a:r>
              <a:rPr lang="en-US" sz="3600" dirty="0" smtClean="0">
                <a:solidFill>
                  <a:schemeClr val="tx1"/>
                </a:solidFill>
              </a:rPr>
              <a:t>Development </a:t>
            </a:r>
            <a:r>
              <a:rPr lang="en-US" sz="3600" dirty="0">
                <a:solidFill>
                  <a:schemeClr val="tx1"/>
                </a:solidFill>
              </a:rPr>
              <a:t>Perspective</a:t>
            </a:r>
          </a:p>
          <a:p>
            <a:pPr>
              <a:defRPr/>
            </a:pP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09351"/>
            <a:ext cx="8229600" cy="1216812"/>
          </a:xfrm>
        </p:spPr>
        <p:txBody>
          <a:bodyPr>
            <a:normAutofit fontScale="92500" lnSpcReduction="10000"/>
          </a:bodyPr>
          <a:lstStyle/>
          <a:p>
            <a:pPr algn="ctr"/>
            <a:r>
              <a:rPr lang="en-US" sz="1400" dirty="0" smtClean="0"/>
              <a:t>The development of this slide library was supported by the Association of University Centers on Disabilities (AUCD) through a Cooperative Agreement with Health Resources and Services Administration’s Maternal and Child Health Bureau (MCHB), Grant #UA5MC11068. The content was developed by an interdisciplinary working group comprised of representatives of MCHB funded leadership training programs in the areas of Neurodevelopmental and Related Disabilities (including trainees), Pediatric Pulmonary Care, Nutrition, Public Health, Adolescent Health,  AUCD, and representatives from MCHB.</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PKU &amp; Life Course Development:</a:t>
            </a:r>
            <a:br>
              <a:rPr lang="en-US" dirty="0"/>
            </a:br>
            <a:r>
              <a:rPr lang="en-US" dirty="0"/>
              <a:t>Birth to Two Years</a:t>
            </a:r>
          </a:p>
        </p:txBody>
      </p:sp>
      <p:sp>
        <p:nvSpPr>
          <p:cNvPr id="3" name="Content Placeholder 2"/>
          <p:cNvSpPr>
            <a:spLocks noGrp="1"/>
          </p:cNvSpPr>
          <p:nvPr>
            <p:ph idx="1"/>
          </p:nvPr>
        </p:nvSpPr>
        <p:spPr/>
        <p:txBody>
          <a:bodyPr>
            <a:normAutofit/>
          </a:bodyPr>
          <a:lstStyle/>
          <a:p>
            <a:pPr marL="228600" indent="-228600">
              <a:buClr>
                <a:schemeClr val="accent3"/>
              </a:buClr>
              <a:buFont typeface="Arial"/>
              <a:buChar char="•"/>
            </a:pPr>
            <a:r>
              <a:rPr lang="en-US" sz="2000" b="1" dirty="0">
                <a:solidFill>
                  <a:srgbClr val="1F497D"/>
                </a:solidFill>
              </a:rPr>
              <a:t>Issues</a:t>
            </a:r>
            <a:r>
              <a:rPr lang="en-US" sz="2000" b="1" dirty="0" smtClean="0"/>
              <a:t>:</a:t>
            </a:r>
          </a:p>
          <a:p>
            <a:pPr marL="687388" lvl="1" indent="-230188">
              <a:buClr>
                <a:schemeClr val="accent3"/>
              </a:buClr>
              <a:buFont typeface="Lucida Grande"/>
              <a:buChar char="–"/>
            </a:pPr>
            <a:r>
              <a:rPr lang="en-US" sz="2000" dirty="0" smtClean="0">
                <a:solidFill>
                  <a:srgbClr val="1F497D"/>
                </a:solidFill>
              </a:rPr>
              <a:t>Brain </a:t>
            </a:r>
            <a:r>
              <a:rPr lang="en-US" sz="2000" dirty="0">
                <a:solidFill>
                  <a:srgbClr val="1F497D"/>
                </a:solidFill>
              </a:rPr>
              <a:t>is particularly sensitive to elevated phenylalanine </a:t>
            </a:r>
            <a:r>
              <a:rPr lang="en-US" sz="2000" dirty="0" smtClean="0">
                <a:solidFill>
                  <a:srgbClr val="1F497D"/>
                </a:solidFill>
              </a:rPr>
              <a:t>levels</a:t>
            </a:r>
          </a:p>
          <a:p>
            <a:pPr marL="687388" lvl="1" indent="-230188">
              <a:buClr>
                <a:schemeClr val="accent3"/>
              </a:buClr>
              <a:buFont typeface="Lucida Grande"/>
              <a:buChar char="–"/>
            </a:pPr>
            <a:r>
              <a:rPr lang="en-US" sz="2000" dirty="0" smtClean="0">
                <a:solidFill>
                  <a:srgbClr val="1F497D"/>
                </a:solidFill>
              </a:rPr>
              <a:t>Family </a:t>
            </a:r>
            <a:r>
              <a:rPr lang="en-US" sz="2000" dirty="0">
                <a:solidFill>
                  <a:srgbClr val="1F497D"/>
                </a:solidFill>
              </a:rPr>
              <a:t>needs to incorporate care for a metabolic disorder into </a:t>
            </a:r>
            <a:r>
              <a:rPr lang="en-US" sz="2000" dirty="0" smtClean="0">
                <a:solidFill>
                  <a:srgbClr val="1F497D"/>
                </a:solidFill>
              </a:rPr>
              <a:t/>
            </a:r>
            <a:br>
              <a:rPr lang="en-US" sz="2000" dirty="0" smtClean="0">
                <a:solidFill>
                  <a:srgbClr val="1F497D"/>
                </a:solidFill>
              </a:rPr>
            </a:br>
            <a:r>
              <a:rPr lang="en-US" sz="2000" dirty="0" smtClean="0">
                <a:solidFill>
                  <a:srgbClr val="1F497D"/>
                </a:solidFill>
              </a:rPr>
              <a:t>their lives</a:t>
            </a:r>
          </a:p>
          <a:p>
            <a:pPr lvl="2">
              <a:buClr>
                <a:schemeClr val="accent3"/>
              </a:buClr>
              <a:buFont typeface="Wingdings" charset="2"/>
              <a:buChar char="§"/>
            </a:pPr>
            <a:r>
              <a:rPr lang="en-US" sz="2000" dirty="0" smtClean="0">
                <a:solidFill>
                  <a:srgbClr val="1F497D"/>
                </a:solidFill>
              </a:rPr>
              <a:t>Includes </a:t>
            </a:r>
            <a:r>
              <a:rPr lang="en-US" sz="2000" dirty="0">
                <a:solidFill>
                  <a:srgbClr val="1F497D"/>
                </a:solidFill>
              </a:rPr>
              <a:t>the specific aspects of care and accepting the presence of a genetic </a:t>
            </a:r>
            <a:r>
              <a:rPr lang="en-US" sz="2000" dirty="0" smtClean="0">
                <a:solidFill>
                  <a:srgbClr val="1F497D"/>
                </a:solidFill>
              </a:rPr>
              <a:t>disorder</a:t>
            </a:r>
          </a:p>
          <a:p>
            <a:pPr lvl="2">
              <a:buClr>
                <a:schemeClr val="accent3"/>
              </a:buClr>
              <a:buFont typeface="Wingdings" charset="2"/>
              <a:buChar char="§"/>
            </a:pPr>
            <a:r>
              <a:rPr lang="en-US" sz="2000" dirty="0" smtClean="0">
                <a:solidFill>
                  <a:srgbClr val="1F497D"/>
                </a:solidFill>
              </a:rPr>
              <a:t>Sharing </a:t>
            </a:r>
            <a:r>
              <a:rPr lang="en-US" sz="2000" dirty="0">
                <a:solidFill>
                  <a:srgbClr val="1F497D"/>
                </a:solidFill>
              </a:rPr>
              <a:t>the information with other family members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42038"/>
            <a:ext cx="8229600" cy="3884125"/>
          </a:xfrm>
        </p:spPr>
        <p:txBody>
          <a:bodyPr>
            <a:normAutofit/>
          </a:bodyPr>
          <a:lstStyle/>
          <a:p>
            <a:pPr marL="228600" indent="-228600">
              <a:buClr>
                <a:schemeClr val="accent3"/>
              </a:buClr>
              <a:buFont typeface="Arial"/>
              <a:buChar char="•"/>
            </a:pPr>
            <a:r>
              <a:rPr lang="en-US" sz="2000" b="1" dirty="0">
                <a:solidFill>
                  <a:srgbClr val="1F497D"/>
                </a:solidFill>
              </a:rPr>
              <a:t>Potential Barriers</a:t>
            </a:r>
            <a:r>
              <a:rPr lang="en-US" sz="2000" b="1" dirty="0" smtClean="0">
                <a:solidFill>
                  <a:srgbClr val="1F497D"/>
                </a:solidFill>
              </a:rPr>
              <a:t>:</a:t>
            </a:r>
          </a:p>
          <a:p>
            <a:pPr marL="687388" lvl="1" indent="-228600">
              <a:buClr>
                <a:schemeClr val="accent3"/>
              </a:buClr>
              <a:buFont typeface="Lucida Grande"/>
              <a:buChar char="–"/>
            </a:pPr>
            <a:r>
              <a:rPr lang="en-US" sz="2000" dirty="0" smtClean="0">
                <a:solidFill>
                  <a:srgbClr val="1F497D"/>
                </a:solidFill>
              </a:rPr>
              <a:t>Information overload</a:t>
            </a:r>
          </a:p>
          <a:p>
            <a:pPr marL="687388" lvl="1" indent="-228600">
              <a:buClr>
                <a:schemeClr val="accent3"/>
              </a:buClr>
              <a:buFont typeface="Lucida Grande"/>
              <a:buChar char="–"/>
            </a:pPr>
            <a:r>
              <a:rPr lang="en-US" sz="2000" dirty="0" smtClean="0">
                <a:solidFill>
                  <a:srgbClr val="1F497D"/>
                </a:solidFill>
              </a:rPr>
              <a:t>Feelings </a:t>
            </a:r>
            <a:r>
              <a:rPr lang="en-US" sz="2000" dirty="0">
                <a:solidFill>
                  <a:srgbClr val="1F497D"/>
                </a:solidFill>
              </a:rPr>
              <a:t>of fear or </a:t>
            </a:r>
            <a:r>
              <a:rPr lang="en-US" sz="2000" dirty="0" smtClean="0">
                <a:solidFill>
                  <a:srgbClr val="1F497D"/>
                </a:solidFill>
              </a:rPr>
              <a:t>guilt</a:t>
            </a:r>
          </a:p>
          <a:p>
            <a:pPr marL="687388" lvl="1" indent="-228600">
              <a:buClr>
                <a:schemeClr val="accent3"/>
              </a:buClr>
              <a:buFont typeface="Lucida Grande"/>
              <a:buChar char="–"/>
            </a:pPr>
            <a:r>
              <a:rPr lang="en-US" sz="2000" dirty="0" smtClean="0">
                <a:solidFill>
                  <a:srgbClr val="1F497D"/>
                </a:solidFill>
              </a:rPr>
              <a:t>Learning </a:t>
            </a:r>
            <a:r>
              <a:rPr lang="en-US" sz="2000" dirty="0">
                <a:solidFill>
                  <a:srgbClr val="1F497D"/>
                </a:solidFill>
              </a:rPr>
              <a:t>the practical aspects of </a:t>
            </a:r>
            <a:r>
              <a:rPr lang="en-US" sz="2000" dirty="0" smtClean="0">
                <a:solidFill>
                  <a:srgbClr val="1F497D"/>
                </a:solidFill>
              </a:rPr>
              <a:t>care</a:t>
            </a:r>
          </a:p>
          <a:p>
            <a:pPr marL="971550" lvl="1" indent="-228600">
              <a:buClr>
                <a:schemeClr val="accent3"/>
              </a:buClr>
              <a:buFont typeface="Wingdings" charset="2"/>
              <a:buChar char="§"/>
            </a:pPr>
            <a:r>
              <a:rPr lang="en-US" sz="2000" dirty="0" smtClean="0">
                <a:solidFill>
                  <a:srgbClr val="1F497D"/>
                </a:solidFill>
              </a:rPr>
              <a:t>Special </a:t>
            </a:r>
            <a:r>
              <a:rPr lang="en-US" sz="2000" dirty="0">
                <a:solidFill>
                  <a:srgbClr val="1F497D"/>
                </a:solidFill>
              </a:rPr>
              <a:t>formula, counting </a:t>
            </a:r>
            <a:r>
              <a:rPr lang="en-US" sz="2000" dirty="0" err="1">
                <a:solidFill>
                  <a:srgbClr val="1F497D"/>
                </a:solidFill>
              </a:rPr>
              <a:t>phes</a:t>
            </a:r>
            <a:r>
              <a:rPr lang="en-US" sz="2000" dirty="0">
                <a:solidFill>
                  <a:srgbClr val="1F497D"/>
                </a:solidFill>
              </a:rPr>
              <a:t>, blood </a:t>
            </a:r>
            <a:r>
              <a:rPr lang="en-US" sz="2000" dirty="0" smtClean="0">
                <a:solidFill>
                  <a:srgbClr val="1F497D"/>
                </a:solidFill>
              </a:rPr>
              <a:t>tests</a:t>
            </a:r>
          </a:p>
          <a:p>
            <a:pPr marL="684213" lvl="1" indent="-228600">
              <a:buClr>
                <a:schemeClr val="accent3"/>
              </a:buClr>
              <a:buFont typeface="Lucida Grande"/>
              <a:buChar char="–"/>
            </a:pPr>
            <a:r>
              <a:rPr lang="en-US" sz="2000" dirty="0" smtClean="0">
                <a:solidFill>
                  <a:srgbClr val="1F497D"/>
                </a:solidFill>
              </a:rPr>
              <a:t>Adjusting </a:t>
            </a:r>
            <a:r>
              <a:rPr lang="en-US" sz="2000" dirty="0">
                <a:solidFill>
                  <a:srgbClr val="1F497D"/>
                </a:solidFill>
              </a:rPr>
              <a:t>to varying appetite of </a:t>
            </a:r>
            <a:r>
              <a:rPr lang="en-US" sz="2000" dirty="0" smtClean="0">
                <a:solidFill>
                  <a:srgbClr val="1F497D"/>
                </a:solidFill>
              </a:rPr>
              <a:t>child</a:t>
            </a:r>
          </a:p>
          <a:p>
            <a:pPr marL="684213" lvl="1" indent="-228600">
              <a:buClr>
                <a:schemeClr val="accent3"/>
              </a:buClr>
              <a:buFont typeface="Lucida Grande"/>
              <a:buChar char="–"/>
            </a:pPr>
            <a:r>
              <a:rPr lang="en-US" sz="2000" dirty="0" smtClean="0">
                <a:solidFill>
                  <a:srgbClr val="1F497D"/>
                </a:solidFill>
              </a:rPr>
              <a:t>Financial constraints</a:t>
            </a:r>
          </a:p>
          <a:p>
            <a:pPr marL="971550" lvl="1" indent="-228600">
              <a:buClr>
                <a:schemeClr val="accent3"/>
              </a:buClr>
              <a:buFont typeface="Wingdings" charset="2"/>
              <a:buChar char="§"/>
            </a:pPr>
            <a:r>
              <a:rPr lang="en-US" sz="2000" dirty="0" smtClean="0">
                <a:solidFill>
                  <a:srgbClr val="1F497D"/>
                </a:solidFill>
              </a:rPr>
              <a:t>Securing </a:t>
            </a:r>
            <a:r>
              <a:rPr lang="en-US" sz="2000" dirty="0">
                <a:solidFill>
                  <a:srgbClr val="1F497D"/>
                </a:solidFill>
              </a:rPr>
              <a:t>insurance </a:t>
            </a:r>
            <a:r>
              <a:rPr lang="en-US" sz="2000" dirty="0" smtClean="0">
                <a:solidFill>
                  <a:srgbClr val="1F497D"/>
                </a:solidFill>
              </a:rPr>
              <a:t>coverage</a:t>
            </a:r>
          </a:p>
          <a:p>
            <a:pPr marL="971550" lvl="1" indent="-228600">
              <a:buClr>
                <a:schemeClr val="accent3"/>
              </a:buClr>
              <a:buFont typeface="Wingdings" charset="2"/>
              <a:buChar char="§"/>
            </a:pPr>
            <a:r>
              <a:rPr lang="en-US" sz="2000" dirty="0" smtClean="0">
                <a:solidFill>
                  <a:srgbClr val="1F497D"/>
                </a:solidFill>
              </a:rPr>
              <a:t>Cost </a:t>
            </a:r>
            <a:r>
              <a:rPr lang="en-US" sz="2000" dirty="0">
                <a:solidFill>
                  <a:srgbClr val="1F497D"/>
                </a:solidFill>
              </a:rPr>
              <a:t>of formulas and special foods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PKU &amp; Life Course Development:</a:t>
            </a:r>
            <a:br>
              <a:rPr lang="en-US" dirty="0"/>
            </a:br>
            <a:r>
              <a:rPr lang="en-US" dirty="0"/>
              <a:t>Ages 4-6 years</a:t>
            </a:r>
          </a:p>
        </p:txBody>
      </p:sp>
      <p:sp>
        <p:nvSpPr>
          <p:cNvPr id="3" name="Content Placeholder 2"/>
          <p:cNvSpPr>
            <a:spLocks noGrp="1"/>
          </p:cNvSpPr>
          <p:nvPr>
            <p:ph idx="1"/>
          </p:nvPr>
        </p:nvSpPr>
        <p:spPr/>
        <p:txBody>
          <a:bodyPr>
            <a:normAutofit/>
          </a:bodyPr>
          <a:lstStyle/>
          <a:p>
            <a:pPr marL="228600" indent="-228600">
              <a:buClr>
                <a:schemeClr val="accent3"/>
              </a:buClr>
              <a:buFont typeface="Arial"/>
              <a:buChar char="•"/>
            </a:pPr>
            <a:r>
              <a:rPr lang="en-US" sz="2000" b="1" dirty="0">
                <a:solidFill>
                  <a:srgbClr val="1F497D"/>
                </a:solidFill>
              </a:rPr>
              <a:t>Issues &amp; Potential Barriers</a:t>
            </a:r>
            <a:r>
              <a:rPr lang="en-US" sz="2000" b="1" dirty="0" smtClean="0">
                <a:solidFill>
                  <a:srgbClr val="1F497D"/>
                </a:solidFill>
              </a:rPr>
              <a:t>:</a:t>
            </a:r>
          </a:p>
          <a:p>
            <a:pPr marL="684213" lvl="1" indent="-228600">
              <a:buClr>
                <a:schemeClr val="accent3"/>
              </a:buClr>
              <a:buFont typeface="Lucida Grande"/>
              <a:buChar char="–"/>
            </a:pPr>
            <a:r>
              <a:rPr lang="en-US" sz="2000" dirty="0" smtClean="0">
                <a:solidFill>
                  <a:srgbClr val="1F497D"/>
                </a:solidFill>
              </a:rPr>
              <a:t>Entering </a:t>
            </a:r>
            <a:r>
              <a:rPr lang="en-US" sz="2000" dirty="0">
                <a:solidFill>
                  <a:srgbClr val="1F497D"/>
                </a:solidFill>
              </a:rPr>
              <a:t>the school </a:t>
            </a:r>
            <a:r>
              <a:rPr lang="en-US" sz="2000" dirty="0" smtClean="0">
                <a:solidFill>
                  <a:srgbClr val="1F497D"/>
                </a:solidFill>
              </a:rPr>
              <a:t>system</a:t>
            </a:r>
          </a:p>
          <a:p>
            <a:pPr marL="971550" lvl="1" indent="-228600">
              <a:buClr>
                <a:schemeClr val="accent3"/>
              </a:buClr>
              <a:buFont typeface="Wingdings" charset="2"/>
              <a:buChar char="§"/>
            </a:pPr>
            <a:r>
              <a:rPr lang="en-US" sz="2000" dirty="0" smtClean="0">
                <a:solidFill>
                  <a:srgbClr val="1F497D"/>
                </a:solidFill>
              </a:rPr>
              <a:t>Managing </a:t>
            </a:r>
            <a:r>
              <a:rPr lang="en-US" sz="2000" dirty="0">
                <a:solidFill>
                  <a:srgbClr val="1F497D"/>
                </a:solidFill>
              </a:rPr>
              <a:t>a special diet at </a:t>
            </a:r>
            <a:r>
              <a:rPr lang="en-US" sz="2000" dirty="0" smtClean="0">
                <a:solidFill>
                  <a:srgbClr val="1F497D"/>
                </a:solidFill>
              </a:rPr>
              <a:t>school</a:t>
            </a:r>
          </a:p>
          <a:p>
            <a:pPr marL="971550" lvl="1" indent="-228600">
              <a:buClr>
                <a:schemeClr val="accent3"/>
              </a:buClr>
              <a:buFont typeface="Wingdings" charset="2"/>
              <a:buChar char="§"/>
            </a:pPr>
            <a:r>
              <a:rPr lang="en-US" sz="2000" dirty="0" smtClean="0">
                <a:solidFill>
                  <a:srgbClr val="1F497D"/>
                </a:solidFill>
              </a:rPr>
              <a:t>High </a:t>
            </a:r>
            <a:r>
              <a:rPr lang="en-US" sz="2000" dirty="0">
                <a:solidFill>
                  <a:srgbClr val="1F497D"/>
                </a:solidFill>
              </a:rPr>
              <a:t>phenylalanine levels will affect ability to </a:t>
            </a:r>
            <a:r>
              <a:rPr lang="en-US" sz="2000" dirty="0" smtClean="0">
                <a:solidFill>
                  <a:srgbClr val="1F497D"/>
                </a:solidFill>
              </a:rPr>
              <a:t>learn</a:t>
            </a:r>
          </a:p>
          <a:p>
            <a:pPr marL="684213" lvl="1" indent="-228600">
              <a:buClr>
                <a:schemeClr val="accent3"/>
              </a:buClr>
              <a:buFont typeface="Lucida Grande"/>
              <a:buChar char="–"/>
            </a:pPr>
            <a:r>
              <a:rPr lang="en-US" sz="2000" dirty="0" smtClean="0">
                <a:solidFill>
                  <a:srgbClr val="1F497D"/>
                </a:solidFill>
              </a:rPr>
              <a:t>More </a:t>
            </a:r>
            <a:r>
              <a:rPr lang="en-US" sz="2000" dirty="0">
                <a:solidFill>
                  <a:srgbClr val="1F497D"/>
                </a:solidFill>
              </a:rPr>
              <a:t>interaction with the wider </a:t>
            </a:r>
            <a:r>
              <a:rPr lang="en-US" sz="2000" dirty="0" smtClean="0">
                <a:solidFill>
                  <a:srgbClr val="1F497D"/>
                </a:solidFill>
              </a:rPr>
              <a:t>world</a:t>
            </a:r>
          </a:p>
          <a:p>
            <a:pPr marL="971550" lvl="1" indent="-228600">
              <a:buClr>
                <a:schemeClr val="accent3"/>
              </a:buClr>
              <a:buFont typeface="Wingdings" charset="2"/>
              <a:buChar char="§"/>
            </a:pPr>
            <a:r>
              <a:rPr lang="en-US" sz="2000" dirty="0" smtClean="0">
                <a:solidFill>
                  <a:srgbClr val="1F497D"/>
                </a:solidFill>
              </a:rPr>
              <a:t>Play dates</a:t>
            </a:r>
          </a:p>
          <a:p>
            <a:pPr marL="971550" lvl="1" indent="-228600">
              <a:buClr>
                <a:schemeClr val="accent3"/>
              </a:buClr>
              <a:buFont typeface="Wingdings" charset="2"/>
              <a:buChar char="§"/>
            </a:pPr>
            <a:r>
              <a:rPr lang="en-US" sz="2000" dirty="0" smtClean="0">
                <a:solidFill>
                  <a:srgbClr val="1F497D"/>
                </a:solidFill>
              </a:rPr>
              <a:t>Baby sitters</a:t>
            </a:r>
          </a:p>
          <a:p>
            <a:pPr marL="687388" lvl="1" indent="-228600">
              <a:buClr>
                <a:schemeClr val="accent3"/>
              </a:buClr>
              <a:buFont typeface="Lucida Grande"/>
              <a:buChar char="–"/>
            </a:pPr>
            <a:r>
              <a:rPr lang="en-US" sz="2000" dirty="0" smtClean="0">
                <a:solidFill>
                  <a:srgbClr val="1F497D"/>
                </a:solidFill>
              </a:rPr>
              <a:t>Child </a:t>
            </a:r>
            <a:r>
              <a:rPr lang="en-US" sz="2000" dirty="0">
                <a:solidFill>
                  <a:srgbClr val="1F497D"/>
                </a:solidFill>
              </a:rPr>
              <a:t>is developing own </a:t>
            </a:r>
            <a:r>
              <a:rPr lang="en-US" sz="2000" dirty="0" smtClean="0">
                <a:solidFill>
                  <a:srgbClr val="1F497D"/>
                </a:solidFill>
              </a:rPr>
              <a:t>will</a:t>
            </a:r>
          </a:p>
          <a:p>
            <a:pPr marL="971550" lvl="1" indent="-228600">
              <a:buClr>
                <a:schemeClr val="accent3"/>
              </a:buClr>
              <a:buFont typeface="Wingdings" charset="2"/>
              <a:buChar char="§"/>
            </a:pPr>
            <a:r>
              <a:rPr lang="en-US" sz="2000" dirty="0" smtClean="0">
                <a:solidFill>
                  <a:srgbClr val="1F497D"/>
                </a:solidFill>
              </a:rPr>
              <a:t>May </a:t>
            </a:r>
            <a:r>
              <a:rPr lang="en-US" sz="2000" dirty="0">
                <a:solidFill>
                  <a:srgbClr val="1F497D"/>
                </a:solidFill>
              </a:rPr>
              <a:t>show resistance to aspects of managing PKU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PKU &amp; Life Course Development:</a:t>
            </a:r>
            <a:br>
              <a:rPr lang="en-US" dirty="0"/>
            </a:br>
            <a:r>
              <a:rPr lang="en-US" dirty="0"/>
              <a:t>Middle &amp; High School Years</a:t>
            </a:r>
          </a:p>
        </p:txBody>
      </p:sp>
      <p:sp>
        <p:nvSpPr>
          <p:cNvPr id="3" name="Content Placeholder 2"/>
          <p:cNvSpPr>
            <a:spLocks noGrp="1"/>
          </p:cNvSpPr>
          <p:nvPr>
            <p:ph idx="1"/>
          </p:nvPr>
        </p:nvSpPr>
        <p:spPr/>
        <p:txBody>
          <a:bodyPr>
            <a:normAutofit/>
          </a:bodyPr>
          <a:lstStyle/>
          <a:p>
            <a:pPr marL="228600" indent="-228600">
              <a:buClr>
                <a:schemeClr val="accent3"/>
              </a:buClr>
              <a:buFont typeface="Arial"/>
              <a:buChar char="•"/>
            </a:pPr>
            <a:r>
              <a:rPr lang="en-US" sz="2000" b="1" dirty="0">
                <a:solidFill>
                  <a:srgbClr val="1F497D"/>
                </a:solidFill>
              </a:rPr>
              <a:t>Issues &amp; Potential Barriers</a:t>
            </a:r>
            <a:r>
              <a:rPr lang="en-US" sz="2000" b="1" dirty="0" smtClean="0">
                <a:solidFill>
                  <a:srgbClr val="1F497D"/>
                </a:solidFill>
              </a:rPr>
              <a:t>:</a:t>
            </a:r>
          </a:p>
          <a:p>
            <a:pPr marL="684213" lvl="1" indent="-228600">
              <a:buClr>
                <a:schemeClr val="accent3"/>
              </a:buClr>
              <a:buFont typeface="Lucida Grande"/>
              <a:buChar char="–"/>
            </a:pPr>
            <a:r>
              <a:rPr lang="en-US" sz="2000" dirty="0" smtClean="0">
                <a:solidFill>
                  <a:srgbClr val="1F497D"/>
                </a:solidFill>
              </a:rPr>
              <a:t>Child </a:t>
            </a:r>
            <a:r>
              <a:rPr lang="en-US" sz="2000" dirty="0">
                <a:solidFill>
                  <a:srgbClr val="1F497D"/>
                </a:solidFill>
              </a:rPr>
              <a:t>has increasing independence and time away from </a:t>
            </a:r>
            <a:r>
              <a:rPr lang="en-US" sz="2000" dirty="0" smtClean="0">
                <a:solidFill>
                  <a:srgbClr val="1F497D"/>
                </a:solidFill>
              </a:rPr>
              <a:t>family</a:t>
            </a:r>
          </a:p>
          <a:p>
            <a:pPr marL="684213" lvl="1" indent="-228600">
              <a:buClr>
                <a:schemeClr val="accent3"/>
              </a:buClr>
              <a:buFont typeface="Lucida Grande"/>
              <a:buChar char="–"/>
            </a:pPr>
            <a:r>
              <a:rPr lang="en-US" sz="2000" dirty="0" smtClean="0">
                <a:solidFill>
                  <a:srgbClr val="1F497D"/>
                </a:solidFill>
              </a:rPr>
              <a:t>Elevated </a:t>
            </a:r>
            <a:r>
              <a:rPr lang="en-US" sz="2000" dirty="0">
                <a:solidFill>
                  <a:srgbClr val="1F497D"/>
                </a:solidFill>
              </a:rPr>
              <a:t>phenylalanine levels can impact school performance and ability to build </a:t>
            </a:r>
            <a:r>
              <a:rPr lang="en-US" sz="2000" dirty="0" smtClean="0">
                <a:solidFill>
                  <a:srgbClr val="1F497D"/>
                </a:solidFill>
              </a:rPr>
              <a:t>relationships</a:t>
            </a:r>
          </a:p>
          <a:p>
            <a:pPr marL="971550" lvl="1" indent="-228600">
              <a:buClr>
                <a:schemeClr val="accent3"/>
              </a:buClr>
              <a:buFont typeface="Wingdings" charset="2"/>
              <a:buChar char="§"/>
            </a:pPr>
            <a:r>
              <a:rPr lang="en-US" sz="2000" dirty="0" smtClean="0">
                <a:solidFill>
                  <a:srgbClr val="1F497D"/>
                </a:solidFill>
              </a:rPr>
              <a:t>They </a:t>
            </a:r>
            <a:r>
              <a:rPr lang="en-US" sz="2000" dirty="0">
                <a:solidFill>
                  <a:srgbClr val="1F497D"/>
                </a:solidFill>
              </a:rPr>
              <a:t>are building a foundation for their future decisions, such as college and </a:t>
            </a:r>
            <a:r>
              <a:rPr lang="en-US" sz="2000" dirty="0" smtClean="0">
                <a:solidFill>
                  <a:srgbClr val="1F497D"/>
                </a:solidFill>
              </a:rPr>
              <a:t>career</a:t>
            </a:r>
          </a:p>
          <a:p>
            <a:pPr marL="687388" lvl="1" indent="-228600">
              <a:buClr>
                <a:schemeClr val="accent3"/>
              </a:buClr>
              <a:buFont typeface="Lucida Grande"/>
              <a:buChar char="–"/>
            </a:pPr>
            <a:r>
              <a:rPr lang="en-US" sz="2000" dirty="0" smtClean="0">
                <a:solidFill>
                  <a:srgbClr val="1F497D"/>
                </a:solidFill>
              </a:rPr>
              <a:t>Peer </a:t>
            </a:r>
            <a:r>
              <a:rPr lang="en-US" sz="2000" dirty="0">
                <a:solidFill>
                  <a:srgbClr val="1F497D"/>
                </a:solidFill>
              </a:rPr>
              <a:t>influence becomes more </a:t>
            </a:r>
            <a:r>
              <a:rPr lang="en-US" sz="2000" dirty="0" smtClean="0">
                <a:solidFill>
                  <a:srgbClr val="1F497D"/>
                </a:solidFill>
              </a:rPr>
              <a:t>important</a:t>
            </a:r>
          </a:p>
          <a:p>
            <a:pPr marL="687388" lvl="1" indent="-228600">
              <a:buClr>
                <a:schemeClr val="accent3"/>
              </a:buClr>
              <a:buFont typeface="Lucida Grande"/>
              <a:buChar char="–"/>
            </a:pPr>
            <a:r>
              <a:rPr lang="en-US" sz="2000" dirty="0" smtClean="0">
                <a:solidFill>
                  <a:srgbClr val="1F497D"/>
                </a:solidFill>
              </a:rPr>
              <a:t>They </a:t>
            </a:r>
            <a:r>
              <a:rPr lang="en-US" sz="2000" dirty="0">
                <a:solidFill>
                  <a:srgbClr val="1F497D"/>
                </a:solidFill>
              </a:rPr>
              <a:t>may not ‘feel different’ if blood </a:t>
            </a:r>
            <a:r>
              <a:rPr lang="en-US" sz="2000" dirty="0" smtClean="0">
                <a:solidFill>
                  <a:srgbClr val="1F497D"/>
                </a:solidFill>
              </a:rPr>
              <a:t>levels </a:t>
            </a:r>
            <a:r>
              <a:rPr lang="en-US" sz="2000" dirty="0">
                <a:solidFill>
                  <a:srgbClr val="1F497D"/>
                </a:solidFill>
              </a:rPr>
              <a:t>are elevated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PKU &amp; Life Course Development:</a:t>
            </a:r>
            <a:br>
              <a:rPr lang="en-US" dirty="0"/>
            </a:br>
            <a:r>
              <a:rPr lang="en-US" dirty="0"/>
              <a:t>Young Adulthood</a:t>
            </a:r>
          </a:p>
        </p:txBody>
      </p:sp>
      <p:sp>
        <p:nvSpPr>
          <p:cNvPr id="3" name="Content Placeholder 2"/>
          <p:cNvSpPr>
            <a:spLocks noGrp="1"/>
          </p:cNvSpPr>
          <p:nvPr>
            <p:ph idx="1"/>
          </p:nvPr>
        </p:nvSpPr>
        <p:spPr/>
        <p:txBody>
          <a:bodyPr>
            <a:normAutofit/>
          </a:bodyPr>
          <a:lstStyle/>
          <a:p>
            <a:pPr marL="228600" indent="-228600">
              <a:buClr>
                <a:schemeClr val="accent3"/>
              </a:buClr>
              <a:buFont typeface="Arial"/>
              <a:buChar char="•"/>
            </a:pPr>
            <a:r>
              <a:rPr lang="en-US" sz="2000" b="1" dirty="0">
                <a:solidFill>
                  <a:srgbClr val="1F497D"/>
                </a:solidFill>
              </a:rPr>
              <a:t>Issue and Potential Barriers</a:t>
            </a:r>
            <a:r>
              <a:rPr lang="en-US" sz="2000" b="1" dirty="0" smtClean="0">
                <a:solidFill>
                  <a:srgbClr val="1F497D"/>
                </a:solidFill>
              </a:rPr>
              <a:t>:</a:t>
            </a:r>
          </a:p>
          <a:p>
            <a:pPr marL="684213" lvl="1" indent="-228600">
              <a:buClr>
                <a:schemeClr val="accent3"/>
              </a:buClr>
              <a:buFont typeface="Lucida Grande"/>
              <a:buChar char="–"/>
            </a:pPr>
            <a:r>
              <a:rPr lang="en-US" sz="2000" dirty="0" smtClean="0">
                <a:solidFill>
                  <a:srgbClr val="1F497D"/>
                </a:solidFill>
              </a:rPr>
              <a:t>Much </a:t>
            </a:r>
            <a:r>
              <a:rPr lang="en-US" sz="2000" dirty="0">
                <a:solidFill>
                  <a:srgbClr val="1F497D"/>
                </a:solidFill>
              </a:rPr>
              <a:t>greater independence, legal as well as </a:t>
            </a:r>
            <a:r>
              <a:rPr lang="en-US" sz="2000" dirty="0" smtClean="0">
                <a:solidFill>
                  <a:srgbClr val="1F497D"/>
                </a:solidFill>
              </a:rPr>
              <a:t>practical</a:t>
            </a:r>
          </a:p>
          <a:p>
            <a:pPr marL="684213" lvl="1" indent="-228600">
              <a:buClr>
                <a:schemeClr val="accent3"/>
              </a:buClr>
              <a:buFont typeface="Lucida Grande"/>
              <a:buChar char="–"/>
            </a:pPr>
            <a:r>
              <a:rPr lang="en-US" sz="2000" dirty="0" smtClean="0">
                <a:solidFill>
                  <a:srgbClr val="1F497D"/>
                </a:solidFill>
              </a:rPr>
              <a:t>Risk </a:t>
            </a:r>
            <a:r>
              <a:rPr lang="en-US" sz="2000" dirty="0">
                <a:solidFill>
                  <a:srgbClr val="1F497D"/>
                </a:solidFill>
              </a:rPr>
              <a:t>for maternal </a:t>
            </a:r>
            <a:r>
              <a:rPr lang="en-US" sz="2000" dirty="0" smtClean="0">
                <a:solidFill>
                  <a:srgbClr val="1F497D"/>
                </a:solidFill>
              </a:rPr>
              <a:t>PKU</a:t>
            </a:r>
          </a:p>
          <a:p>
            <a:pPr marL="971550" lvl="1" indent="-228600">
              <a:buClr>
                <a:schemeClr val="accent3"/>
              </a:buClr>
              <a:buFont typeface="Wingdings" charset="2"/>
              <a:buChar char="§"/>
            </a:pPr>
            <a:r>
              <a:rPr lang="en-US" sz="2000" dirty="0" smtClean="0">
                <a:solidFill>
                  <a:srgbClr val="1F497D"/>
                </a:solidFill>
              </a:rPr>
              <a:t>Risk </a:t>
            </a:r>
            <a:r>
              <a:rPr lang="en-US" sz="2000" dirty="0">
                <a:solidFill>
                  <a:srgbClr val="1F497D"/>
                </a:solidFill>
              </a:rPr>
              <a:t>to unborn </a:t>
            </a:r>
            <a:r>
              <a:rPr lang="en-US" sz="2000" dirty="0" smtClean="0">
                <a:solidFill>
                  <a:srgbClr val="1F497D"/>
                </a:solidFill>
              </a:rPr>
              <a:t>child</a:t>
            </a:r>
          </a:p>
          <a:p>
            <a:pPr marL="971550" lvl="1" indent="-228600">
              <a:buClr>
                <a:schemeClr val="accent3"/>
              </a:buClr>
              <a:buFont typeface="Wingdings" charset="2"/>
              <a:buChar char="§"/>
            </a:pPr>
            <a:r>
              <a:rPr lang="en-US" sz="2000" dirty="0" smtClean="0">
                <a:solidFill>
                  <a:srgbClr val="1F497D"/>
                </a:solidFill>
              </a:rPr>
              <a:t>Need </a:t>
            </a:r>
            <a:r>
              <a:rPr lang="en-US" sz="2000" dirty="0">
                <a:solidFill>
                  <a:srgbClr val="1F497D"/>
                </a:solidFill>
              </a:rPr>
              <a:t>for genetic </a:t>
            </a:r>
            <a:r>
              <a:rPr lang="en-US" sz="2000" dirty="0" smtClean="0">
                <a:solidFill>
                  <a:srgbClr val="1F497D"/>
                </a:solidFill>
              </a:rPr>
              <a:t>counseling</a:t>
            </a:r>
          </a:p>
          <a:p>
            <a:pPr marL="684213" lvl="1" indent="-228600">
              <a:buClr>
                <a:schemeClr val="accent3"/>
              </a:buClr>
              <a:buFont typeface="Lucida Grande"/>
              <a:buChar char="–"/>
            </a:pPr>
            <a:r>
              <a:rPr lang="en-US" sz="2000" dirty="0" smtClean="0">
                <a:solidFill>
                  <a:srgbClr val="1F497D"/>
                </a:solidFill>
              </a:rPr>
              <a:t>If </a:t>
            </a:r>
            <a:r>
              <a:rPr lang="en-US" sz="2000" dirty="0">
                <a:solidFill>
                  <a:srgbClr val="1F497D"/>
                </a:solidFill>
              </a:rPr>
              <a:t>in college or working, performance will be negatively impacted by elevated phenylalanine levels</a:t>
            </a:r>
            <a:endParaRPr lang="en-US" sz="2000" dirty="0" smtClean="0">
              <a:solidFill>
                <a:srgbClr val="1F497D"/>
              </a:solidFill>
            </a:endParaRPr>
          </a:p>
          <a:p>
            <a:pPr marL="684213" lvl="1" indent="-228600">
              <a:buClr>
                <a:schemeClr val="accent3"/>
              </a:buClr>
              <a:buFont typeface="Lucida Grande"/>
              <a:buChar char="–"/>
            </a:pPr>
            <a:r>
              <a:rPr lang="en-US" sz="2000" dirty="0" smtClean="0">
                <a:solidFill>
                  <a:srgbClr val="1F497D"/>
                </a:solidFill>
              </a:rPr>
              <a:t>Need </a:t>
            </a:r>
            <a:r>
              <a:rPr lang="en-US" sz="2000" dirty="0">
                <a:solidFill>
                  <a:srgbClr val="1F497D"/>
                </a:solidFill>
              </a:rPr>
              <a:t>ability to communicate with own medical </a:t>
            </a:r>
            <a:r>
              <a:rPr lang="en-US" sz="2000" dirty="0" smtClean="0">
                <a:solidFill>
                  <a:srgbClr val="1F497D"/>
                </a:solidFill>
              </a:rPr>
              <a:t>providers</a:t>
            </a:r>
          </a:p>
          <a:p>
            <a:pPr marL="684213" lvl="1" indent="-228600">
              <a:buClr>
                <a:schemeClr val="accent3"/>
              </a:buClr>
              <a:buFont typeface="Lucida Grande"/>
              <a:buChar char="–"/>
            </a:pPr>
            <a:r>
              <a:rPr lang="en-US" sz="2000" dirty="0" smtClean="0">
                <a:solidFill>
                  <a:srgbClr val="1F497D"/>
                </a:solidFill>
              </a:rPr>
              <a:t>Insurance </a:t>
            </a:r>
            <a:r>
              <a:rPr lang="en-US" sz="2000" dirty="0">
                <a:solidFill>
                  <a:srgbClr val="1F497D"/>
                </a:solidFill>
              </a:rPr>
              <a:t>coverage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08031"/>
            <a:ext cx="8229600" cy="3418131"/>
          </a:xfrm>
        </p:spPr>
        <p:txBody>
          <a:bodyPr>
            <a:normAutofit/>
          </a:bodyPr>
          <a:lstStyle/>
          <a:p>
            <a:pPr>
              <a:defRPr/>
            </a:pPr>
            <a:r>
              <a:rPr lang="en-US" dirty="0"/>
              <a:t>Examples of </a:t>
            </a:r>
            <a:r>
              <a:rPr lang="en-US" dirty="0" smtClean="0"/>
              <a:t/>
            </a:r>
            <a:br>
              <a:rPr lang="en-US" dirty="0" smtClean="0"/>
            </a:br>
            <a:r>
              <a:rPr lang="en-US" dirty="0" smtClean="0"/>
              <a:t>Life </a:t>
            </a:r>
            <a:r>
              <a:rPr lang="en-US" dirty="0"/>
              <a:t>Course </a:t>
            </a:r>
            <a:r>
              <a:rPr lang="en-US" dirty="0" smtClean="0"/>
              <a:t>Development</a:t>
            </a:r>
          </a:p>
          <a:p>
            <a:pPr>
              <a:defRPr/>
            </a:pPr>
            <a:endParaRPr lang="en-US" sz="2800" dirty="0" smtClean="0">
              <a:solidFill>
                <a:schemeClr val="tx1"/>
              </a:solidFill>
            </a:endParaRPr>
          </a:p>
          <a:p>
            <a:pPr>
              <a:defRPr/>
            </a:pPr>
            <a:r>
              <a:rPr lang="en-US" sz="3600" dirty="0" smtClean="0">
                <a:solidFill>
                  <a:schemeClr val="tx1"/>
                </a:solidFill>
              </a:rPr>
              <a:t>Obesity and Child Health</a:t>
            </a:r>
            <a:endParaRPr lang="en-US" sz="3600" dirty="0">
              <a:solidFill>
                <a:schemeClr val="tx1"/>
              </a:solidFill>
            </a:endParaRPr>
          </a:p>
          <a:p>
            <a:pPr>
              <a:defRPr/>
            </a:pPr>
            <a:endParaRPr lang="en-US" dirty="0" smtClean="0"/>
          </a:p>
          <a:p>
            <a:endParaRPr lang="en-US" dirty="0"/>
          </a:p>
        </p:txBody>
      </p:sp>
    </p:spTree>
    <p:extLst>
      <p:ext uri="{BB962C8B-B14F-4D97-AF65-F5344CB8AC3E}">
        <p14:creationId xmlns:p14="http://schemas.microsoft.com/office/powerpoint/2010/main" val="2669854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Obesity and Child Health</a:t>
            </a:r>
          </a:p>
        </p:txBody>
      </p:sp>
      <p:sp>
        <p:nvSpPr>
          <p:cNvPr id="3" name="Content Placeholder 2"/>
          <p:cNvSpPr>
            <a:spLocks noGrp="1"/>
          </p:cNvSpPr>
          <p:nvPr>
            <p:ph idx="1"/>
          </p:nvPr>
        </p:nvSpPr>
        <p:spPr/>
        <p:txBody>
          <a:bodyPr/>
          <a:lstStyle/>
          <a:p>
            <a:pPr marL="228600" indent="-228600">
              <a:buClr>
                <a:schemeClr val="accent3"/>
              </a:buClr>
              <a:buFont typeface="Arial"/>
              <a:buChar char="•"/>
            </a:pPr>
            <a:r>
              <a:rPr lang="en-US" sz="2000" dirty="0">
                <a:solidFill>
                  <a:schemeClr val="tx2"/>
                </a:solidFill>
              </a:rPr>
              <a:t>Emerging major public health </a:t>
            </a:r>
            <a:r>
              <a:rPr lang="en-US" sz="2000" dirty="0" smtClean="0">
                <a:solidFill>
                  <a:schemeClr val="tx2"/>
                </a:solidFill>
              </a:rPr>
              <a:t>problem</a:t>
            </a:r>
          </a:p>
          <a:p>
            <a:pPr marL="684213" lvl="1" indent="-228600">
              <a:buClr>
                <a:schemeClr val="accent3"/>
              </a:buClr>
              <a:buFont typeface="Lucida Grande"/>
              <a:buChar char="–"/>
            </a:pPr>
            <a:r>
              <a:rPr lang="en-US" sz="2000" dirty="0" smtClean="0">
                <a:solidFill>
                  <a:schemeClr val="tx2"/>
                </a:solidFill>
              </a:rPr>
              <a:t>Obesity </a:t>
            </a:r>
            <a:r>
              <a:rPr lang="en-US" sz="2000" dirty="0">
                <a:solidFill>
                  <a:schemeClr val="tx2"/>
                </a:solidFill>
              </a:rPr>
              <a:t>tripled in 20 </a:t>
            </a:r>
            <a:r>
              <a:rPr lang="en-US" sz="2000" dirty="0" smtClean="0">
                <a:solidFill>
                  <a:schemeClr val="tx2"/>
                </a:solidFill>
              </a:rPr>
              <a:t>years</a:t>
            </a:r>
          </a:p>
          <a:p>
            <a:pPr marL="228600" indent="-228600">
              <a:buClr>
                <a:schemeClr val="accent3"/>
              </a:buClr>
              <a:buFont typeface="Arial"/>
              <a:buChar char="•"/>
            </a:pPr>
            <a:r>
              <a:rPr lang="en-US" sz="2000" dirty="0" smtClean="0">
                <a:solidFill>
                  <a:schemeClr val="tx2"/>
                </a:solidFill>
              </a:rPr>
              <a:t>Patterns </a:t>
            </a:r>
            <a:r>
              <a:rPr lang="en-US" sz="2000" dirty="0">
                <a:solidFill>
                  <a:schemeClr val="tx2"/>
                </a:solidFill>
              </a:rPr>
              <a:t>of obesity begin in </a:t>
            </a:r>
            <a:r>
              <a:rPr lang="en-US" sz="2000" dirty="0" smtClean="0">
                <a:solidFill>
                  <a:schemeClr val="tx2"/>
                </a:solidFill>
              </a:rPr>
              <a:t>childhood</a:t>
            </a:r>
          </a:p>
          <a:p>
            <a:pPr marL="684213" lvl="1" indent="-228600">
              <a:buClr>
                <a:schemeClr val="accent3"/>
              </a:buClr>
              <a:buFont typeface="Lucida Grande"/>
              <a:buChar char="–"/>
            </a:pPr>
            <a:r>
              <a:rPr lang="en-US" sz="2000" dirty="0" smtClean="0">
                <a:solidFill>
                  <a:schemeClr val="tx2"/>
                </a:solidFill>
              </a:rPr>
              <a:t>17</a:t>
            </a:r>
            <a:r>
              <a:rPr lang="en-US" sz="2000" dirty="0">
                <a:solidFill>
                  <a:schemeClr val="tx2"/>
                </a:solidFill>
              </a:rPr>
              <a:t>-18% of children and youth overweight (2006</a:t>
            </a:r>
            <a:r>
              <a:rPr lang="en-US" sz="2000" dirty="0" smtClean="0">
                <a:solidFill>
                  <a:schemeClr val="tx2"/>
                </a:solidFill>
              </a:rPr>
              <a:t>)</a:t>
            </a:r>
          </a:p>
          <a:p>
            <a:pPr marL="228600" indent="-228600">
              <a:buClr>
                <a:schemeClr val="accent3"/>
              </a:buClr>
              <a:buFont typeface="Arial"/>
              <a:buChar char="•"/>
            </a:pPr>
            <a:r>
              <a:rPr lang="en-US" sz="2000" dirty="0" smtClean="0">
                <a:solidFill>
                  <a:schemeClr val="tx2"/>
                </a:solidFill>
              </a:rPr>
              <a:t>Implications </a:t>
            </a:r>
            <a:r>
              <a:rPr lang="en-US" sz="2000" dirty="0">
                <a:solidFill>
                  <a:schemeClr val="tx2"/>
                </a:solidFill>
              </a:rPr>
              <a:t>for lifetime of health </a:t>
            </a:r>
            <a:r>
              <a:rPr lang="en-US" sz="2000" dirty="0" smtClean="0">
                <a:solidFill>
                  <a:schemeClr val="tx2"/>
                </a:solidFill>
              </a:rPr>
              <a:t>problems</a:t>
            </a:r>
          </a:p>
          <a:p>
            <a:pPr marL="684213" lvl="1" indent="-228600">
              <a:buClr>
                <a:schemeClr val="accent3"/>
              </a:buClr>
              <a:buFont typeface="Lucida Grande"/>
              <a:buChar char="–"/>
            </a:pPr>
            <a:r>
              <a:rPr lang="en-US" sz="2000" dirty="0" smtClean="0">
                <a:solidFill>
                  <a:schemeClr val="tx2"/>
                </a:solidFill>
              </a:rPr>
              <a:t>Links </a:t>
            </a:r>
            <a:r>
              <a:rPr lang="en-US" sz="2000" dirty="0">
                <a:solidFill>
                  <a:schemeClr val="tx2"/>
                </a:solidFill>
              </a:rPr>
              <a:t>to type 2 diabetes, cardiovascular diseases, pregnancy </a:t>
            </a:r>
            <a:r>
              <a:rPr lang="en-US" sz="2000" dirty="0" smtClean="0">
                <a:solidFill>
                  <a:schemeClr val="tx2"/>
                </a:solidFill>
              </a:rPr>
              <a:t>complications</a:t>
            </a:r>
          </a:p>
          <a:p>
            <a:endParaRPr lang="en-US" dirty="0" smtClean="0"/>
          </a:p>
          <a:p>
            <a:pPr algn="r"/>
            <a:r>
              <a:rPr lang="en-US" sz="1600" i="1" dirty="0" smtClean="0"/>
              <a:t>– Holly Grason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Lifespan: Obesity Impact and Prevention</a:t>
            </a:r>
            <a:endParaRPr lang="en-US" dirty="0"/>
          </a:p>
        </p:txBody>
      </p:sp>
      <p:sp>
        <p:nvSpPr>
          <p:cNvPr id="14" name="TextBox 13"/>
          <p:cNvSpPr txBox="1"/>
          <p:nvPr/>
        </p:nvSpPr>
        <p:spPr>
          <a:xfrm>
            <a:off x="697049" y="5825065"/>
            <a:ext cx="7753482" cy="1323439"/>
          </a:xfrm>
          <a:prstGeom prst="rect">
            <a:avLst/>
          </a:prstGeom>
          <a:noFill/>
        </p:spPr>
        <p:txBody>
          <a:bodyPr wrap="square" rtlCol="0">
            <a:spAutoFit/>
          </a:bodyPr>
          <a:lstStyle/>
          <a:p>
            <a:pPr algn="r">
              <a:defRPr/>
            </a:pPr>
            <a:r>
              <a:rPr lang="en-US" sz="1600" i="1" dirty="0" smtClean="0"/>
              <a:t>– </a:t>
            </a:r>
            <a:r>
              <a:rPr lang="en-US" sz="1600" i="1" dirty="0" err="1" smtClean="0"/>
              <a:t>Guyer</a:t>
            </a:r>
            <a:r>
              <a:rPr lang="en-US" sz="1600" i="1" dirty="0" smtClean="0"/>
              <a:t> B, Ma S, </a:t>
            </a:r>
            <a:r>
              <a:rPr lang="en-US" sz="1600" i="1" dirty="0" err="1" smtClean="0"/>
              <a:t>Grason</a:t>
            </a:r>
            <a:r>
              <a:rPr lang="en-US" sz="1600" i="1" dirty="0" smtClean="0"/>
              <a:t> H, Frick KD, Perry D, Sharkey A, McIntosh J. 2009. </a:t>
            </a:r>
          </a:p>
          <a:p>
            <a:pPr algn="r">
              <a:defRPr/>
            </a:pPr>
            <a:r>
              <a:rPr lang="en-US" sz="1600" i="1" dirty="0" smtClean="0"/>
              <a:t>Early childhood health promotion and its </a:t>
            </a:r>
            <a:r>
              <a:rPr lang="en-US" sz="1600" i="1" dirty="0" err="1" smtClean="0"/>
              <a:t>lifecourse</a:t>
            </a:r>
            <a:r>
              <a:rPr lang="en-US" sz="1600" i="1" dirty="0" smtClean="0"/>
              <a:t> health consequences, </a:t>
            </a:r>
          </a:p>
          <a:p>
            <a:pPr algn="r">
              <a:defRPr/>
            </a:pPr>
            <a:r>
              <a:rPr lang="en-US" sz="1600" i="1" dirty="0" smtClean="0"/>
              <a:t>Academic Pediatrics, 9(3): 142-149.</a:t>
            </a:r>
          </a:p>
          <a:p>
            <a:pPr algn="r">
              <a:defRPr/>
            </a:pPr>
            <a:endParaRPr lang="en-US" sz="1600" i="1" dirty="0" smtClean="0"/>
          </a:p>
          <a:p>
            <a:pPr algn="r"/>
            <a:endParaRPr lang="en-US" sz="1600" i="1" dirty="0"/>
          </a:p>
        </p:txBody>
      </p:sp>
      <p:graphicFrame>
        <p:nvGraphicFramePr>
          <p:cNvPr id="13" name="Group 3"/>
          <p:cNvGraphicFramePr>
            <a:graphicFrameLocks noGrp="1"/>
          </p:cNvGraphicFramePr>
          <p:nvPr>
            <p:ph idx="1"/>
          </p:nvPr>
        </p:nvGraphicFramePr>
        <p:xfrm>
          <a:off x="855132" y="2363928"/>
          <a:ext cx="7429502" cy="3294485"/>
        </p:xfrm>
        <a:graphic>
          <a:graphicData uri="http://schemas.openxmlformats.org/drawingml/2006/table">
            <a:tbl>
              <a:tblPr/>
              <a:tblGrid>
                <a:gridCol w="1486187"/>
                <a:gridCol w="1486187"/>
                <a:gridCol w="1484754"/>
                <a:gridCol w="1486187"/>
                <a:gridCol w="1486187"/>
              </a:tblGrid>
              <a:tr h="412805">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Level of Intervention</a:t>
                      </a:r>
                    </a:p>
                  </a:txBody>
                  <a:tcPr marL="67733" marR="67733" marT="33860" marB="338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Lifespan Stage Intervention and Impact</a:t>
                      </a: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Impact of early intervention</a:t>
                      </a:r>
                    </a:p>
                  </a:txBody>
                  <a:tcPr marL="67733" marR="67733" marT="33860" marB="33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80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Preconception/ Pregnancy</a:t>
                      </a: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Infant/ childhood</a:t>
                      </a: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Adolescence</a:t>
                      </a: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Adulthood</a:t>
                      </a:r>
                    </a:p>
                  </a:txBody>
                  <a:tcPr marL="67733" marR="67733" marT="33860" marB="33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585">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Individual</a:t>
                      </a:r>
                    </a:p>
                  </a:txBody>
                  <a:tcPr marL="67733" marR="67733" marT="33860" marB="338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970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585">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Family</a:t>
                      </a:r>
                    </a:p>
                  </a:txBody>
                  <a:tcPr marL="67733" marR="67733" marT="33860" marB="338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58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8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Local/ School/ community</a:t>
                      </a:r>
                    </a:p>
                  </a:txBody>
                  <a:tcPr marL="67733" marR="67733" marT="33860" marB="338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5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National</a:t>
                      </a:r>
                    </a:p>
                  </a:txBody>
                  <a:tcPr marL="67733" marR="67733" marT="33860" marB="338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67733" marR="67733" marT="33860" marB="33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 name="Text Box 54"/>
          <p:cNvSpPr txBox="1">
            <a:spLocks noChangeArrowheads="1"/>
          </p:cNvSpPr>
          <p:nvPr/>
        </p:nvSpPr>
        <p:spPr bwMode="auto">
          <a:xfrm>
            <a:off x="2404532" y="3285067"/>
            <a:ext cx="5829299" cy="276999"/>
          </a:xfrm>
          <a:prstGeom prst="rect">
            <a:avLst/>
          </a:prstGeom>
          <a:solidFill>
            <a:srgbClr val="808080"/>
          </a:solidFill>
          <a:ln w="9525">
            <a:solidFill>
              <a:schemeClr val="tx1"/>
            </a:solid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en-US" sz="1200" dirty="0">
                <a:solidFill>
                  <a:srgbClr val="FFFFFF"/>
                </a:solidFill>
              </a:rPr>
              <a:t>Observational</a:t>
            </a:r>
            <a:r>
              <a:rPr lang="en-US" sz="1200" dirty="0">
                <a:solidFill>
                  <a:srgbClr val="000000"/>
                </a:solidFill>
              </a:rPr>
              <a:t> </a:t>
            </a:r>
            <a:r>
              <a:rPr lang="en-US" sz="1200" dirty="0">
                <a:solidFill>
                  <a:srgbClr val="FFFFFF"/>
                </a:solidFill>
              </a:rPr>
              <a:t>studies </a:t>
            </a:r>
            <a:r>
              <a:rPr lang="en-US" sz="1200" baseline="30000" dirty="0">
                <a:solidFill>
                  <a:srgbClr val="FFFFFF"/>
                </a:solidFill>
              </a:rPr>
              <a:t>1,2</a:t>
            </a:r>
            <a:endParaRPr lang="en-US" sz="1200" baseline="40000" dirty="0">
              <a:solidFill>
                <a:srgbClr val="FFFFFF"/>
              </a:solidFill>
            </a:endParaRPr>
          </a:p>
        </p:txBody>
      </p:sp>
      <p:sp>
        <p:nvSpPr>
          <p:cNvPr id="16" name="Text Box 55"/>
          <p:cNvSpPr txBox="1">
            <a:spLocks noChangeArrowheads="1"/>
          </p:cNvSpPr>
          <p:nvPr/>
        </p:nvSpPr>
        <p:spPr bwMode="auto">
          <a:xfrm>
            <a:off x="3894665" y="3690134"/>
            <a:ext cx="4339166" cy="276999"/>
          </a:xfrm>
          <a:prstGeom prst="rect">
            <a:avLst/>
          </a:prstGeom>
          <a:solidFill>
            <a:srgbClr val="808080"/>
          </a:solidFill>
          <a:ln w="9525">
            <a:solidFill>
              <a:schemeClr val="tx1"/>
            </a:solid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en-US" sz="1200" dirty="0" smtClean="0">
                <a:solidFill>
                  <a:srgbClr val="FFFFFF"/>
                </a:solidFill>
              </a:rPr>
              <a:t>Preschool education </a:t>
            </a:r>
            <a:r>
              <a:rPr lang="en-US" sz="1200" baseline="30000" dirty="0" smtClean="0">
                <a:solidFill>
                  <a:srgbClr val="FFFFFF"/>
                </a:solidFill>
              </a:rPr>
              <a:t>4</a:t>
            </a:r>
            <a:endParaRPr lang="en-US" sz="1200" baseline="40000" dirty="0" smtClean="0">
              <a:solidFill>
                <a:srgbClr val="FFFFFF"/>
              </a:solidFill>
            </a:endParaRPr>
          </a:p>
        </p:txBody>
      </p:sp>
      <p:sp>
        <p:nvSpPr>
          <p:cNvPr id="19" name="Text Box 58"/>
          <p:cNvSpPr txBox="1">
            <a:spLocks noChangeArrowheads="1"/>
          </p:cNvSpPr>
          <p:nvPr/>
        </p:nvSpPr>
        <p:spPr bwMode="auto">
          <a:xfrm>
            <a:off x="3894665" y="4900876"/>
            <a:ext cx="2476500" cy="276999"/>
          </a:xfrm>
          <a:prstGeom prst="rect">
            <a:avLst/>
          </a:prstGeom>
          <a:solidFill>
            <a:srgbClr val="808080"/>
          </a:solidFill>
          <a:ln w="9525">
            <a:solidFill>
              <a:schemeClr val="tx1"/>
            </a:solid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en-US" sz="1200" dirty="0">
                <a:solidFill>
                  <a:srgbClr val="FFFFFF"/>
                </a:solidFill>
              </a:rPr>
              <a:t>Teacher curriculum </a:t>
            </a:r>
            <a:r>
              <a:rPr lang="en-US" sz="1200" baseline="30000" dirty="0">
                <a:solidFill>
                  <a:srgbClr val="FFFFFF"/>
                </a:solidFill>
              </a:rPr>
              <a:t>6</a:t>
            </a:r>
            <a:endParaRPr lang="en-US" sz="1200" baseline="40000" dirty="0">
              <a:solidFill>
                <a:srgbClr val="FFFFFF"/>
              </a:solidFill>
            </a:endParaRPr>
          </a:p>
        </p:txBody>
      </p:sp>
      <p:sp>
        <p:nvSpPr>
          <p:cNvPr id="22" name="Text Box 61"/>
          <p:cNvSpPr txBox="1">
            <a:spLocks noChangeArrowheads="1"/>
          </p:cNvSpPr>
          <p:nvPr/>
        </p:nvSpPr>
        <p:spPr bwMode="auto">
          <a:xfrm>
            <a:off x="6304842" y="4900876"/>
            <a:ext cx="1928989" cy="278696"/>
          </a:xfrm>
          <a:prstGeom prst="rect">
            <a:avLst/>
          </a:prstGeom>
          <a:solidFill>
            <a:srgbClr val="C0C0C0"/>
          </a:solidFill>
          <a:ln w="9525">
            <a:solidFill>
              <a:schemeClr val="tx1"/>
            </a:solid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endParaRPr lang="en-US">
              <a:solidFill>
                <a:srgbClr val="FFFFFF"/>
              </a:solidFill>
            </a:endParaRPr>
          </a:p>
        </p:txBody>
      </p:sp>
      <p:sp>
        <p:nvSpPr>
          <p:cNvPr id="23" name="Text Box 58"/>
          <p:cNvSpPr txBox="1">
            <a:spLocks noChangeArrowheads="1"/>
          </p:cNvSpPr>
          <p:nvPr/>
        </p:nvSpPr>
        <p:spPr bwMode="auto">
          <a:xfrm>
            <a:off x="3894665" y="4494476"/>
            <a:ext cx="2476500" cy="276999"/>
          </a:xfrm>
          <a:prstGeom prst="rect">
            <a:avLst/>
          </a:prstGeom>
          <a:solidFill>
            <a:srgbClr val="808080"/>
          </a:solidFill>
          <a:ln w="9525">
            <a:solidFill>
              <a:schemeClr val="tx1"/>
            </a:solid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en-US" sz="1200" dirty="0" smtClean="0">
                <a:solidFill>
                  <a:srgbClr val="FFFFFF"/>
                </a:solidFill>
              </a:rPr>
              <a:t>Parent education </a:t>
            </a:r>
            <a:r>
              <a:rPr lang="en-US" sz="1200" baseline="30000" dirty="0" smtClean="0">
                <a:solidFill>
                  <a:srgbClr val="FFFFFF"/>
                </a:solidFill>
              </a:rPr>
              <a:t>5</a:t>
            </a:r>
            <a:endParaRPr lang="en-US" sz="1200" baseline="40000" dirty="0">
              <a:solidFill>
                <a:srgbClr val="FFFFFF"/>
              </a:solidFill>
            </a:endParaRPr>
          </a:p>
        </p:txBody>
      </p:sp>
      <p:sp>
        <p:nvSpPr>
          <p:cNvPr id="24" name="Text Box 61"/>
          <p:cNvSpPr txBox="1">
            <a:spLocks noChangeArrowheads="1"/>
          </p:cNvSpPr>
          <p:nvPr/>
        </p:nvSpPr>
        <p:spPr bwMode="auto">
          <a:xfrm>
            <a:off x="6304842" y="4494476"/>
            <a:ext cx="1928989" cy="278696"/>
          </a:xfrm>
          <a:prstGeom prst="rect">
            <a:avLst/>
          </a:prstGeom>
          <a:solidFill>
            <a:srgbClr val="C0C0C0"/>
          </a:solidFill>
          <a:ln w="9525">
            <a:solidFill>
              <a:schemeClr val="tx1"/>
            </a:solid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endParaRPr lang="en-US">
              <a:solidFill>
                <a:srgbClr val="FFFFFF"/>
              </a:solidFill>
            </a:endParaRPr>
          </a:p>
        </p:txBody>
      </p:sp>
      <p:sp>
        <p:nvSpPr>
          <p:cNvPr id="25" name="Text Box 58"/>
          <p:cNvSpPr txBox="1">
            <a:spLocks noChangeArrowheads="1"/>
          </p:cNvSpPr>
          <p:nvPr/>
        </p:nvSpPr>
        <p:spPr bwMode="auto">
          <a:xfrm>
            <a:off x="3894665" y="4091801"/>
            <a:ext cx="2476500" cy="276999"/>
          </a:xfrm>
          <a:prstGeom prst="rect">
            <a:avLst/>
          </a:prstGeom>
          <a:solidFill>
            <a:srgbClr val="808080"/>
          </a:solidFill>
          <a:ln w="9525">
            <a:solidFill>
              <a:schemeClr val="tx1"/>
            </a:solid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r>
              <a:rPr lang="en-US" sz="1200" dirty="0" smtClean="0">
                <a:solidFill>
                  <a:srgbClr val="FFFFFF"/>
                </a:solidFill>
              </a:rPr>
              <a:t>Parent education </a:t>
            </a:r>
            <a:r>
              <a:rPr lang="en-US" sz="1200" baseline="30000" dirty="0" smtClean="0">
                <a:solidFill>
                  <a:srgbClr val="FFFFFF"/>
                </a:solidFill>
              </a:rPr>
              <a:t>5</a:t>
            </a:r>
            <a:endParaRPr lang="en-US" sz="1200" baseline="40000" dirty="0">
              <a:solidFill>
                <a:srgbClr val="FFFFFF"/>
              </a:solidFill>
            </a:endParaRPr>
          </a:p>
        </p:txBody>
      </p:sp>
      <p:sp>
        <p:nvSpPr>
          <p:cNvPr id="26" name="Text Box 61"/>
          <p:cNvSpPr txBox="1">
            <a:spLocks noChangeArrowheads="1"/>
          </p:cNvSpPr>
          <p:nvPr/>
        </p:nvSpPr>
        <p:spPr bwMode="auto">
          <a:xfrm>
            <a:off x="6304842" y="4091801"/>
            <a:ext cx="1928989" cy="278696"/>
          </a:xfrm>
          <a:prstGeom prst="rect">
            <a:avLst/>
          </a:prstGeom>
          <a:solidFill>
            <a:srgbClr val="C0C0C0"/>
          </a:solidFill>
          <a:ln w="9525">
            <a:solidFill>
              <a:schemeClr val="tx1"/>
            </a:solid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50000"/>
              </a:spcBef>
              <a:spcAft>
                <a:spcPct val="0"/>
              </a:spcAft>
            </a:pPr>
            <a:endParaRPr lang="en-US">
              <a:solidFill>
                <a:srgbClr val="FFFFFF"/>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42&quot;&gt;&lt;property id=&quot;20148&quot; value=&quot;5&quot;/&gt;&lt;property id=&quot;20300&quot; value=&quot;Slide 1&quot;/&gt;&lt;property id=&quot;20307&quot; value=&quot;294&quot;/&gt;&lt;/object&gt;&lt;object type=&quot;3&quot; unique_id=&quot;10043&quot;&gt;&lt;property id=&quot;20148&quot; value=&quot;5&quot;/&gt;&lt;property id=&quot;20300&quot; value=&quot;Slide 2 - &amp;quot;PKU &amp;amp; Life Course Development:&amp;#x0D;&amp;#x0A;Birth to Two Years&amp;quot;&quot;/&gt;&lt;property id=&quot;20307&quot; value=&quot;296&quot;/&gt;&lt;/object&gt;&lt;object type=&quot;3&quot; unique_id=&quot;10044&quot;&gt;&lt;property id=&quot;20148&quot; value=&quot;5&quot;/&gt;&lt;property id=&quot;20300&quot; value=&quot;Slide 3&quot;/&gt;&lt;property id=&quot;20307&quot; value=&quot;297&quot;/&gt;&lt;/object&gt;&lt;object type=&quot;3&quot; unique_id=&quot;10045&quot;&gt;&lt;property id=&quot;20148&quot; value=&quot;5&quot;/&gt;&lt;property id=&quot;20300&quot; value=&quot;Slide 4 - &amp;quot;PKU &amp;amp; Life Course Development:&amp;#x0D;&amp;#x0A;Ages 4-6 years&amp;quot;&quot;/&gt;&lt;property id=&quot;20307&quot; value=&quot;298&quot;/&gt;&lt;/object&gt;&lt;object type=&quot;3&quot; unique_id=&quot;10046&quot;&gt;&lt;property id=&quot;20148&quot; value=&quot;5&quot;/&gt;&lt;property id=&quot;20300&quot; value=&quot;Slide 5 - &amp;quot;PKU &amp;amp; Life Course Development:&amp;#x0D;&amp;#x0A;Middle &amp;amp; High School Years&amp;quot;&quot;/&gt;&lt;property id=&quot;20307&quot; value=&quot;299&quot;/&gt;&lt;/object&gt;&lt;object type=&quot;3&quot; unique_id=&quot;10047&quot;&gt;&lt;property id=&quot;20148&quot; value=&quot;5&quot;/&gt;&lt;property id=&quot;20300&quot; value=&quot;Slide 6 - &amp;quot;PKU &amp;amp; Life Course Development:&amp;#x0D;&amp;#x0A;Young Adulthood&amp;quot;&quot;/&gt;&lt;property id=&quot;20307&quot; value=&quot;300&quot;/&gt;&lt;/object&gt;&lt;object type=&quot;3&quot; unique_id=&quot;10048&quot;&gt;&lt;property id=&quot;20148&quot; value=&quot;5&quot;/&gt;&lt;property id=&quot;20300&quot; value=&quot;Slide 7&quot;/&gt;&lt;property id=&quot;20307&quot; value=&quot;307&quot;/&gt;&lt;/object&gt;&lt;object type=&quot;3&quot; unique_id=&quot;10049&quot;&gt;&lt;property id=&quot;20148&quot; value=&quot;5&quot;/&gt;&lt;property id=&quot;20300&quot; value=&quot;Slide 8 - &amp;quot;Obesity and Child Health&amp;quot;&quot;/&gt;&lt;property id=&quot;20307&quot; value=&quot;302&quot;/&gt;&lt;/object&gt;&lt;object type=&quot;3&quot; unique_id=&quot;10050&quot;&gt;&lt;property id=&quot;20148&quot; value=&quot;5&quot;/&gt;&lt;property id=&quot;20300&quot; value=&quot;Slide 9 - &amp;quot;Lifespan: Obesity Impact and Prevention&amp;quot;&quot;/&gt;&lt;property id=&quot;20307&quot; value=&quot;303&quot;/&gt;&lt;/object&gt;&lt;object type=&quot;3&quot; unique_id=&quot;10051&quot;&gt;&lt;property id=&quot;20148&quot; value=&quot;5&quot;/&gt;&lt;property id=&quot;20300&quot; value=&quot;Slide 10&quot;/&gt;&lt;property id=&quot;20307&quot; value=&quot;305&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372</TotalTime>
  <Words>583</Words>
  <Application>Microsoft Office PowerPoint</Application>
  <PresentationFormat>On-screen Show (4:3)</PresentationFormat>
  <Paragraphs>84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PKU &amp; Life Course Development: Birth to Two Years</vt:lpstr>
      <vt:lpstr>PowerPoint Presentation</vt:lpstr>
      <vt:lpstr>PKU &amp; Life Course Development: Ages 4-6 years</vt:lpstr>
      <vt:lpstr>PKU &amp; Life Course Development: Middle &amp; High School Years</vt:lpstr>
      <vt:lpstr>PKU &amp; Life Course Development: Young Adulthood</vt:lpstr>
      <vt:lpstr>PowerPoint Presentation</vt:lpstr>
      <vt:lpstr>Obesity and Child Health</vt:lpstr>
      <vt:lpstr>Lifespan: Obesity Impact and Prevention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 muncy</dc:creator>
  <cp:lastModifiedBy>Oksana Klimova</cp:lastModifiedBy>
  <cp:revision>140</cp:revision>
  <dcterms:created xsi:type="dcterms:W3CDTF">2012-01-20T23:43:10Z</dcterms:created>
  <dcterms:modified xsi:type="dcterms:W3CDTF">2012-01-30T14:58:02Z</dcterms:modified>
</cp:coreProperties>
</file>