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43891200" cy="32918400"/>
  <p:notesSz cx="6950075" cy="9236075"/>
  <p:defaultTextStyle>
    <a:defPPr>
      <a:defRPr lang="en-US"/>
    </a:defPPr>
    <a:lvl1pPr marL="0" algn="l" defTabSz="4301338" rtl="0" eaLnBrk="1" latinLnBrk="0" hangingPunct="1">
      <a:defRPr sz="8467" kern="1200">
        <a:solidFill>
          <a:schemeClr val="tx1"/>
        </a:solidFill>
        <a:latin typeface="+mn-lt"/>
        <a:ea typeface="+mn-ea"/>
        <a:cs typeface="+mn-cs"/>
      </a:defRPr>
    </a:lvl1pPr>
    <a:lvl2pPr marL="2150669" algn="l" defTabSz="4301338" rtl="0" eaLnBrk="1" latinLnBrk="0" hangingPunct="1">
      <a:defRPr sz="8467" kern="1200">
        <a:solidFill>
          <a:schemeClr val="tx1"/>
        </a:solidFill>
        <a:latin typeface="+mn-lt"/>
        <a:ea typeface="+mn-ea"/>
        <a:cs typeface="+mn-cs"/>
      </a:defRPr>
    </a:lvl2pPr>
    <a:lvl3pPr marL="4301338" algn="l" defTabSz="4301338" rtl="0" eaLnBrk="1" latinLnBrk="0" hangingPunct="1">
      <a:defRPr sz="8467" kern="1200">
        <a:solidFill>
          <a:schemeClr val="tx1"/>
        </a:solidFill>
        <a:latin typeface="+mn-lt"/>
        <a:ea typeface="+mn-ea"/>
        <a:cs typeface="+mn-cs"/>
      </a:defRPr>
    </a:lvl3pPr>
    <a:lvl4pPr marL="6452006" algn="l" defTabSz="4301338" rtl="0" eaLnBrk="1" latinLnBrk="0" hangingPunct="1">
      <a:defRPr sz="8467" kern="1200">
        <a:solidFill>
          <a:schemeClr val="tx1"/>
        </a:solidFill>
        <a:latin typeface="+mn-lt"/>
        <a:ea typeface="+mn-ea"/>
        <a:cs typeface="+mn-cs"/>
      </a:defRPr>
    </a:lvl4pPr>
    <a:lvl5pPr marL="8602675" algn="l" defTabSz="4301338" rtl="0" eaLnBrk="1" latinLnBrk="0" hangingPunct="1">
      <a:defRPr sz="8467" kern="1200">
        <a:solidFill>
          <a:schemeClr val="tx1"/>
        </a:solidFill>
        <a:latin typeface="+mn-lt"/>
        <a:ea typeface="+mn-ea"/>
        <a:cs typeface="+mn-cs"/>
      </a:defRPr>
    </a:lvl5pPr>
    <a:lvl6pPr marL="10753344" algn="l" defTabSz="4301338" rtl="0" eaLnBrk="1" latinLnBrk="0" hangingPunct="1">
      <a:defRPr sz="8467" kern="1200">
        <a:solidFill>
          <a:schemeClr val="tx1"/>
        </a:solidFill>
        <a:latin typeface="+mn-lt"/>
        <a:ea typeface="+mn-ea"/>
        <a:cs typeface="+mn-cs"/>
      </a:defRPr>
    </a:lvl6pPr>
    <a:lvl7pPr marL="12904013" algn="l" defTabSz="4301338" rtl="0" eaLnBrk="1" latinLnBrk="0" hangingPunct="1">
      <a:defRPr sz="8467" kern="1200">
        <a:solidFill>
          <a:schemeClr val="tx1"/>
        </a:solidFill>
        <a:latin typeface="+mn-lt"/>
        <a:ea typeface="+mn-ea"/>
        <a:cs typeface="+mn-cs"/>
      </a:defRPr>
    </a:lvl7pPr>
    <a:lvl8pPr marL="15054682" algn="l" defTabSz="4301338" rtl="0" eaLnBrk="1" latinLnBrk="0" hangingPunct="1">
      <a:defRPr sz="8467" kern="1200">
        <a:solidFill>
          <a:schemeClr val="tx1"/>
        </a:solidFill>
        <a:latin typeface="+mn-lt"/>
        <a:ea typeface="+mn-ea"/>
        <a:cs typeface="+mn-cs"/>
      </a:defRPr>
    </a:lvl8pPr>
    <a:lvl9pPr marL="17205350" algn="l" defTabSz="4301338" rtl="0" eaLnBrk="1" latinLnBrk="0" hangingPunct="1">
      <a:defRPr sz="846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n Rachel Vinoski Thomas" initials="ERVT" lastIdx="5" clrIdx="0">
    <p:extLst>
      <p:ext uri="{19B8F6BF-5375-455C-9EA6-DF929625EA0E}">
        <p15:presenceInfo xmlns:p15="http://schemas.microsoft.com/office/powerpoint/2012/main" userId="S::evinoski@gsu.edu::b6acb76e-8c07-46b0-bde5-f5211d8631a2" providerId="AD"/>
      </p:ext>
    </p:extLst>
  </p:cmAuthor>
  <p:cmAuthor id="2" name="Susanna Miller-Raines" initials="SM" lastIdx="1" clrIdx="1">
    <p:extLst>
      <p:ext uri="{19B8F6BF-5375-455C-9EA6-DF929625EA0E}">
        <p15:presenceInfo xmlns:p15="http://schemas.microsoft.com/office/powerpoint/2012/main" userId="S-1-5-21-2482117454-3359243091-2387698914-153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65F"/>
    <a:srgbClr val="1F365F"/>
    <a:srgbClr val="000000"/>
    <a:srgbClr val="3459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04" autoAdjust="0"/>
    <p:restoredTop sz="94660"/>
  </p:normalViewPr>
  <p:slideViewPr>
    <p:cSldViewPr snapToGrid="0">
      <p:cViewPr>
        <p:scale>
          <a:sx n="30" d="100"/>
          <a:sy n="30" d="100"/>
        </p:scale>
        <p:origin x="1216"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Person Living With a Disability</c:v>
                </c:pt>
                <c:pt idx="1">
                  <c:v>Disability Service Provider</c:v>
                </c:pt>
                <c:pt idx="2">
                  <c:v>Family Member or Caregiver</c:v>
                </c:pt>
              </c:strCache>
            </c:strRef>
          </c:cat>
          <c:val>
            <c:numRef>
              <c:f>Sheet1!$B$2:$B$4</c:f>
              <c:numCache>
                <c:formatCode>General</c:formatCode>
                <c:ptCount val="3"/>
                <c:pt idx="0">
                  <c:v>66</c:v>
                </c:pt>
                <c:pt idx="1">
                  <c:v>19</c:v>
                </c:pt>
                <c:pt idx="2">
                  <c:v>54</c:v>
                </c:pt>
              </c:numCache>
            </c:numRef>
          </c:val>
          <c:extLst>
            <c:ext xmlns:c16="http://schemas.microsoft.com/office/drawing/2014/chart" uri="{C3380CC4-5D6E-409C-BE32-E72D297353CC}">
              <c16:uniqueId val="{00000000-7E1C-4FD6-92AD-0F6059105D6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115449727309887"/>
          <c:y val="0.79138325769288587"/>
          <c:w val="0.71607616124539186"/>
          <c:h val="0.2086167423071140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Pt>
            <c:idx val="0"/>
            <c:bubble3D val="0"/>
            <c:spPr>
              <a:solidFill>
                <a:schemeClr val="accent1"/>
              </a:solidFill>
              <a:ln>
                <a:noFill/>
              </a:ln>
              <a:effectLst/>
            </c:spPr>
            <c:extLst>
              <c:ext xmlns:c16="http://schemas.microsoft.com/office/drawing/2014/chart" uri="{C3380CC4-5D6E-409C-BE32-E72D297353CC}">
                <c16:uniqueId val="{00000001-C947-654B-B45C-27AA7E7A8A22}"/>
              </c:ext>
            </c:extLst>
          </c:dPt>
          <c:dPt>
            <c:idx val="1"/>
            <c:bubble3D val="0"/>
            <c:spPr>
              <a:solidFill>
                <a:schemeClr val="accent2"/>
              </a:solidFill>
              <a:ln>
                <a:noFill/>
              </a:ln>
              <a:effectLst/>
            </c:spPr>
            <c:extLst>
              <c:ext xmlns:c16="http://schemas.microsoft.com/office/drawing/2014/chart" uri="{C3380CC4-5D6E-409C-BE32-E72D297353CC}">
                <c16:uniqueId val="{00000003-C947-654B-B45C-27AA7E7A8A22}"/>
              </c:ext>
            </c:extLst>
          </c:dPt>
          <c:dPt>
            <c:idx val="2"/>
            <c:bubble3D val="0"/>
            <c:spPr>
              <a:solidFill>
                <a:schemeClr val="accent3"/>
              </a:solidFill>
              <a:ln>
                <a:noFill/>
              </a:ln>
              <a:effectLst/>
            </c:spPr>
            <c:extLst>
              <c:ext xmlns:c16="http://schemas.microsoft.com/office/drawing/2014/chart" uri="{C3380CC4-5D6E-409C-BE32-E72D297353CC}">
                <c16:uniqueId val="{00000005-C947-654B-B45C-27AA7E7A8A22}"/>
              </c:ext>
            </c:extLst>
          </c:dPt>
          <c:dLbls>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Female</c:v>
                </c:pt>
                <c:pt idx="1">
                  <c:v>Male</c:v>
                </c:pt>
                <c:pt idx="2">
                  <c:v>Non-Binary</c:v>
                </c:pt>
              </c:strCache>
            </c:strRef>
          </c:cat>
          <c:val>
            <c:numRef>
              <c:f>Sheet1!$B$2:$B$4</c:f>
              <c:numCache>
                <c:formatCode>General</c:formatCode>
                <c:ptCount val="3"/>
                <c:pt idx="0">
                  <c:v>98</c:v>
                </c:pt>
                <c:pt idx="1">
                  <c:v>40</c:v>
                </c:pt>
                <c:pt idx="2">
                  <c:v>1</c:v>
                </c:pt>
              </c:numCache>
            </c:numRef>
          </c:val>
          <c:extLst>
            <c:ext xmlns:c16="http://schemas.microsoft.com/office/drawing/2014/chart" uri="{C3380CC4-5D6E-409C-BE32-E72D297353CC}">
              <c16:uniqueId val="{00000006-C947-654B-B45C-27AA7E7A8A2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115449727309887"/>
          <c:y val="0.79138325769288587"/>
          <c:w val="0.71607616124539186"/>
          <c:h val="0.2086167423071140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Pt>
            <c:idx val="0"/>
            <c:bubble3D val="0"/>
            <c:spPr>
              <a:solidFill>
                <a:schemeClr val="accent1"/>
              </a:solidFill>
              <a:ln>
                <a:noFill/>
              </a:ln>
              <a:effectLst/>
            </c:spPr>
            <c:extLst>
              <c:ext xmlns:c16="http://schemas.microsoft.com/office/drawing/2014/chart" uri="{C3380CC4-5D6E-409C-BE32-E72D297353CC}">
                <c16:uniqueId val="{00000001-6E2C-DE4D-AFF0-C214533A882B}"/>
              </c:ext>
            </c:extLst>
          </c:dPt>
          <c:dPt>
            <c:idx val="1"/>
            <c:bubble3D val="0"/>
            <c:spPr>
              <a:solidFill>
                <a:schemeClr val="accent2"/>
              </a:solidFill>
              <a:ln>
                <a:noFill/>
              </a:ln>
              <a:effectLst/>
            </c:spPr>
            <c:extLst>
              <c:ext xmlns:c16="http://schemas.microsoft.com/office/drawing/2014/chart" uri="{C3380CC4-5D6E-409C-BE32-E72D297353CC}">
                <c16:uniqueId val="{00000003-6E2C-DE4D-AFF0-C214533A882B}"/>
              </c:ext>
            </c:extLst>
          </c:dPt>
          <c:dPt>
            <c:idx val="2"/>
            <c:bubble3D val="0"/>
            <c:spPr>
              <a:solidFill>
                <a:schemeClr val="accent3"/>
              </a:solidFill>
              <a:ln>
                <a:noFill/>
              </a:ln>
              <a:effectLst/>
            </c:spPr>
            <c:extLst>
              <c:ext xmlns:c16="http://schemas.microsoft.com/office/drawing/2014/chart" uri="{C3380CC4-5D6E-409C-BE32-E72D297353CC}">
                <c16:uniqueId val="{00000005-6E2C-DE4D-AFF0-C214533A882B}"/>
              </c:ext>
            </c:extLst>
          </c:dPt>
          <c:dLbls>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Suburban</c:v>
                </c:pt>
                <c:pt idx="1">
                  <c:v>Urban</c:v>
                </c:pt>
                <c:pt idx="2">
                  <c:v>Rural</c:v>
                </c:pt>
              </c:strCache>
            </c:strRef>
          </c:cat>
          <c:val>
            <c:numRef>
              <c:f>Sheet1!$B$2:$B$4</c:f>
              <c:numCache>
                <c:formatCode>General</c:formatCode>
                <c:ptCount val="3"/>
                <c:pt idx="0">
                  <c:v>80</c:v>
                </c:pt>
                <c:pt idx="1">
                  <c:v>35</c:v>
                </c:pt>
                <c:pt idx="2">
                  <c:v>24</c:v>
                </c:pt>
              </c:numCache>
            </c:numRef>
          </c:val>
          <c:extLst>
            <c:ext xmlns:c16="http://schemas.microsoft.com/office/drawing/2014/chart" uri="{C3380CC4-5D6E-409C-BE32-E72D297353CC}">
              <c16:uniqueId val="{00000006-6E2C-DE4D-AFF0-C214533A882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115449727309887"/>
          <c:y val="0.79138325769288587"/>
          <c:w val="0.71607616124539186"/>
          <c:h val="0.2086167423071140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9-17T16:06:54.301" idx="1">
    <p:pos x="21806" y="165"/>
    <p:text>Poster title text should be no smaller than 88 pt font</p:text>
    <p:extLst>
      <p:ext uri="{C676402C-5697-4E1C-873F-D02D1690AC5C}">
        <p15:threadingInfo xmlns:p15="http://schemas.microsoft.com/office/powerpoint/2012/main" timeZoneBias="240"/>
      </p:ext>
    </p:extLst>
  </p:cm>
  <p:cm authorId="1" dt="2019-09-17T16:09:55.306" idx="2">
    <p:pos x="21536" y="2664"/>
    <p:text>Author name text should be no smaller than 72 pt. font</p:text>
    <p:extLst>
      <p:ext uri="{C676402C-5697-4E1C-873F-D02D1690AC5C}">
        <p15:threadingInfo xmlns:p15="http://schemas.microsoft.com/office/powerpoint/2012/main" timeZoneBias="240"/>
      </p:ext>
    </p:extLst>
  </p:cm>
  <p:cm authorId="1" dt="2019-09-17T16:10:37.615" idx="3">
    <p:pos x="4384" y="3648"/>
    <p:text>Section header text should be no smaller than 60 pt. font</p:text>
    <p:extLst>
      <p:ext uri="{C676402C-5697-4E1C-873F-D02D1690AC5C}">
        <p15:threadingInfo xmlns:p15="http://schemas.microsoft.com/office/powerpoint/2012/main" timeZoneBias="240"/>
      </p:ext>
    </p:extLst>
  </p:cm>
  <p:cm authorId="1" dt="2019-09-17T16:12:08.873" idx="4">
    <p:pos x="7328" y="4736"/>
    <p:text>Body text should be no smaller than 36 pt. font</p:text>
    <p:extLst>
      <p:ext uri="{C676402C-5697-4E1C-873F-D02D1690AC5C}">
        <p15:threadingInfo xmlns:p15="http://schemas.microsoft.com/office/powerpoint/2012/main" timeZoneBias="240"/>
      </p:ext>
    </p:extLst>
  </p:cm>
  <p:cm authorId="1" dt="2019-09-17T16:13:20.452" idx="5">
    <p:pos x="26784" y="17984"/>
    <p:text>Supplemental information (contact and references) text should be no smaller than 36 pt. font</p:text>
    <p:extLst>
      <p:ext uri="{C676402C-5697-4E1C-873F-D02D1690AC5C}">
        <p15:threadingInfo xmlns:p15="http://schemas.microsoft.com/office/powerpoint/2012/main" timeZoneBias="240"/>
      </p:ext>
    </p:extLst>
  </p:cm>
  <p:cm authorId="2" dt="2019-09-17T16:26:13.172" idx="1">
    <p:pos x="16927" y="13085"/>
    <p:text>Photos can convey messages better than words. If you are using a photo, make sure it's pixilated to the appropriate size AND scaled to fit wihtout distorting the photo.</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3F6C4-57C3-E546-BAEA-FC392A22DEC7}" type="doc">
      <dgm:prSet loTypeId="urn:microsoft.com/office/officeart/2005/8/layout/hierarchy2" loCatId="" qsTypeId="urn:microsoft.com/office/officeart/2005/8/quickstyle/simple5" qsCatId="simple" csTypeId="urn:microsoft.com/office/officeart/2005/8/colors/accent5_2" csCatId="accent5" phldr="1"/>
      <dgm:spPr/>
      <dgm:t>
        <a:bodyPr/>
        <a:lstStyle/>
        <a:p>
          <a:endParaRPr lang="en-US"/>
        </a:p>
      </dgm:t>
    </dgm:pt>
    <dgm:pt modelId="{02AAA189-56EA-D049-8AD6-947F40A8989B}">
      <dgm:prSet phldrT="[Text]"/>
      <dgm:spPr/>
      <dgm:t>
        <a:bodyPr/>
        <a:lstStyle/>
        <a:p>
          <a:r>
            <a:rPr lang="en-US" dirty="0"/>
            <a:t>Demographics</a:t>
          </a:r>
        </a:p>
        <a:p>
          <a:r>
            <a:rPr lang="en-US" dirty="0"/>
            <a:t>14 Questions</a:t>
          </a:r>
        </a:p>
      </dgm:t>
    </dgm:pt>
    <dgm:pt modelId="{BC97AC25-982F-C248-8A10-5FC7CEDF866A}" type="parTrans" cxnId="{4613CC92-59A7-F345-B12C-5EF5E0E5D026}">
      <dgm:prSet/>
      <dgm:spPr/>
      <dgm:t>
        <a:bodyPr/>
        <a:lstStyle/>
        <a:p>
          <a:endParaRPr lang="en-US"/>
        </a:p>
      </dgm:t>
    </dgm:pt>
    <dgm:pt modelId="{2BE7D749-9FAC-9641-A56E-425632BFA15E}" type="sibTrans" cxnId="{4613CC92-59A7-F345-B12C-5EF5E0E5D026}">
      <dgm:prSet/>
      <dgm:spPr/>
      <dgm:t>
        <a:bodyPr/>
        <a:lstStyle/>
        <a:p>
          <a:endParaRPr lang="en-US"/>
        </a:p>
      </dgm:t>
    </dgm:pt>
    <dgm:pt modelId="{884AB315-1AAC-154C-BA93-F521C15A5795}">
      <dgm:prSet phldrT="[Text]"/>
      <dgm:spPr/>
      <dgm:t>
        <a:bodyPr/>
        <a:lstStyle/>
        <a:p>
          <a:r>
            <a:rPr lang="en-US" dirty="0"/>
            <a:t>Person Living</a:t>
          </a:r>
        </a:p>
        <a:p>
          <a:r>
            <a:rPr lang="en-US" dirty="0"/>
            <a:t>With a Disability</a:t>
          </a:r>
        </a:p>
      </dgm:t>
    </dgm:pt>
    <dgm:pt modelId="{16E77044-EF46-3944-B1E1-11F653E4FE2F}" type="parTrans" cxnId="{7D8B2223-3BAD-D84B-BD81-FC1409B64593}">
      <dgm:prSet/>
      <dgm:spPr/>
      <dgm:t>
        <a:bodyPr/>
        <a:lstStyle/>
        <a:p>
          <a:endParaRPr lang="en-US"/>
        </a:p>
      </dgm:t>
    </dgm:pt>
    <dgm:pt modelId="{C6A9E843-BEF4-1D46-ACD7-04B49E5C6F2A}" type="sibTrans" cxnId="{7D8B2223-3BAD-D84B-BD81-FC1409B64593}">
      <dgm:prSet/>
      <dgm:spPr/>
      <dgm:t>
        <a:bodyPr/>
        <a:lstStyle/>
        <a:p>
          <a:endParaRPr lang="en-US"/>
        </a:p>
      </dgm:t>
    </dgm:pt>
    <dgm:pt modelId="{CCDF8E62-88C3-5C46-B7CE-85D458A24286}">
      <dgm:prSet phldrT="[Text]"/>
      <dgm:spPr/>
      <dgm:t>
        <a:bodyPr/>
        <a:lstStyle/>
        <a:p>
          <a:r>
            <a:rPr lang="en-US" dirty="0"/>
            <a:t>13 Questions</a:t>
          </a:r>
        </a:p>
      </dgm:t>
    </dgm:pt>
    <dgm:pt modelId="{29863F48-086C-7A4B-8DFE-01E71CF72B93}" type="parTrans" cxnId="{2D70D1D5-2BC3-C84D-9D5F-D11911EBD9B6}">
      <dgm:prSet/>
      <dgm:spPr/>
      <dgm:t>
        <a:bodyPr/>
        <a:lstStyle/>
        <a:p>
          <a:endParaRPr lang="en-US"/>
        </a:p>
      </dgm:t>
    </dgm:pt>
    <dgm:pt modelId="{DAD1734C-D38B-1D4B-BB5B-8C6D71958BC2}" type="sibTrans" cxnId="{2D70D1D5-2BC3-C84D-9D5F-D11911EBD9B6}">
      <dgm:prSet/>
      <dgm:spPr/>
      <dgm:t>
        <a:bodyPr/>
        <a:lstStyle/>
        <a:p>
          <a:endParaRPr lang="en-US"/>
        </a:p>
      </dgm:t>
    </dgm:pt>
    <dgm:pt modelId="{34B6EAAD-116D-7843-8F71-17A6AB2397FD}">
      <dgm:prSet phldrT="[Text]"/>
      <dgm:spPr/>
      <dgm:t>
        <a:bodyPr/>
        <a:lstStyle/>
        <a:p>
          <a:r>
            <a:rPr lang="en-US" dirty="0"/>
            <a:t>Disability Service Provider </a:t>
          </a:r>
        </a:p>
      </dgm:t>
    </dgm:pt>
    <dgm:pt modelId="{6E112A5F-932C-6F4C-96B2-EBE178AAE088}" type="parTrans" cxnId="{F0718CF4-DE47-DC4A-8FE0-EA0058BC7C89}">
      <dgm:prSet/>
      <dgm:spPr/>
      <dgm:t>
        <a:bodyPr/>
        <a:lstStyle/>
        <a:p>
          <a:endParaRPr lang="en-US"/>
        </a:p>
      </dgm:t>
    </dgm:pt>
    <dgm:pt modelId="{06ED5BBA-CB36-1848-816C-42DD4F535DBE}" type="sibTrans" cxnId="{F0718CF4-DE47-DC4A-8FE0-EA0058BC7C89}">
      <dgm:prSet/>
      <dgm:spPr/>
      <dgm:t>
        <a:bodyPr/>
        <a:lstStyle/>
        <a:p>
          <a:endParaRPr lang="en-US"/>
        </a:p>
      </dgm:t>
    </dgm:pt>
    <dgm:pt modelId="{CE8DFCD2-3EAE-074A-9CD1-0433F0DAEFA7}">
      <dgm:prSet phldrT="[Text]"/>
      <dgm:spPr/>
      <dgm:t>
        <a:bodyPr/>
        <a:lstStyle/>
        <a:p>
          <a:r>
            <a:rPr lang="en-US" dirty="0"/>
            <a:t>13 Questions</a:t>
          </a:r>
        </a:p>
      </dgm:t>
    </dgm:pt>
    <dgm:pt modelId="{BB4581C2-16AA-EC47-B30B-77798DF9DDA1}" type="parTrans" cxnId="{06ED0F1F-6BEF-2245-A5B2-779115A906CB}">
      <dgm:prSet/>
      <dgm:spPr/>
      <dgm:t>
        <a:bodyPr/>
        <a:lstStyle/>
        <a:p>
          <a:endParaRPr lang="en-US"/>
        </a:p>
      </dgm:t>
    </dgm:pt>
    <dgm:pt modelId="{4AB2893F-4DE9-7644-A2CE-31F0C0933323}" type="sibTrans" cxnId="{06ED0F1F-6BEF-2245-A5B2-779115A906CB}">
      <dgm:prSet/>
      <dgm:spPr/>
      <dgm:t>
        <a:bodyPr/>
        <a:lstStyle/>
        <a:p>
          <a:endParaRPr lang="en-US"/>
        </a:p>
      </dgm:t>
    </dgm:pt>
    <dgm:pt modelId="{2D8C6A96-C1D6-4D43-A0B3-3BB7BEE56C91}">
      <dgm:prSet/>
      <dgm:spPr/>
      <dgm:t>
        <a:bodyPr/>
        <a:lstStyle/>
        <a:p>
          <a:r>
            <a:rPr lang="en-US" dirty="0"/>
            <a:t>Family Member or</a:t>
          </a:r>
        </a:p>
        <a:p>
          <a:r>
            <a:rPr lang="en-US" dirty="0"/>
            <a:t>Caregiver</a:t>
          </a:r>
        </a:p>
      </dgm:t>
    </dgm:pt>
    <dgm:pt modelId="{6FD31317-8908-E64F-BAD7-94EBEB3CB9BF}" type="parTrans" cxnId="{53D738D8-9D05-AD41-9A51-FB7D750B962F}">
      <dgm:prSet/>
      <dgm:spPr/>
      <dgm:t>
        <a:bodyPr/>
        <a:lstStyle/>
        <a:p>
          <a:endParaRPr lang="en-US"/>
        </a:p>
      </dgm:t>
    </dgm:pt>
    <dgm:pt modelId="{839E470B-CE8C-914A-B7AF-FA8AC40EE763}" type="sibTrans" cxnId="{53D738D8-9D05-AD41-9A51-FB7D750B962F}">
      <dgm:prSet/>
      <dgm:spPr/>
      <dgm:t>
        <a:bodyPr/>
        <a:lstStyle/>
        <a:p>
          <a:endParaRPr lang="en-US"/>
        </a:p>
      </dgm:t>
    </dgm:pt>
    <dgm:pt modelId="{2AE3F521-9198-684A-AF38-F1A7AD015090}">
      <dgm:prSet/>
      <dgm:spPr/>
      <dgm:t>
        <a:bodyPr/>
        <a:lstStyle/>
        <a:p>
          <a:r>
            <a:rPr lang="en-US" dirty="0"/>
            <a:t>13 Questions</a:t>
          </a:r>
        </a:p>
      </dgm:t>
    </dgm:pt>
    <dgm:pt modelId="{7CB4F1F9-5824-6F40-9BA7-423AC1152717}" type="parTrans" cxnId="{B8CF545E-792C-E846-972E-EC1001301DBE}">
      <dgm:prSet/>
      <dgm:spPr/>
      <dgm:t>
        <a:bodyPr/>
        <a:lstStyle/>
        <a:p>
          <a:endParaRPr lang="en-US"/>
        </a:p>
      </dgm:t>
    </dgm:pt>
    <dgm:pt modelId="{95B32D29-E4B2-3F4A-9F57-C0E148FFF7CC}" type="sibTrans" cxnId="{B8CF545E-792C-E846-972E-EC1001301DBE}">
      <dgm:prSet/>
      <dgm:spPr/>
      <dgm:t>
        <a:bodyPr/>
        <a:lstStyle/>
        <a:p>
          <a:endParaRPr lang="en-US"/>
        </a:p>
      </dgm:t>
    </dgm:pt>
    <dgm:pt modelId="{0B1C1436-B086-5543-9110-66BBFFE13B7E}" type="pres">
      <dgm:prSet presAssocID="{FAD3F6C4-57C3-E546-BAEA-FC392A22DEC7}" presName="diagram" presStyleCnt="0">
        <dgm:presLayoutVars>
          <dgm:chPref val="1"/>
          <dgm:dir/>
          <dgm:animOne val="branch"/>
          <dgm:animLvl val="lvl"/>
          <dgm:resizeHandles val="exact"/>
        </dgm:presLayoutVars>
      </dgm:prSet>
      <dgm:spPr/>
    </dgm:pt>
    <dgm:pt modelId="{4E3C64D9-148C-BC4F-86D8-AD7A310EB7A7}" type="pres">
      <dgm:prSet presAssocID="{02AAA189-56EA-D049-8AD6-947F40A8989B}" presName="root1" presStyleCnt="0"/>
      <dgm:spPr/>
    </dgm:pt>
    <dgm:pt modelId="{EACB043F-02C2-7D47-B562-9A35C854AA4B}" type="pres">
      <dgm:prSet presAssocID="{02AAA189-56EA-D049-8AD6-947F40A8989B}" presName="LevelOneTextNode" presStyleLbl="node0" presStyleIdx="0" presStyleCnt="1">
        <dgm:presLayoutVars>
          <dgm:chPref val="3"/>
        </dgm:presLayoutVars>
      </dgm:prSet>
      <dgm:spPr/>
    </dgm:pt>
    <dgm:pt modelId="{3C06A8D9-4F36-9C49-BBB8-45F47FC81381}" type="pres">
      <dgm:prSet presAssocID="{02AAA189-56EA-D049-8AD6-947F40A8989B}" presName="level2hierChild" presStyleCnt="0"/>
      <dgm:spPr/>
    </dgm:pt>
    <dgm:pt modelId="{0A27951C-DFD2-8447-A9A2-36BD92B4C07C}" type="pres">
      <dgm:prSet presAssocID="{16E77044-EF46-3944-B1E1-11F653E4FE2F}" presName="conn2-1" presStyleLbl="parChTrans1D2" presStyleIdx="0" presStyleCnt="3"/>
      <dgm:spPr/>
    </dgm:pt>
    <dgm:pt modelId="{0653F40F-2063-6848-9771-78AEAB6EDEC5}" type="pres">
      <dgm:prSet presAssocID="{16E77044-EF46-3944-B1E1-11F653E4FE2F}" presName="connTx" presStyleLbl="parChTrans1D2" presStyleIdx="0" presStyleCnt="3"/>
      <dgm:spPr/>
    </dgm:pt>
    <dgm:pt modelId="{6F0B8F89-6C13-A241-B466-7246AF478DC2}" type="pres">
      <dgm:prSet presAssocID="{884AB315-1AAC-154C-BA93-F521C15A5795}" presName="root2" presStyleCnt="0"/>
      <dgm:spPr/>
    </dgm:pt>
    <dgm:pt modelId="{8CEBC5C9-2F59-AD49-B676-F9172267D911}" type="pres">
      <dgm:prSet presAssocID="{884AB315-1AAC-154C-BA93-F521C15A5795}" presName="LevelTwoTextNode" presStyleLbl="node2" presStyleIdx="0" presStyleCnt="3">
        <dgm:presLayoutVars>
          <dgm:chPref val="3"/>
        </dgm:presLayoutVars>
      </dgm:prSet>
      <dgm:spPr/>
    </dgm:pt>
    <dgm:pt modelId="{32F7F529-EBFB-0349-8B24-5F24FEA6CE41}" type="pres">
      <dgm:prSet presAssocID="{884AB315-1AAC-154C-BA93-F521C15A5795}" presName="level3hierChild" presStyleCnt="0"/>
      <dgm:spPr/>
    </dgm:pt>
    <dgm:pt modelId="{26DB0687-DFBD-DF41-8F9B-CC97F1216611}" type="pres">
      <dgm:prSet presAssocID="{29863F48-086C-7A4B-8DFE-01E71CF72B93}" presName="conn2-1" presStyleLbl="parChTrans1D3" presStyleIdx="0" presStyleCnt="3"/>
      <dgm:spPr/>
    </dgm:pt>
    <dgm:pt modelId="{BCA8FBA2-BC6F-CA48-919F-8DD0A0E5C18B}" type="pres">
      <dgm:prSet presAssocID="{29863F48-086C-7A4B-8DFE-01E71CF72B93}" presName="connTx" presStyleLbl="parChTrans1D3" presStyleIdx="0" presStyleCnt="3"/>
      <dgm:spPr/>
    </dgm:pt>
    <dgm:pt modelId="{1B441F3F-F693-E14D-8248-46BD19944CEE}" type="pres">
      <dgm:prSet presAssocID="{CCDF8E62-88C3-5C46-B7CE-85D458A24286}" presName="root2" presStyleCnt="0"/>
      <dgm:spPr/>
    </dgm:pt>
    <dgm:pt modelId="{85D05CAA-1FFF-384B-A325-D5D967BF66A3}" type="pres">
      <dgm:prSet presAssocID="{CCDF8E62-88C3-5C46-B7CE-85D458A24286}" presName="LevelTwoTextNode" presStyleLbl="node3" presStyleIdx="0" presStyleCnt="3">
        <dgm:presLayoutVars>
          <dgm:chPref val="3"/>
        </dgm:presLayoutVars>
      </dgm:prSet>
      <dgm:spPr/>
    </dgm:pt>
    <dgm:pt modelId="{8E8246D9-6431-4A43-AAFF-B4AC76933955}" type="pres">
      <dgm:prSet presAssocID="{CCDF8E62-88C3-5C46-B7CE-85D458A24286}" presName="level3hierChild" presStyleCnt="0"/>
      <dgm:spPr/>
    </dgm:pt>
    <dgm:pt modelId="{D3AED2D9-A709-9742-BF58-DFD175377FC6}" type="pres">
      <dgm:prSet presAssocID="{6E112A5F-932C-6F4C-96B2-EBE178AAE088}" presName="conn2-1" presStyleLbl="parChTrans1D2" presStyleIdx="1" presStyleCnt="3"/>
      <dgm:spPr/>
    </dgm:pt>
    <dgm:pt modelId="{6EA2A10C-418E-724B-82D4-C619A2519A02}" type="pres">
      <dgm:prSet presAssocID="{6E112A5F-932C-6F4C-96B2-EBE178AAE088}" presName="connTx" presStyleLbl="parChTrans1D2" presStyleIdx="1" presStyleCnt="3"/>
      <dgm:spPr/>
    </dgm:pt>
    <dgm:pt modelId="{3A91A26C-5D8B-D046-B373-85F6434FE8DA}" type="pres">
      <dgm:prSet presAssocID="{34B6EAAD-116D-7843-8F71-17A6AB2397FD}" presName="root2" presStyleCnt="0"/>
      <dgm:spPr/>
    </dgm:pt>
    <dgm:pt modelId="{C3886599-52AA-5246-A125-0353EFBC6D3F}" type="pres">
      <dgm:prSet presAssocID="{34B6EAAD-116D-7843-8F71-17A6AB2397FD}" presName="LevelTwoTextNode" presStyleLbl="node2" presStyleIdx="1" presStyleCnt="3">
        <dgm:presLayoutVars>
          <dgm:chPref val="3"/>
        </dgm:presLayoutVars>
      </dgm:prSet>
      <dgm:spPr/>
    </dgm:pt>
    <dgm:pt modelId="{44FB3713-CDDD-4643-8ED8-E6A8F030C619}" type="pres">
      <dgm:prSet presAssocID="{34B6EAAD-116D-7843-8F71-17A6AB2397FD}" presName="level3hierChild" presStyleCnt="0"/>
      <dgm:spPr/>
    </dgm:pt>
    <dgm:pt modelId="{8CA0AA66-74AB-2B46-B804-B3C5563E89F1}" type="pres">
      <dgm:prSet presAssocID="{BB4581C2-16AA-EC47-B30B-77798DF9DDA1}" presName="conn2-1" presStyleLbl="parChTrans1D3" presStyleIdx="1" presStyleCnt="3"/>
      <dgm:spPr/>
    </dgm:pt>
    <dgm:pt modelId="{B9C97ECF-43AA-8D45-9B67-675F5A70F65F}" type="pres">
      <dgm:prSet presAssocID="{BB4581C2-16AA-EC47-B30B-77798DF9DDA1}" presName="connTx" presStyleLbl="parChTrans1D3" presStyleIdx="1" presStyleCnt="3"/>
      <dgm:spPr/>
    </dgm:pt>
    <dgm:pt modelId="{C3B633B9-4179-1A44-AE90-BA7787663A80}" type="pres">
      <dgm:prSet presAssocID="{CE8DFCD2-3EAE-074A-9CD1-0433F0DAEFA7}" presName="root2" presStyleCnt="0"/>
      <dgm:spPr/>
    </dgm:pt>
    <dgm:pt modelId="{B580E289-93CC-B344-B81F-42F609DC0FD6}" type="pres">
      <dgm:prSet presAssocID="{CE8DFCD2-3EAE-074A-9CD1-0433F0DAEFA7}" presName="LevelTwoTextNode" presStyleLbl="node3" presStyleIdx="1" presStyleCnt="3">
        <dgm:presLayoutVars>
          <dgm:chPref val="3"/>
        </dgm:presLayoutVars>
      </dgm:prSet>
      <dgm:spPr/>
    </dgm:pt>
    <dgm:pt modelId="{90F5C152-7710-B64F-862E-D1171F8CD5FC}" type="pres">
      <dgm:prSet presAssocID="{CE8DFCD2-3EAE-074A-9CD1-0433F0DAEFA7}" presName="level3hierChild" presStyleCnt="0"/>
      <dgm:spPr/>
    </dgm:pt>
    <dgm:pt modelId="{8AD12F19-6981-1B49-B759-0EF389096353}" type="pres">
      <dgm:prSet presAssocID="{6FD31317-8908-E64F-BAD7-94EBEB3CB9BF}" presName="conn2-1" presStyleLbl="parChTrans1D2" presStyleIdx="2" presStyleCnt="3"/>
      <dgm:spPr/>
    </dgm:pt>
    <dgm:pt modelId="{6EA545AA-7278-1046-83DA-849DD0C96590}" type="pres">
      <dgm:prSet presAssocID="{6FD31317-8908-E64F-BAD7-94EBEB3CB9BF}" presName="connTx" presStyleLbl="parChTrans1D2" presStyleIdx="2" presStyleCnt="3"/>
      <dgm:spPr/>
    </dgm:pt>
    <dgm:pt modelId="{0B9AB1B2-282C-7247-945D-C41A4637DF2B}" type="pres">
      <dgm:prSet presAssocID="{2D8C6A96-C1D6-4D43-A0B3-3BB7BEE56C91}" presName="root2" presStyleCnt="0"/>
      <dgm:spPr/>
    </dgm:pt>
    <dgm:pt modelId="{C8439B89-D9F1-E64E-8D81-4B7DF5774E80}" type="pres">
      <dgm:prSet presAssocID="{2D8C6A96-C1D6-4D43-A0B3-3BB7BEE56C91}" presName="LevelTwoTextNode" presStyleLbl="node2" presStyleIdx="2" presStyleCnt="3">
        <dgm:presLayoutVars>
          <dgm:chPref val="3"/>
        </dgm:presLayoutVars>
      </dgm:prSet>
      <dgm:spPr/>
    </dgm:pt>
    <dgm:pt modelId="{663193D8-0FA5-F04D-A4D6-975871F37968}" type="pres">
      <dgm:prSet presAssocID="{2D8C6A96-C1D6-4D43-A0B3-3BB7BEE56C91}" presName="level3hierChild" presStyleCnt="0"/>
      <dgm:spPr/>
    </dgm:pt>
    <dgm:pt modelId="{A495A703-9D6D-D347-9367-D3686F7BE424}" type="pres">
      <dgm:prSet presAssocID="{7CB4F1F9-5824-6F40-9BA7-423AC1152717}" presName="conn2-1" presStyleLbl="parChTrans1D3" presStyleIdx="2" presStyleCnt="3"/>
      <dgm:spPr/>
    </dgm:pt>
    <dgm:pt modelId="{34636AB2-9AD5-054C-9794-39E26EB13615}" type="pres">
      <dgm:prSet presAssocID="{7CB4F1F9-5824-6F40-9BA7-423AC1152717}" presName="connTx" presStyleLbl="parChTrans1D3" presStyleIdx="2" presStyleCnt="3"/>
      <dgm:spPr/>
    </dgm:pt>
    <dgm:pt modelId="{783C7E44-56CA-3F46-816C-3C1CCAE0F868}" type="pres">
      <dgm:prSet presAssocID="{2AE3F521-9198-684A-AF38-F1A7AD015090}" presName="root2" presStyleCnt="0"/>
      <dgm:spPr/>
    </dgm:pt>
    <dgm:pt modelId="{0BB4DB90-AEF5-CA4E-BAF4-A680A810080B}" type="pres">
      <dgm:prSet presAssocID="{2AE3F521-9198-684A-AF38-F1A7AD015090}" presName="LevelTwoTextNode" presStyleLbl="node3" presStyleIdx="2" presStyleCnt="3">
        <dgm:presLayoutVars>
          <dgm:chPref val="3"/>
        </dgm:presLayoutVars>
      </dgm:prSet>
      <dgm:spPr/>
    </dgm:pt>
    <dgm:pt modelId="{BCBA5ADF-ECB5-DD4D-97B2-3EED2EAAD784}" type="pres">
      <dgm:prSet presAssocID="{2AE3F521-9198-684A-AF38-F1A7AD015090}" presName="level3hierChild" presStyleCnt="0"/>
      <dgm:spPr/>
    </dgm:pt>
  </dgm:ptLst>
  <dgm:cxnLst>
    <dgm:cxn modelId="{4186950B-E446-604D-8B54-8F9DE68EDAFA}" type="presOf" srcId="{BB4581C2-16AA-EC47-B30B-77798DF9DDA1}" destId="{8CA0AA66-74AB-2B46-B804-B3C5563E89F1}" srcOrd="0" destOrd="0" presId="urn:microsoft.com/office/officeart/2005/8/layout/hierarchy2"/>
    <dgm:cxn modelId="{F044D712-A121-7340-84A0-6963C8F9EC94}" type="presOf" srcId="{34B6EAAD-116D-7843-8F71-17A6AB2397FD}" destId="{C3886599-52AA-5246-A125-0353EFBC6D3F}" srcOrd="0" destOrd="0" presId="urn:microsoft.com/office/officeart/2005/8/layout/hierarchy2"/>
    <dgm:cxn modelId="{06ED0F1F-6BEF-2245-A5B2-779115A906CB}" srcId="{34B6EAAD-116D-7843-8F71-17A6AB2397FD}" destId="{CE8DFCD2-3EAE-074A-9CD1-0433F0DAEFA7}" srcOrd="0" destOrd="0" parTransId="{BB4581C2-16AA-EC47-B30B-77798DF9DDA1}" sibTransId="{4AB2893F-4DE9-7644-A2CE-31F0C0933323}"/>
    <dgm:cxn modelId="{7D8B2223-3BAD-D84B-BD81-FC1409B64593}" srcId="{02AAA189-56EA-D049-8AD6-947F40A8989B}" destId="{884AB315-1AAC-154C-BA93-F521C15A5795}" srcOrd="0" destOrd="0" parTransId="{16E77044-EF46-3944-B1E1-11F653E4FE2F}" sibTransId="{C6A9E843-BEF4-1D46-ACD7-04B49E5C6F2A}"/>
    <dgm:cxn modelId="{35849E27-4578-9040-B303-A5F52E720B4F}" type="presOf" srcId="{FAD3F6C4-57C3-E546-BAEA-FC392A22DEC7}" destId="{0B1C1436-B086-5543-9110-66BBFFE13B7E}" srcOrd="0" destOrd="0" presId="urn:microsoft.com/office/officeart/2005/8/layout/hierarchy2"/>
    <dgm:cxn modelId="{8A546B31-EED5-404B-85AD-5A6BCBFF4ABB}" type="presOf" srcId="{CE8DFCD2-3EAE-074A-9CD1-0433F0DAEFA7}" destId="{B580E289-93CC-B344-B81F-42F609DC0FD6}" srcOrd="0" destOrd="0" presId="urn:microsoft.com/office/officeart/2005/8/layout/hierarchy2"/>
    <dgm:cxn modelId="{8E8BF841-65E4-C249-89BF-9A1D7C24A48B}" type="presOf" srcId="{6FD31317-8908-E64F-BAD7-94EBEB3CB9BF}" destId="{6EA545AA-7278-1046-83DA-849DD0C96590}" srcOrd="1" destOrd="0" presId="urn:microsoft.com/office/officeart/2005/8/layout/hierarchy2"/>
    <dgm:cxn modelId="{EDD4FC43-15FB-0942-9766-3FEF50E8EA92}" type="presOf" srcId="{884AB315-1AAC-154C-BA93-F521C15A5795}" destId="{8CEBC5C9-2F59-AD49-B676-F9172267D911}" srcOrd="0" destOrd="0" presId="urn:microsoft.com/office/officeart/2005/8/layout/hierarchy2"/>
    <dgm:cxn modelId="{49F27451-C3F3-4A4B-8F27-7967A006E3C8}" type="presOf" srcId="{2D8C6A96-C1D6-4D43-A0B3-3BB7BEE56C91}" destId="{C8439B89-D9F1-E64E-8D81-4B7DF5774E80}" srcOrd="0" destOrd="0" presId="urn:microsoft.com/office/officeart/2005/8/layout/hierarchy2"/>
    <dgm:cxn modelId="{AA74EE57-CE5F-064B-8686-0B411E7AAED6}" type="presOf" srcId="{29863F48-086C-7A4B-8DFE-01E71CF72B93}" destId="{26DB0687-DFBD-DF41-8F9B-CC97F1216611}" srcOrd="0" destOrd="0" presId="urn:microsoft.com/office/officeart/2005/8/layout/hierarchy2"/>
    <dgm:cxn modelId="{7AE9045D-B382-6546-8311-2A91828E69EA}" type="presOf" srcId="{16E77044-EF46-3944-B1E1-11F653E4FE2F}" destId="{0A27951C-DFD2-8447-A9A2-36BD92B4C07C}" srcOrd="0" destOrd="0" presId="urn:microsoft.com/office/officeart/2005/8/layout/hierarchy2"/>
    <dgm:cxn modelId="{B8CF545E-792C-E846-972E-EC1001301DBE}" srcId="{2D8C6A96-C1D6-4D43-A0B3-3BB7BEE56C91}" destId="{2AE3F521-9198-684A-AF38-F1A7AD015090}" srcOrd="0" destOrd="0" parTransId="{7CB4F1F9-5824-6F40-9BA7-423AC1152717}" sibTransId="{95B32D29-E4B2-3F4A-9F57-C0E148FFF7CC}"/>
    <dgm:cxn modelId="{79499E68-4EA4-4F41-9A9D-813466D7C6AF}" type="presOf" srcId="{2AE3F521-9198-684A-AF38-F1A7AD015090}" destId="{0BB4DB90-AEF5-CA4E-BAF4-A680A810080B}" srcOrd="0" destOrd="0" presId="urn:microsoft.com/office/officeart/2005/8/layout/hierarchy2"/>
    <dgm:cxn modelId="{4424D080-F44B-4D41-91C0-95333B50D502}" type="presOf" srcId="{7CB4F1F9-5824-6F40-9BA7-423AC1152717}" destId="{A495A703-9D6D-D347-9367-D3686F7BE424}" srcOrd="0" destOrd="0" presId="urn:microsoft.com/office/officeart/2005/8/layout/hierarchy2"/>
    <dgm:cxn modelId="{3C68D683-F3BD-2D47-AD26-8F7A0C872FE2}" type="presOf" srcId="{02AAA189-56EA-D049-8AD6-947F40A8989B}" destId="{EACB043F-02C2-7D47-B562-9A35C854AA4B}" srcOrd="0" destOrd="0" presId="urn:microsoft.com/office/officeart/2005/8/layout/hierarchy2"/>
    <dgm:cxn modelId="{01BF4385-B6E1-9C46-8B29-D2EEE020B9D9}" type="presOf" srcId="{16E77044-EF46-3944-B1E1-11F653E4FE2F}" destId="{0653F40F-2063-6848-9771-78AEAB6EDEC5}" srcOrd="1" destOrd="0" presId="urn:microsoft.com/office/officeart/2005/8/layout/hierarchy2"/>
    <dgm:cxn modelId="{ADB01787-017A-9248-BDFE-A8192FBC7D6A}" type="presOf" srcId="{6FD31317-8908-E64F-BAD7-94EBEB3CB9BF}" destId="{8AD12F19-6981-1B49-B759-0EF389096353}" srcOrd="0" destOrd="0" presId="urn:microsoft.com/office/officeart/2005/8/layout/hierarchy2"/>
    <dgm:cxn modelId="{4613CC92-59A7-F345-B12C-5EF5E0E5D026}" srcId="{FAD3F6C4-57C3-E546-BAEA-FC392A22DEC7}" destId="{02AAA189-56EA-D049-8AD6-947F40A8989B}" srcOrd="0" destOrd="0" parTransId="{BC97AC25-982F-C248-8A10-5FC7CEDF866A}" sibTransId="{2BE7D749-9FAC-9641-A56E-425632BFA15E}"/>
    <dgm:cxn modelId="{691A12A5-67FC-7146-8F83-D76F7E17C97E}" type="presOf" srcId="{6E112A5F-932C-6F4C-96B2-EBE178AAE088}" destId="{6EA2A10C-418E-724B-82D4-C619A2519A02}" srcOrd="1" destOrd="0" presId="urn:microsoft.com/office/officeart/2005/8/layout/hierarchy2"/>
    <dgm:cxn modelId="{E9A719B6-530E-AE43-9B68-DE399127BE74}" type="presOf" srcId="{CCDF8E62-88C3-5C46-B7CE-85D458A24286}" destId="{85D05CAA-1FFF-384B-A325-D5D967BF66A3}" srcOrd="0" destOrd="0" presId="urn:microsoft.com/office/officeart/2005/8/layout/hierarchy2"/>
    <dgm:cxn modelId="{271D80C4-1114-F446-8EA0-02223B46A870}" type="presOf" srcId="{29863F48-086C-7A4B-8DFE-01E71CF72B93}" destId="{BCA8FBA2-BC6F-CA48-919F-8DD0A0E5C18B}" srcOrd="1" destOrd="0" presId="urn:microsoft.com/office/officeart/2005/8/layout/hierarchy2"/>
    <dgm:cxn modelId="{60D6F0C5-C702-8743-85F2-2B9A08E31935}" type="presOf" srcId="{BB4581C2-16AA-EC47-B30B-77798DF9DDA1}" destId="{B9C97ECF-43AA-8D45-9B67-675F5A70F65F}" srcOrd="1" destOrd="0" presId="urn:microsoft.com/office/officeart/2005/8/layout/hierarchy2"/>
    <dgm:cxn modelId="{2D70D1D5-2BC3-C84D-9D5F-D11911EBD9B6}" srcId="{884AB315-1AAC-154C-BA93-F521C15A5795}" destId="{CCDF8E62-88C3-5C46-B7CE-85D458A24286}" srcOrd="0" destOrd="0" parTransId="{29863F48-086C-7A4B-8DFE-01E71CF72B93}" sibTransId="{DAD1734C-D38B-1D4B-BB5B-8C6D71958BC2}"/>
    <dgm:cxn modelId="{0B4B62D7-CEE6-F14A-AC01-4349C5E102B6}" type="presOf" srcId="{7CB4F1F9-5824-6F40-9BA7-423AC1152717}" destId="{34636AB2-9AD5-054C-9794-39E26EB13615}" srcOrd="1" destOrd="0" presId="urn:microsoft.com/office/officeart/2005/8/layout/hierarchy2"/>
    <dgm:cxn modelId="{53D738D8-9D05-AD41-9A51-FB7D750B962F}" srcId="{02AAA189-56EA-D049-8AD6-947F40A8989B}" destId="{2D8C6A96-C1D6-4D43-A0B3-3BB7BEE56C91}" srcOrd="2" destOrd="0" parTransId="{6FD31317-8908-E64F-BAD7-94EBEB3CB9BF}" sibTransId="{839E470B-CE8C-914A-B7AF-FA8AC40EE763}"/>
    <dgm:cxn modelId="{0CCF86F0-A36E-4340-8E6A-684D6B973C1D}" type="presOf" srcId="{6E112A5F-932C-6F4C-96B2-EBE178AAE088}" destId="{D3AED2D9-A709-9742-BF58-DFD175377FC6}" srcOrd="0" destOrd="0" presId="urn:microsoft.com/office/officeart/2005/8/layout/hierarchy2"/>
    <dgm:cxn modelId="{F0718CF4-DE47-DC4A-8FE0-EA0058BC7C89}" srcId="{02AAA189-56EA-D049-8AD6-947F40A8989B}" destId="{34B6EAAD-116D-7843-8F71-17A6AB2397FD}" srcOrd="1" destOrd="0" parTransId="{6E112A5F-932C-6F4C-96B2-EBE178AAE088}" sibTransId="{06ED5BBA-CB36-1848-816C-42DD4F535DBE}"/>
    <dgm:cxn modelId="{DE1127D7-51F4-9542-A508-117DDF380380}" type="presParOf" srcId="{0B1C1436-B086-5543-9110-66BBFFE13B7E}" destId="{4E3C64D9-148C-BC4F-86D8-AD7A310EB7A7}" srcOrd="0" destOrd="0" presId="urn:microsoft.com/office/officeart/2005/8/layout/hierarchy2"/>
    <dgm:cxn modelId="{E4D02093-2D9F-CF40-9B32-8E6F1B713EAD}" type="presParOf" srcId="{4E3C64D9-148C-BC4F-86D8-AD7A310EB7A7}" destId="{EACB043F-02C2-7D47-B562-9A35C854AA4B}" srcOrd="0" destOrd="0" presId="urn:microsoft.com/office/officeart/2005/8/layout/hierarchy2"/>
    <dgm:cxn modelId="{1F74A795-A894-0444-82F1-D1073C28F101}" type="presParOf" srcId="{4E3C64D9-148C-BC4F-86D8-AD7A310EB7A7}" destId="{3C06A8D9-4F36-9C49-BBB8-45F47FC81381}" srcOrd="1" destOrd="0" presId="urn:microsoft.com/office/officeart/2005/8/layout/hierarchy2"/>
    <dgm:cxn modelId="{D1968750-E1A6-CF48-A80E-8CDEA9243C76}" type="presParOf" srcId="{3C06A8D9-4F36-9C49-BBB8-45F47FC81381}" destId="{0A27951C-DFD2-8447-A9A2-36BD92B4C07C}" srcOrd="0" destOrd="0" presId="urn:microsoft.com/office/officeart/2005/8/layout/hierarchy2"/>
    <dgm:cxn modelId="{4A1CB117-ECE2-7344-94B8-7CB5938C2624}" type="presParOf" srcId="{0A27951C-DFD2-8447-A9A2-36BD92B4C07C}" destId="{0653F40F-2063-6848-9771-78AEAB6EDEC5}" srcOrd="0" destOrd="0" presId="urn:microsoft.com/office/officeart/2005/8/layout/hierarchy2"/>
    <dgm:cxn modelId="{26D8E286-515E-2548-8845-10E18FD1B462}" type="presParOf" srcId="{3C06A8D9-4F36-9C49-BBB8-45F47FC81381}" destId="{6F0B8F89-6C13-A241-B466-7246AF478DC2}" srcOrd="1" destOrd="0" presId="urn:microsoft.com/office/officeart/2005/8/layout/hierarchy2"/>
    <dgm:cxn modelId="{AA0296F7-17FC-574F-892B-A6AF94226791}" type="presParOf" srcId="{6F0B8F89-6C13-A241-B466-7246AF478DC2}" destId="{8CEBC5C9-2F59-AD49-B676-F9172267D911}" srcOrd="0" destOrd="0" presId="urn:microsoft.com/office/officeart/2005/8/layout/hierarchy2"/>
    <dgm:cxn modelId="{F3650E15-AD3C-8D44-904A-80F69E7219E7}" type="presParOf" srcId="{6F0B8F89-6C13-A241-B466-7246AF478DC2}" destId="{32F7F529-EBFB-0349-8B24-5F24FEA6CE41}" srcOrd="1" destOrd="0" presId="urn:microsoft.com/office/officeart/2005/8/layout/hierarchy2"/>
    <dgm:cxn modelId="{6E352073-F709-584C-B523-AD00A308E40F}" type="presParOf" srcId="{32F7F529-EBFB-0349-8B24-5F24FEA6CE41}" destId="{26DB0687-DFBD-DF41-8F9B-CC97F1216611}" srcOrd="0" destOrd="0" presId="urn:microsoft.com/office/officeart/2005/8/layout/hierarchy2"/>
    <dgm:cxn modelId="{4604C4C9-0666-C944-AA80-21EEF9756DC2}" type="presParOf" srcId="{26DB0687-DFBD-DF41-8F9B-CC97F1216611}" destId="{BCA8FBA2-BC6F-CA48-919F-8DD0A0E5C18B}" srcOrd="0" destOrd="0" presId="urn:microsoft.com/office/officeart/2005/8/layout/hierarchy2"/>
    <dgm:cxn modelId="{D1D17EF3-DAFE-FD46-8505-3A6913489FCB}" type="presParOf" srcId="{32F7F529-EBFB-0349-8B24-5F24FEA6CE41}" destId="{1B441F3F-F693-E14D-8248-46BD19944CEE}" srcOrd="1" destOrd="0" presId="urn:microsoft.com/office/officeart/2005/8/layout/hierarchy2"/>
    <dgm:cxn modelId="{4F2E8353-729D-7C4E-AFD2-555BE9C73662}" type="presParOf" srcId="{1B441F3F-F693-E14D-8248-46BD19944CEE}" destId="{85D05CAA-1FFF-384B-A325-D5D967BF66A3}" srcOrd="0" destOrd="0" presId="urn:microsoft.com/office/officeart/2005/8/layout/hierarchy2"/>
    <dgm:cxn modelId="{6DA0A0DD-87D6-AD4D-AC6C-DD6B8897DC4A}" type="presParOf" srcId="{1B441F3F-F693-E14D-8248-46BD19944CEE}" destId="{8E8246D9-6431-4A43-AAFF-B4AC76933955}" srcOrd="1" destOrd="0" presId="urn:microsoft.com/office/officeart/2005/8/layout/hierarchy2"/>
    <dgm:cxn modelId="{FD590850-11C7-AC46-9C1C-A54B885F4D6C}" type="presParOf" srcId="{3C06A8D9-4F36-9C49-BBB8-45F47FC81381}" destId="{D3AED2D9-A709-9742-BF58-DFD175377FC6}" srcOrd="2" destOrd="0" presId="urn:microsoft.com/office/officeart/2005/8/layout/hierarchy2"/>
    <dgm:cxn modelId="{EC4419C8-B85C-6E45-B1F9-84796E90F981}" type="presParOf" srcId="{D3AED2D9-A709-9742-BF58-DFD175377FC6}" destId="{6EA2A10C-418E-724B-82D4-C619A2519A02}" srcOrd="0" destOrd="0" presId="urn:microsoft.com/office/officeart/2005/8/layout/hierarchy2"/>
    <dgm:cxn modelId="{2A5EB243-25AD-AC4A-B786-C236D675F8C7}" type="presParOf" srcId="{3C06A8D9-4F36-9C49-BBB8-45F47FC81381}" destId="{3A91A26C-5D8B-D046-B373-85F6434FE8DA}" srcOrd="3" destOrd="0" presId="urn:microsoft.com/office/officeart/2005/8/layout/hierarchy2"/>
    <dgm:cxn modelId="{32E56AC2-6AE8-714A-8D4B-EA58362C9030}" type="presParOf" srcId="{3A91A26C-5D8B-D046-B373-85F6434FE8DA}" destId="{C3886599-52AA-5246-A125-0353EFBC6D3F}" srcOrd="0" destOrd="0" presId="urn:microsoft.com/office/officeart/2005/8/layout/hierarchy2"/>
    <dgm:cxn modelId="{BB6B8486-F643-9F41-BD72-994DA52BF750}" type="presParOf" srcId="{3A91A26C-5D8B-D046-B373-85F6434FE8DA}" destId="{44FB3713-CDDD-4643-8ED8-E6A8F030C619}" srcOrd="1" destOrd="0" presId="urn:microsoft.com/office/officeart/2005/8/layout/hierarchy2"/>
    <dgm:cxn modelId="{1EF1A693-DD18-0A43-AD03-94CDED533866}" type="presParOf" srcId="{44FB3713-CDDD-4643-8ED8-E6A8F030C619}" destId="{8CA0AA66-74AB-2B46-B804-B3C5563E89F1}" srcOrd="0" destOrd="0" presId="urn:microsoft.com/office/officeart/2005/8/layout/hierarchy2"/>
    <dgm:cxn modelId="{BE39A888-367A-D148-AD73-CB371C5B6C0E}" type="presParOf" srcId="{8CA0AA66-74AB-2B46-B804-B3C5563E89F1}" destId="{B9C97ECF-43AA-8D45-9B67-675F5A70F65F}" srcOrd="0" destOrd="0" presId="urn:microsoft.com/office/officeart/2005/8/layout/hierarchy2"/>
    <dgm:cxn modelId="{251D62A2-E508-8348-A9DA-605343304B19}" type="presParOf" srcId="{44FB3713-CDDD-4643-8ED8-E6A8F030C619}" destId="{C3B633B9-4179-1A44-AE90-BA7787663A80}" srcOrd="1" destOrd="0" presId="urn:microsoft.com/office/officeart/2005/8/layout/hierarchy2"/>
    <dgm:cxn modelId="{F452BBF2-4134-7A41-AAFB-396197F9FE6F}" type="presParOf" srcId="{C3B633B9-4179-1A44-AE90-BA7787663A80}" destId="{B580E289-93CC-B344-B81F-42F609DC0FD6}" srcOrd="0" destOrd="0" presId="urn:microsoft.com/office/officeart/2005/8/layout/hierarchy2"/>
    <dgm:cxn modelId="{14CCF229-2422-954C-894A-CA1FAEAB27CC}" type="presParOf" srcId="{C3B633B9-4179-1A44-AE90-BA7787663A80}" destId="{90F5C152-7710-B64F-862E-D1171F8CD5FC}" srcOrd="1" destOrd="0" presId="urn:microsoft.com/office/officeart/2005/8/layout/hierarchy2"/>
    <dgm:cxn modelId="{C7D7BF09-5D5B-1446-8354-049C9BECFC12}" type="presParOf" srcId="{3C06A8D9-4F36-9C49-BBB8-45F47FC81381}" destId="{8AD12F19-6981-1B49-B759-0EF389096353}" srcOrd="4" destOrd="0" presId="urn:microsoft.com/office/officeart/2005/8/layout/hierarchy2"/>
    <dgm:cxn modelId="{52CDDB8B-65A7-2F44-BB51-2F7AB12E4E12}" type="presParOf" srcId="{8AD12F19-6981-1B49-B759-0EF389096353}" destId="{6EA545AA-7278-1046-83DA-849DD0C96590}" srcOrd="0" destOrd="0" presId="urn:microsoft.com/office/officeart/2005/8/layout/hierarchy2"/>
    <dgm:cxn modelId="{8A469192-623B-8749-9263-4AA89FAA3235}" type="presParOf" srcId="{3C06A8D9-4F36-9C49-BBB8-45F47FC81381}" destId="{0B9AB1B2-282C-7247-945D-C41A4637DF2B}" srcOrd="5" destOrd="0" presId="urn:microsoft.com/office/officeart/2005/8/layout/hierarchy2"/>
    <dgm:cxn modelId="{0E8D025B-C9D5-394D-8932-811940A95516}" type="presParOf" srcId="{0B9AB1B2-282C-7247-945D-C41A4637DF2B}" destId="{C8439B89-D9F1-E64E-8D81-4B7DF5774E80}" srcOrd="0" destOrd="0" presId="urn:microsoft.com/office/officeart/2005/8/layout/hierarchy2"/>
    <dgm:cxn modelId="{036B26FE-300F-674D-B17F-218098B80B65}" type="presParOf" srcId="{0B9AB1B2-282C-7247-945D-C41A4637DF2B}" destId="{663193D8-0FA5-F04D-A4D6-975871F37968}" srcOrd="1" destOrd="0" presId="urn:microsoft.com/office/officeart/2005/8/layout/hierarchy2"/>
    <dgm:cxn modelId="{20602705-1D09-C741-856E-1F85BF26F521}" type="presParOf" srcId="{663193D8-0FA5-F04D-A4D6-975871F37968}" destId="{A495A703-9D6D-D347-9367-D3686F7BE424}" srcOrd="0" destOrd="0" presId="urn:microsoft.com/office/officeart/2005/8/layout/hierarchy2"/>
    <dgm:cxn modelId="{DD15C310-6679-EE43-AB41-31A6B154E97F}" type="presParOf" srcId="{A495A703-9D6D-D347-9367-D3686F7BE424}" destId="{34636AB2-9AD5-054C-9794-39E26EB13615}" srcOrd="0" destOrd="0" presId="urn:microsoft.com/office/officeart/2005/8/layout/hierarchy2"/>
    <dgm:cxn modelId="{134B869A-6FA0-4B4B-9E7C-9208756A0C59}" type="presParOf" srcId="{663193D8-0FA5-F04D-A4D6-975871F37968}" destId="{783C7E44-56CA-3F46-816C-3C1CCAE0F868}" srcOrd="1" destOrd="0" presId="urn:microsoft.com/office/officeart/2005/8/layout/hierarchy2"/>
    <dgm:cxn modelId="{15F3A642-D7D5-8F44-8432-20404FD35D6D}" type="presParOf" srcId="{783C7E44-56CA-3F46-816C-3C1CCAE0F868}" destId="{0BB4DB90-AEF5-CA4E-BAF4-A680A810080B}" srcOrd="0" destOrd="0" presId="urn:microsoft.com/office/officeart/2005/8/layout/hierarchy2"/>
    <dgm:cxn modelId="{3C39DD22-8C41-7D43-940E-C9AC9EDFA8A1}" type="presParOf" srcId="{783C7E44-56CA-3F46-816C-3C1CCAE0F868}" destId="{BCBA5ADF-ECB5-DD4D-97B2-3EED2EAAD784}" srcOrd="1" destOrd="0" presId="urn:microsoft.com/office/officeart/2005/8/layout/hierarchy2"/>
  </dgm:cxnLst>
  <dgm:bg>
    <a:noFill/>
  </dgm:bg>
  <dgm:whole/>
  <dgm:extLst>
    <a:ext uri="http://schemas.microsoft.com/office/drawing/2008/diagram">
      <dsp:dataModelExt xmlns:dsp="http://schemas.microsoft.com/office/drawing/2008/diagram" relId="rId14"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B043F-02C2-7D47-B562-9A35C854AA4B}">
      <dsp:nvSpPr>
        <dsp:cNvPr id="0" name=""/>
        <dsp:cNvSpPr/>
      </dsp:nvSpPr>
      <dsp:spPr>
        <a:xfrm>
          <a:off x="29" y="272056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Demographics</a:t>
          </a:r>
        </a:p>
        <a:p>
          <a:pPr marL="0" lvl="0" indent="0" algn="ctr" defTabSz="1333500">
            <a:lnSpc>
              <a:spcPct val="90000"/>
            </a:lnSpc>
            <a:spcBef>
              <a:spcPct val="0"/>
            </a:spcBef>
            <a:spcAft>
              <a:spcPct val="35000"/>
            </a:spcAft>
            <a:buNone/>
          </a:pPr>
          <a:r>
            <a:rPr lang="en-US" sz="3000" kern="1200" dirty="0"/>
            <a:t>14 Questions</a:t>
          </a:r>
        </a:p>
      </dsp:txBody>
      <dsp:txXfrm>
        <a:off x="44016" y="2764547"/>
        <a:ext cx="2915660" cy="1413843"/>
      </dsp:txXfrm>
    </dsp:sp>
    <dsp:sp modelId="{0A27951C-DFD2-8447-A9A2-36BD92B4C07C}">
      <dsp:nvSpPr>
        <dsp:cNvPr id="0" name=""/>
        <dsp:cNvSpPr/>
      </dsp:nvSpPr>
      <dsp:spPr>
        <a:xfrm rot="18289469">
          <a:off x="2552448" y="2588456"/>
          <a:ext cx="2103884" cy="38935"/>
        </a:xfrm>
        <a:custGeom>
          <a:avLst/>
          <a:gdLst/>
          <a:ahLst/>
          <a:cxnLst/>
          <a:rect l="0" t="0" r="0" b="0"/>
          <a:pathLst>
            <a:path>
              <a:moveTo>
                <a:pt x="0" y="19467"/>
              </a:moveTo>
              <a:lnTo>
                <a:pt x="2103884" y="1946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551793" y="2555327"/>
        <a:ext cx="105194" cy="105194"/>
      </dsp:txXfrm>
    </dsp:sp>
    <dsp:sp modelId="{8CEBC5C9-2F59-AD49-B676-F9172267D911}">
      <dsp:nvSpPr>
        <dsp:cNvPr id="0" name=""/>
        <dsp:cNvSpPr/>
      </dsp:nvSpPr>
      <dsp:spPr>
        <a:xfrm>
          <a:off x="4205117" y="99347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Person Living</a:t>
          </a:r>
        </a:p>
        <a:p>
          <a:pPr marL="0" lvl="0" indent="0" algn="ctr" defTabSz="1333500">
            <a:lnSpc>
              <a:spcPct val="90000"/>
            </a:lnSpc>
            <a:spcBef>
              <a:spcPct val="0"/>
            </a:spcBef>
            <a:spcAft>
              <a:spcPct val="35000"/>
            </a:spcAft>
            <a:buNone/>
          </a:pPr>
          <a:r>
            <a:rPr lang="en-US" sz="3000" kern="1200" dirty="0"/>
            <a:t>With a Disability</a:t>
          </a:r>
        </a:p>
      </dsp:txBody>
      <dsp:txXfrm>
        <a:off x="4249104" y="1037457"/>
        <a:ext cx="2915660" cy="1413843"/>
      </dsp:txXfrm>
    </dsp:sp>
    <dsp:sp modelId="{26DB0687-DFBD-DF41-8F9B-CC97F1216611}">
      <dsp:nvSpPr>
        <dsp:cNvPr id="0" name=""/>
        <dsp:cNvSpPr/>
      </dsp:nvSpPr>
      <dsp:spPr>
        <a:xfrm>
          <a:off x="7208752" y="1724911"/>
          <a:ext cx="1201453" cy="38935"/>
        </a:xfrm>
        <a:custGeom>
          <a:avLst/>
          <a:gdLst/>
          <a:ahLst/>
          <a:cxnLst/>
          <a:rect l="0" t="0" r="0" b="0"/>
          <a:pathLst>
            <a:path>
              <a:moveTo>
                <a:pt x="0" y="19467"/>
              </a:moveTo>
              <a:lnTo>
                <a:pt x="1201453" y="1946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79442" y="1714342"/>
        <a:ext cx="60072" cy="60072"/>
      </dsp:txXfrm>
    </dsp:sp>
    <dsp:sp modelId="{85D05CAA-1FFF-384B-A325-D5D967BF66A3}">
      <dsp:nvSpPr>
        <dsp:cNvPr id="0" name=""/>
        <dsp:cNvSpPr/>
      </dsp:nvSpPr>
      <dsp:spPr>
        <a:xfrm>
          <a:off x="8410205" y="99347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13 Questions</a:t>
          </a:r>
        </a:p>
      </dsp:txBody>
      <dsp:txXfrm>
        <a:off x="8454192" y="1037457"/>
        <a:ext cx="2915660" cy="1413843"/>
      </dsp:txXfrm>
    </dsp:sp>
    <dsp:sp modelId="{D3AED2D9-A709-9742-BF58-DFD175377FC6}">
      <dsp:nvSpPr>
        <dsp:cNvPr id="0" name=""/>
        <dsp:cNvSpPr/>
      </dsp:nvSpPr>
      <dsp:spPr>
        <a:xfrm>
          <a:off x="3003664" y="3452001"/>
          <a:ext cx="1201453" cy="38935"/>
        </a:xfrm>
        <a:custGeom>
          <a:avLst/>
          <a:gdLst/>
          <a:ahLst/>
          <a:cxnLst/>
          <a:rect l="0" t="0" r="0" b="0"/>
          <a:pathLst>
            <a:path>
              <a:moveTo>
                <a:pt x="0" y="19467"/>
              </a:moveTo>
              <a:lnTo>
                <a:pt x="1201453" y="1946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74354" y="3441432"/>
        <a:ext cx="60072" cy="60072"/>
      </dsp:txXfrm>
    </dsp:sp>
    <dsp:sp modelId="{C3886599-52AA-5246-A125-0353EFBC6D3F}">
      <dsp:nvSpPr>
        <dsp:cNvPr id="0" name=""/>
        <dsp:cNvSpPr/>
      </dsp:nvSpPr>
      <dsp:spPr>
        <a:xfrm>
          <a:off x="4205117" y="272056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Disability Service Provider </a:t>
          </a:r>
        </a:p>
      </dsp:txBody>
      <dsp:txXfrm>
        <a:off x="4249104" y="2764547"/>
        <a:ext cx="2915660" cy="1413843"/>
      </dsp:txXfrm>
    </dsp:sp>
    <dsp:sp modelId="{8CA0AA66-74AB-2B46-B804-B3C5563E89F1}">
      <dsp:nvSpPr>
        <dsp:cNvPr id="0" name=""/>
        <dsp:cNvSpPr/>
      </dsp:nvSpPr>
      <dsp:spPr>
        <a:xfrm>
          <a:off x="7208752" y="3452001"/>
          <a:ext cx="1201453" cy="38935"/>
        </a:xfrm>
        <a:custGeom>
          <a:avLst/>
          <a:gdLst/>
          <a:ahLst/>
          <a:cxnLst/>
          <a:rect l="0" t="0" r="0" b="0"/>
          <a:pathLst>
            <a:path>
              <a:moveTo>
                <a:pt x="0" y="19467"/>
              </a:moveTo>
              <a:lnTo>
                <a:pt x="1201453" y="1946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79442" y="3441432"/>
        <a:ext cx="60072" cy="60072"/>
      </dsp:txXfrm>
    </dsp:sp>
    <dsp:sp modelId="{B580E289-93CC-B344-B81F-42F609DC0FD6}">
      <dsp:nvSpPr>
        <dsp:cNvPr id="0" name=""/>
        <dsp:cNvSpPr/>
      </dsp:nvSpPr>
      <dsp:spPr>
        <a:xfrm>
          <a:off x="8410205" y="272056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13 Questions</a:t>
          </a:r>
        </a:p>
      </dsp:txBody>
      <dsp:txXfrm>
        <a:off x="8454192" y="2764547"/>
        <a:ext cx="2915660" cy="1413843"/>
      </dsp:txXfrm>
    </dsp:sp>
    <dsp:sp modelId="{8AD12F19-6981-1B49-B759-0EF389096353}">
      <dsp:nvSpPr>
        <dsp:cNvPr id="0" name=""/>
        <dsp:cNvSpPr/>
      </dsp:nvSpPr>
      <dsp:spPr>
        <a:xfrm rot="3310531">
          <a:off x="2552448" y="4315546"/>
          <a:ext cx="2103884" cy="38935"/>
        </a:xfrm>
        <a:custGeom>
          <a:avLst/>
          <a:gdLst/>
          <a:ahLst/>
          <a:cxnLst/>
          <a:rect l="0" t="0" r="0" b="0"/>
          <a:pathLst>
            <a:path>
              <a:moveTo>
                <a:pt x="0" y="19467"/>
              </a:moveTo>
              <a:lnTo>
                <a:pt x="2103884" y="1946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551793" y="4282416"/>
        <a:ext cx="105194" cy="105194"/>
      </dsp:txXfrm>
    </dsp:sp>
    <dsp:sp modelId="{C8439B89-D9F1-E64E-8D81-4B7DF5774E80}">
      <dsp:nvSpPr>
        <dsp:cNvPr id="0" name=""/>
        <dsp:cNvSpPr/>
      </dsp:nvSpPr>
      <dsp:spPr>
        <a:xfrm>
          <a:off x="4205117" y="444765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Family Member or</a:t>
          </a:r>
        </a:p>
        <a:p>
          <a:pPr marL="0" lvl="0" indent="0" algn="ctr" defTabSz="1333500">
            <a:lnSpc>
              <a:spcPct val="90000"/>
            </a:lnSpc>
            <a:spcBef>
              <a:spcPct val="0"/>
            </a:spcBef>
            <a:spcAft>
              <a:spcPct val="35000"/>
            </a:spcAft>
            <a:buNone/>
          </a:pPr>
          <a:r>
            <a:rPr lang="en-US" sz="3000" kern="1200" dirty="0"/>
            <a:t>Caregiver</a:t>
          </a:r>
        </a:p>
      </dsp:txBody>
      <dsp:txXfrm>
        <a:off x="4249104" y="4491637"/>
        <a:ext cx="2915660" cy="1413843"/>
      </dsp:txXfrm>
    </dsp:sp>
    <dsp:sp modelId="{A495A703-9D6D-D347-9367-D3686F7BE424}">
      <dsp:nvSpPr>
        <dsp:cNvPr id="0" name=""/>
        <dsp:cNvSpPr/>
      </dsp:nvSpPr>
      <dsp:spPr>
        <a:xfrm>
          <a:off x="7208752" y="5179090"/>
          <a:ext cx="1201453" cy="38935"/>
        </a:xfrm>
        <a:custGeom>
          <a:avLst/>
          <a:gdLst/>
          <a:ahLst/>
          <a:cxnLst/>
          <a:rect l="0" t="0" r="0" b="0"/>
          <a:pathLst>
            <a:path>
              <a:moveTo>
                <a:pt x="0" y="19467"/>
              </a:moveTo>
              <a:lnTo>
                <a:pt x="1201453" y="1946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79442" y="5168522"/>
        <a:ext cx="60072" cy="60072"/>
      </dsp:txXfrm>
    </dsp:sp>
    <dsp:sp modelId="{0BB4DB90-AEF5-CA4E-BAF4-A680A810080B}">
      <dsp:nvSpPr>
        <dsp:cNvPr id="0" name=""/>
        <dsp:cNvSpPr/>
      </dsp:nvSpPr>
      <dsp:spPr>
        <a:xfrm>
          <a:off x="8410205" y="4447650"/>
          <a:ext cx="3003634" cy="150181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13 Questions</a:t>
          </a:r>
        </a:p>
      </dsp:txBody>
      <dsp:txXfrm>
        <a:off x="8454192" y="4491637"/>
        <a:ext cx="2915660" cy="14138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6" tIns="46242" rIns="92486" bIns="46242"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86" tIns="46242" rIns="92486" bIns="46242" rtlCol="0"/>
          <a:lstStyle>
            <a:lvl1pPr algn="r">
              <a:defRPr sz="1200"/>
            </a:lvl1pPr>
          </a:lstStyle>
          <a:p>
            <a:fld id="{FAE4F2FD-48AB-469A-B7E6-D17F43A75814}" type="datetimeFigureOut">
              <a:rPr lang="en-US" smtClean="0"/>
              <a:t>11/1/19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86" tIns="46242" rIns="92486" bIns="46242"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6" tIns="46242" rIns="92486" bIns="462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86" tIns="46242" rIns="92486" bIns="462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86" tIns="46242" rIns="92486" bIns="46242" rtlCol="0" anchor="b"/>
          <a:lstStyle>
            <a:lvl1pPr algn="r">
              <a:defRPr sz="1200"/>
            </a:lvl1pPr>
          </a:lstStyle>
          <a:p>
            <a:fld id="{7B3A26BA-4E3D-421F-B3F2-BF01E95492CF}" type="slidenum">
              <a:rPr lang="en-US" smtClean="0"/>
              <a:t>‹#›</a:t>
            </a:fld>
            <a:endParaRPr lang="en-US" dirty="0"/>
          </a:p>
        </p:txBody>
      </p:sp>
    </p:spTree>
    <p:extLst>
      <p:ext uri="{BB962C8B-B14F-4D97-AF65-F5344CB8AC3E}">
        <p14:creationId xmlns:p14="http://schemas.microsoft.com/office/powerpoint/2010/main" val="2289861438"/>
      </p:ext>
    </p:extLst>
  </p:cSld>
  <p:clrMap bg1="lt1" tx1="dk1" bg2="lt2" tx2="dk2" accent1="accent1" accent2="accent2" accent3="accent3" accent4="accent4" accent5="accent5" accent6="accent6" hlink="hlink" folHlink="folHlink"/>
  <p:notesStyle>
    <a:lvl1pPr marL="0" algn="l" defTabSz="4301338" rtl="0" eaLnBrk="1" latinLnBrk="0" hangingPunct="1">
      <a:defRPr sz="5645" kern="1200">
        <a:solidFill>
          <a:schemeClr val="tx1"/>
        </a:solidFill>
        <a:latin typeface="+mn-lt"/>
        <a:ea typeface="+mn-ea"/>
        <a:cs typeface="+mn-cs"/>
      </a:defRPr>
    </a:lvl1pPr>
    <a:lvl2pPr marL="2150669" algn="l" defTabSz="4301338" rtl="0" eaLnBrk="1" latinLnBrk="0" hangingPunct="1">
      <a:defRPr sz="5645" kern="1200">
        <a:solidFill>
          <a:schemeClr val="tx1"/>
        </a:solidFill>
        <a:latin typeface="+mn-lt"/>
        <a:ea typeface="+mn-ea"/>
        <a:cs typeface="+mn-cs"/>
      </a:defRPr>
    </a:lvl2pPr>
    <a:lvl3pPr marL="4301338" algn="l" defTabSz="4301338" rtl="0" eaLnBrk="1" latinLnBrk="0" hangingPunct="1">
      <a:defRPr sz="5645" kern="1200">
        <a:solidFill>
          <a:schemeClr val="tx1"/>
        </a:solidFill>
        <a:latin typeface="+mn-lt"/>
        <a:ea typeface="+mn-ea"/>
        <a:cs typeface="+mn-cs"/>
      </a:defRPr>
    </a:lvl3pPr>
    <a:lvl4pPr marL="6452006" algn="l" defTabSz="4301338" rtl="0" eaLnBrk="1" latinLnBrk="0" hangingPunct="1">
      <a:defRPr sz="5645" kern="1200">
        <a:solidFill>
          <a:schemeClr val="tx1"/>
        </a:solidFill>
        <a:latin typeface="+mn-lt"/>
        <a:ea typeface="+mn-ea"/>
        <a:cs typeface="+mn-cs"/>
      </a:defRPr>
    </a:lvl4pPr>
    <a:lvl5pPr marL="8602675" algn="l" defTabSz="4301338" rtl="0" eaLnBrk="1" latinLnBrk="0" hangingPunct="1">
      <a:defRPr sz="5645" kern="1200">
        <a:solidFill>
          <a:schemeClr val="tx1"/>
        </a:solidFill>
        <a:latin typeface="+mn-lt"/>
        <a:ea typeface="+mn-ea"/>
        <a:cs typeface="+mn-cs"/>
      </a:defRPr>
    </a:lvl5pPr>
    <a:lvl6pPr marL="10753344" algn="l" defTabSz="4301338" rtl="0" eaLnBrk="1" latinLnBrk="0" hangingPunct="1">
      <a:defRPr sz="5645" kern="1200">
        <a:solidFill>
          <a:schemeClr val="tx1"/>
        </a:solidFill>
        <a:latin typeface="+mn-lt"/>
        <a:ea typeface="+mn-ea"/>
        <a:cs typeface="+mn-cs"/>
      </a:defRPr>
    </a:lvl6pPr>
    <a:lvl7pPr marL="12904013" algn="l" defTabSz="4301338" rtl="0" eaLnBrk="1" latinLnBrk="0" hangingPunct="1">
      <a:defRPr sz="5645" kern="1200">
        <a:solidFill>
          <a:schemeClr val="tx1"/>
        </a:solidFill>
        <a:latin typeface="+mn-lt"/>
        <a:ea typeface="+mn-ea"/>
        <a:cs typeface="+mn-cs"/>
      </a:defRPr>
    </a:lvl7pPr>
    <a:lvl8pPr marL="15054682" algn="l" defTabSz="4301338" rtl="0" eaLnBrk="1" latinLnBrk="0" hangingPunct="1">
      <a:defRPr sz="5645" kern="1200">
        <a:solidFill>
          <a:schemeClr val="tx1"/>
        </a:solidFill>
        <a:latin typeface="+mn-lt"/>
        <a:ea typeface="+mn-ea"/>
        <a:cs typeface="+mn-cs"/>
      </a:defRPr>
    </a:lvl8pPr>
    <a:lvl9pPr marL="17205350" algn="l" defTabSz="4301338" rtl="0" eaLnBrk="1" latinLnBrk="0" hangingPunct="1">
      <a:defRPr sz="564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C4BD7C-30D9-4B44-AA6F-69E0781094A0}" type="datetimeFigureOut">
              <a:rPr lang="en-US" smtClean="0"/>
              <a:t>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348048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4BD7C-30D9-4B44-AA6F-69E0781094A0}" type="datetimeFigureOut">
              <a:rPr lang="en-US" smtClean="0"/>
              <a:t>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205642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4BD7C-30D9-4B44-AA6F-69E0781094A0}" type="datetimeFigureOut">
              <a:rPr lang="en-US" smtClean="0"/>
              <a:t>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346074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4BD7C-30D9-4B44-AA6F-69E0781094A0}" type="datetimeFigureOut">
              <a:rPr lang="en-US" smtClean="0"/>
              <a:t>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93662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C4BD7C-30D9-4B44-AA6F-69E0781094A0}" type="datetimeFigureOut">
              <a:rPr lang="en-US" smtClean="0"/>
              <a:t>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59810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C4BD7C-30D9-4B44-AA6F-69E0781094A0}" type="datetimeFigureOut">
              <a:rPr lang="en-US" smtClean="0"/>
              <a:t>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24462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C4BD7C-30D9-4B44-AA6F-69E0781094A0}" type="datetimeFigureOut">
              <a:rPr lang="en-US" smtClean="0"/>
              <a:t>11/1/19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41230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C4BD7C-30D9-4B44-AA6F-69E0781094A0}" type="datetimeFigureOut">
              <a:rPr lang="en-US" smtClean="0"/>
              <a:t>11/1/19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241243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4BD7C-30D9-4B44-AA6F-69E0781094A0}" type="datetimeFigureOut">
              <a:rPr lang="en-US" smtClean="0"/>
              <a:t>11/1/19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7032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7EC4BD7C-30D9-4B44-AA6F-69E0781094A0}" type="datetimeFigureOut">
              <a:rPr lang="en-US" smtClean="0"/>
              <a:t>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362517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7EC4BD7C-30D9-4B44-AA6F-69E0781094A0}" type="datetimeFigureOut">
              <a:rPr lang="en-US" smtClean="0"/>
              <a:t>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85A0B-6F3A-4ED9-B6FF-4E725AF0481C}" type="slidenum">
              <a:rPr lang="en-US" smtClean="0"/>
              <a:t>‹#›</a:t>
            </a:fld>
            <a:endParaRPr lang="en-US" dirty="0"/>
          </a:p>
        </p:txBody>
      </p:sp>
    </p:spTree>
    <p:extLst>
      <p:ext uri="{BB962C8B-B14F-4D97-AF65-F5344CB8AC3E}">
        <p14:creationId xmlns:p14="http://schemas.microsoft.com/office/powerpoint/2010/main" val="329067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EC4BD7C-30D9-4B44-AA6F-69E0781094A0}" type="datetimeFigureOut">
              <a:rPr lang="en-US" smtClean="0"/>
              <a:t>11/1/19</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F085A0B-6F3A-4ED9-B6FF-4E725AF0481C}" type="slidenum">
              <a:rPr lang="en-US" smtClean="0"/>
              <a:t>‹#›</a:t>
            </a:fld>
            <a:endParaRPr lang="en-US" dirty="0"/>
          </a:p>
        </p:txBody>
      </p:sp>
    </p:spTree>
    <p:extLst>
      <p:ext uri="{BB962C8B-B14F-4D97-AF65-F5344CB8AC3E}">
        <p14:creationId xmlns:p14="http://schemas.microsoft.com/office/powerpoint/2010/main" val="655572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diagramQuickStyle" Target="../diagrams/quickStyle1.xml"/><Relationship Id="rId17" Type="http://schemas.openxmlformats.org/officeDocument/2006/relationships/comments" Target="../comments/comment1.xml"/><Relationship Id="rId2" Type="http://schemas.openxmlformats.org/officeDocument/2006/relationships/chart" Target="../charts/chart1.xml"/><Relationship Id="rId16" Type="http://schemas.openxmlformats.org/officeDocument/2006/relationships/chart" Target="../charts/chart3.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diagramLayout" Target="../diagrams/layout1.xml"/><Relationship Id="rId5" Type="http://schemas.openxmlformats.org/officeDocument/2006/relationships/image" Target="../media/image3.png"/><Relationship Id="rId15" Type="http://schemas.openxmlformats.org/officeDocument/2006/relationships/chart" Target="../charts/chart2.xml"/><Relationship Id="rId10" Type="http://schemas.openxmlformats.org/officeDocument/2006/relationships/diagramData" Target="../diagrams/data1.xml"/><Relationship Id="rId4" Type="http://schemas.openxmlformats.org/officeDocument/2006/relationships/image" Target="../media/image2.png"/><Relationship Id="rId9" Type="http://schemas.openxmlformats.org/officeDocument/2006/relationships/image" Target="../media/image7.jpg"/><Relationship Id="rId14"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5EAD5A93-08B7-904D-817E-9681C8FA68AD}"/>
              </a:ext>
            </a:extLst>
          </p:cNvPr>
          <p:cNvSpPr/>
          <p:nvPr/>
        </p:nvSpPr>
        <p:spPr>
          <a:xfrm>
            <a:off x="400050" y="28598106"/>
            <a:ext cx="11320272" cy="386309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2183174" y="7010400"/>
            <a:ext cx="19524852" cy="25450800"/>
          </a:xfrm>
          <a:prstGeom prst="rect">
            <a:avLst/>
          </a:prstGeom>
          <a:solidFill>
            <a:srgbClr val="1F36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69887" y="977986"/>
            <a:ext cx="43062525" cy="6432530"/>
          </a:xfrm>
          <a:prstGeom prst="rect">
            <a:avLst/>
          </a:prstGeom>
          <a:noFill/>
        </p:spPr>
        <p:txBody>
          <a:bodyPr wrap="square" rtlCol="0">
            <a:spAutoFit/>
          </a:bodyPr>
          <a:lstStyle/>
          <a:p>
            <a:pPr algn="ctr"/>
            <a:r>
              <a:rPr lang="en-US" sz="12800" b="1" dirty="0">
                <a:solidFill>
                  <a:srgbClr val="000000"/>
                </a:solidFill>
              </a:rPr>
              <a:t>Understanding the Role of Wireless </a:t>
            </a:r>
          </a:p>
          <a:p>
            <a:pPr algn="ctr"/>
            <a:r>
              <a:rPr lang="en-US" sz="12800" b="1" dirty="0">
                <a:solidFill>
                  <a:srgbClr val="000000"/>
                </a:solidFill>
              </a:rPr>
              <a:t>Technology in Vocational Settings: A National Survey</a:t>
            </a:r>
          </a:p>
          <a:p>
            <a:pPr algn="ctr"/>
            <a:r>
              <a:rPr lang="en-US" sz="7200" dirty="0">
                <a:solidFill>
                  <a:srgbClr val="000000"/>
                </a:solidFill>
              </a:rPr>
              <a:t>Eliseo Jimenez PhD, BCBA-D, Josephine </a:t>
            </a:r>
            <a:r>
              <a:rPr lang="en-US" sz="7200" dirty="0" err="1">
                <a:solidFill>
                  <a:srgbClr val="000000"/>
                </a:solidFill>
              </a:rPr>
              <a:t>Mhende</a:t>
            </a:r>
            <a:r>
              <a:rPr lang="en-US" sz="7200" dirty="0">
                <a:solidFill>
                  <a:srgbClr val="000000"/>
                </a:solidFill>
              </a:rPr>
              <a:t> MPH, Claire </a:t>
            </a:r>
            <a:r>
              <a:rPr lang="en-US" sz="7200" dirty="0" err="1">
                <a:solidFill>
                  <a:srgbClr val="000000"/>
                </a:solidFill>
              </a:rPr>
              <a:t>Donehower</a:t>
            </a:r>
            <a:r>
              <a:rPr lang="en-US" sz="7200" dirty="0">
                <a:solidFill>
                  <a:srgbClr val="000000"/>
                </a:solidFill>
              </a:rPr>
              <a:t> PhD, BCBA-D, </a:t>
            </a:r>
          </a:p>
          <a:p>
            <a:pPr algn="ctr"/>
            <a:r>
              <a:rPr lang="en-US" sz="7200" dirty="0">
                <a:solidFill>
                  <a:srgbClr val="000000"/>
                </a:solidFill>
              </a:rPr>
              <a:t>Ramatu Muhammad MD, Allie </a:t>
            </a:r>
            <a:r>
              <a:rPr lang="en-US" sz="7200" dirty="0" err="1">
                <a:solidFill>
                  <a:srgbClr val="000000"/>
                </a:solidFill>
              </a:rPr>
              <a:t>Doulin</a:t>
            </a:r>
            <a:r>
              <a:rPr lang="en-US" sz="7200" dirty="0">
                <a:solidFill>
                  <a:srgbClr val="000000"/>
                </a:solidFill>
              </a:rPr>
              <a:t>, </a:t>
            </a:r>
            <a:r>
              <a:rPr lang="en-US" sz="7200" dirty="0" err="1">
                <a:solidFill>
                  <a:srgbClr val="000000"/>
                </a:solidFill>
              </a:rPr>
              <a:t>Sharish</a:t>
            </a:r>
            <a:r>
              <a:rPr lang="en-US" sz="7200" dirty="0">
                <a:solidFill>
                  <a:srgbClr val="000000"/>
                </a:solidFill>
              </a:rPr>
              <a:t> Hussain</a:t>
            </a:r>
          </a:p>
        </p:txBody>
      </p:sp>
      <p:sp>
        <p:nvSpPr>
          <p:cNvPr id="17" name="TextBox 16"/>
          <p:cNvSpPr txBox="1"/>
          <p:nvPr/>
        </p:nvSpPr>
        <p:spPr>
          <a:xfrm>
            <a:off x="463233" y="6350883"/>
            <a:ext cx="11372850" cy="7554632"/>
          </a:xfrm>
          <a:prstGeom prst="rect">
            <a:avLst/>
          </a:prstGeom>
          <a:noFill/>
        </p:spPr>
        <p:txBody>
          <a:bodyPr wrap="square" rtlCol="0">
            <a:spAutoFit/>
          </a:bodyPr>
          <a:lstStyle/>
          <a:p>
            <a:pPr>
              <a:lnSpc>
                <a:spcPct val="150000"/>
              </a:lnSpc>
            </a:pPr>
            <a:r>
              <a:rPr lang="en-US" sz="7500" b="1" dirty="0">
                <a:solidFill>
                  <a:srgbClr val="000000"/>
                </a:solidFill>
              </a:rPr>
              <a:t>INTRODUCTION</a:t>
            </a:r>
          </a:p>
          <a:p>
            <a:pPr marL="685800" indent="-685800">
              <a:lnSpc>
                <a:spcPct val="150000"/>
              </a:lnSpc>
              <a:buFont typeface="Arial" panose="020B0604020202020204" pitchFamily="34" charset="0"/>
              <a:buChar char="•"/>
            </a:pPr>
            <a:r>
              <a:rPr lang="en-US" sz="3600" dirty="0"/>
              <a:t>Employment is a major part of an adult’s identity and plays a significant role in creating a stable life environment (Chen et al., 2015)</a:t>
            </a:r>
          </a:p>
          <a:p>
            <a:pPr marL="685800" indent="-685800">
              <a:lnSpc>
                <a:spcPct val="150000"/>
              </a:lnSpc>
              <a:buFont typeface="Arial" panose="020B0604020202020204" pitchFamily="34" charset="0"/>
              <a:buChar char="•"/>
            </a:pPr>
            <a:r>
              <a:rPr lang="en-US" sz="3600" dirty="0"/>
              <a:t>Workplace support for adults with IDD can vary drastically due to the needs of the employee, but can include assistive technology (AT) (Butterworth et al., 2015)</a:t>
            </a:r>
          </a:p>
        </p:txBody>
      </p:sp>
      <p:sp>
        <p:nvSpPr>
          <p:cNvPr id="18" name="TextBox 17"/>
          <p:cNvSpPr txBox="1"/>
          <p:nvPr/>
        </p:nvSpPr>
        <p:spPr>
          <a:xfrm>
            <a:off x="400050" y="13543078"/>
            <a:ext cx="11372850" cy="8385629"/>
          </a:xfrm>
          <a:prstGeom prst="rect">
            <a:avLst/>
          </a:prstGeom>
          <a:noFill/>
        </p:spPr>
        <p:txBody>
          <a:bodyPr wrap="square" rtlCol="0">
            <a:spAutoFit/>
          </a:bodyPr>
          <a:lstStyle/>
          <a:p>
            <a:pPr marL="104775">
              <a:lnSpc>
                <a:spcPct val="150000"/>
              </a:lnSpc>
            </a:pPr>
            <a:r>
              <a:rPr lang="en-US" sz="7500" b="1" dirty="0">
                <a:solidFill>
                  <a:srgbClr val="000000"/>
                </a:solidFill>
              </a:rPr>
              <a:t>METHODS</a:t>
            </a:r>
          </a:p>
          <a:p>
            <a:pPr marL="263525">
              <a:lnSpc>
                <a:spcPct val="150000"/>
              </a:lnSpc>
            </a:pPr>
            <a:r>
              <a:rPr lang="en-US" sz="3600" dirty="0"/>
              <a:t>National survey distributed via an online platform (Qualtrics). Target participants were: Rehabilitation service providers (Vocational counselors, transition coordinators, job coaches), individuals with IDD, and family members. Respondent minimum age was 18</a:t>
            </a:r>
          </a:p>
          <a:p>
            <a:pPr marL="747713" indent="-484188">
              <a:lnSpc>
                <a:spcPct val="150000"/>
              </a:lnSpc>
              <a:buFont typeface="Arial" panose="020B0604020202020204" pitchFamily="34" charset="0"/>
              <a:buChar char="•"/>
            </a:pPr>
            <a:r>
              <a:rPr lang="en-US" sz="3600" dirty="0"/>
              <a:t>53 total questions</a:t>
            </a:r>
          </a:p>
          <a:p>
            <a:pPr marL="715963" indent="-504825">
              <a:lnSpc>
                <a:spcPct val="150000"/>
              </a:lnSpc>
              <a:buFont typeface="Arial" panose="020B0604020202020204" pitchFamily="34" charset="0"/>
              <a:buChar char="•"/>
            </a:pPr>
            <a:r>
              <a:rPr lang="en-US" sz="3600" dirty="0"/>
              <a:t>15-30 minutes to complete</a:t>
            </a:r>
          </a:p>
          <a:p>
            <a:pPr marL="715963" indent="-504825">
              <a:lnSpc>
                <a:spcPct val="150000"/>
              </a:lnSpc>
              <a:buFont typeface="Arial" panose="020B0604020202020204" pitchFamily="34" charset="0"/>
              <a:buChar char="•"/>
            </a:pPr>
            <a:r>
              <a:rPr lang="en-US" sz="3600" dirty="0"/>
              <a:t>Questions specific to respondent demographics</a:t>
            </a:r>
          </a:p>
        </p:txBody>
      </p:sp>
      <p:sp>
        <p:nvSpPr>
          <p:cNvPr id="19" name="TextBox 18"/>
          <p:cNvSpPr txBox="1"/>
          <p:nvPr/>
        </p:nvSpPr>
        <p:spPr>
          <a:xfrm>
            <a:off x="32170878" y="6350883"/>
            <a:ext cx="11375136" cy="3491982"/>
          </a:xfrm>
          <a:prstGeom prst="rect">
            <a:avLst/>
          </a:prstGeom>
          <a:noFill/>
        </p:spPr>
        <p:txBody>
          <a:bodyPr wrap="square" rtlCol="0">
            <a:spAutoFit/>
          </a:bodyPr>
          <a:lstStyle/>
          <a:p>
            <a:pPr>
              <a:lnSpc>
                <a:spcPct val="150000"/>
              </a:lnSpc>
            </a:pPr>
            <a:r>
              <a:rPr lang="en-US" sz="7500" b="1" dirty="0">
                <a:solidFill>
                  <a:srgbClr val="000000"/>
                </a:solidFill>
              </a:rPr>
              <a:t>RESULTS</a:t>
            </a:r>
            <a:endParaRPr lang="en-US" sz="4400" dirty="0"/>
          </a:p>
          <a:p>
            <a:pPr marL="571500" indent="-571500">
              <a:lnSpc>
                <a:spcPct val="150000"/>
              </a:lnSpc>
              <a:buFont typeface="Arial" panose="020B0604020202020204" pitchFamily="34" charset="0"/>
              <a:buChar char="•"/>
            </a:pPr>
            <a:r>
              <a:rPr lang="en-US" sz="4000" dirty="0"/>
              <a:t>139 Total Respondents with the average age of 42</a:t>
            </a:r>
          </a:p>
          <a:p>
            <a:pPr marL="685800" indent="-685800">
              <a:lnSpc>
                <a:spcPct val="150000"/>
              </a:lnSpc>
              <a:buFont typeface="Arial" panose="020B0604020202020204" pitchFamily="34" charset="0"/>
              <a:buChar char="•"/>
            </a:pPr>
            <a:endParaRPr lang="en-US" sz="3600" dirty="0"/>
          </a:p>
        </p:txBody>
      </p:sp>
      <p:graphicFrame>
        <p:nvGraphicFramePr>
          <p:cNvPr id="23" name="Chart 22" descr="This graph shows the comparisons between three groups of the participants on four variables. Group A data are in blue, Group B data are in red, and Group C data are in gray. The data show that... (describe trends)." title="Data Graph 1"/>
          <p:cNvGraphicFramePr/>
          <p:nvPr>
            <p:extLst>
              <p:ext uri="{D42A27DB-BD31-4B8C-83A1-F6EECF244321}">
                <p14:modId xmlns:p14="http://schemas.microsoft.com/office/powerpoint/2010/main" val="2244277993"/>
              </p:ext>
            </p:extLst>
          </p:nvPr>
        </p:nvGraphicFramePr>
        <p:xfrm>
          <a:off x="30903875" y="9922875"/>
          <a:ext cx="7865155" cy="5407821"/>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Box 23"/>
          <p:cNvSpPr txBox="1"/>
          <p:nvPr/>
        </p:nvSpPr>
        <p:spPr>
          <a:xfrm>
            <a:off x="32112140" y="20475273"/>
            <a:ext cx="11375135" cy="7554632"/>
          </a:xfrm>
          <a:prstGeom prst="rect">
            <a:avLst/>
          </a:prstGeom>
          <a:noFill/>
        </p:spPr>
        <p:txBody>
          <a:bodyPr wrap="square" rtlCol="0">
            <a:spAutoFit/>
          </a:bodyPr>
          <a:lstStyle/>
          <a:p>
            <a:pPr>
              <a:lnSpc>
                <a:spcPct val="150000"/>
              </a:lnSpc>
            </a:pPr>
            <a:r>
              <a:rPr lang="en-US" sz="7500" b="1" dirty="0">
                <a:solidFill>
                  <a:srgbClr val="000000"/>
                </a:solidFill>
              </a:rPr>
              <a:t>DISCUSSION</a:t>
            </a:r>
          </a:p>
          <a:p>
            <a:pPr marL="685800" indent="-685800">
              <a:lnSpc>
                <a:spcPct val="150000"/>
              </a:lnSpc>
              <a:buFont typeface="Arial" panose="020B0604020202020204" pitchFamily="34" charset="0"/>
              <a:buChar char="•"/>
            </a:pPr>
            <a:r>
              <a:rPr lang="en-US" sz="3600" dirty="0"/>
              <a:t>Although all respondents are in favor for the integration and use of technology in vocational settings, there is concern on the level of support needed.</a:t>
            </a:r>
          </a:p>
          <a:p>
            <a:pPr marL="685800" indent="-685800">
              <a:lnSpc>
                <a:spcPct val="150000"/>
              </a:lnSpc>
              <a:buFont typeface="Arial" panose="020B0604020202020204" pitchFamily="34" charset="0"/>
              <a:buChar char="•"/>
            </a:pPr>
            <a:r>
              <a:rPr lang="en-US" sz="3600" dirty="0"/>
              <a:t>Given the variety of technologies individuals with IDD currently use in home and community settings, future investigation is needed to match appropriate technologies to a given workplace with specific tasks. </a:t>
            </a:r>
          </a:p>
        </p:txBody>
      </p:sp>
      <p:sp>
        <p:nvSpPr>
          <p:cNvPr id="25" name="TextBox 24"/>
          <p:cNvSpPr txBox="1"/>
          <p:nvPr/>
        </p:nvSpPr>
        <p:spPr>
          <a:xfrm>
            <a:off x="12768871" y="6486749"/>
            <a:ext cx="18433182" cy="7288149"/>
          </a:xfrm>
          <a:prstGeom prst="rect">
            <a:avLst/>
          </a:prstGeom>
          <a:noFill/>
        </p:spPr>
        <p:txBody>
          <a:bodyPr wrap="square" rtlCol="0">
            <a:spAutoFit/>
          </a:bodyPr>
          <a:lstStyle/>
          <a:p>
            <a:pPr algn="ctr">
              <a:lnSpc>
                <a:spcPct val="150000"/>
              </a:lnSpc>
            </a:pPr>
            <a:r>
              <a:rPr lang="en-US" sz="8000" b="1" dirty="0">
                <a:solidFill>
                  <a:schemeClr val="bg1"/>
                </a:solidFill>
              </a:rPr>
              <a:t>Employers, individuals with IDD, and family members all `believe technology integration in workplace settings can increase skill acquisition and job security.</a:t>
            </a:r>
          </a:p>
        </p:txBody>
      </p:sp>
      <p:sp>
        <p:nvSpPr>
          <p:cNvPr id="26" name="TextBox 25"/>
          <p:cNvSpPr txBox="1"/>
          <p:nvPr/>
        </p:nvSpPr>
        <p:spPr>
          <a:xfrm>
            <a:off x="12183174" y="14127222"/>
            <a:ext cx="19524852" cy="4104200"/>
          </a:xfrm>
          <a:prstGeom prst="rect">
            <a:avLst/>
          </a:prstGeom>
          <a:noFill/>
        </p:spPr>
        <p:txBody>
          <a:bodyPr wrap="square" rtlCol="0">
            <a:spAutoFit/>
          </a:bodyPr>
          <a:lstStyle/>
          <a:p>
            <a:pPr algn="ctr">
              <a:lnSpc>
                <a:spcPct val="150000"/>
              </a:lnSpc>
            </a:pPr>
            <a:r>
              <a:rPr lang="en-US" sz="6000" dirty="0">
                <a:solidFill>
                  <a:schemeClr val="bg1"/>
                </a:solidFill>
              </a:rPr>
              <a:t>Survey results will be used to influence local and state vocational policies and procedures in areas that would increase positive employee outcomes for individuals with IDD</a:t>
            </a:r>
          </a:p>
        </p:txBody>
      </p:sp>
      <p:pic>
        <p:nvPicPr>
          <p:cNvPr id="27" name="Picture 26" descr="This image is a scannable QR code for poster readers to scan if they want to access a plain text document." title="QR Co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6436" y="26346971"/>
            <a:ext cx="3229227" cy="3229227"/>
          </a:xfrm>
          <a:prstGeom prst="rect">
            <a:avLst/>
          </a:prstGeom>
        </p:spPr>
      </p:pic>
      <p:sp>
        <p:nvSpPr>
          <p:cNvPr id="28" name="TextBox 27"/>
          <p:cNvSpPr txBox="1"/>
          <p:nvPr/>
        </p:nvSpPr>
        <p:spPr>
          <a:xfrm>
            <a:off x="20131881" y="27052938"/>
            <a:ext cx="10665333" cy="1631216"/>
          </a:xfrm>
          <a:prstGeom prst="rect">
            <a:avLst/>
          </a:prstGeom>
          <a:noFill/>
        </p:spPr>
        <p:txBody>
          <a:bodyPr wrap="square" rtlCol="0">
            <a:spAutoFit/>
          </a:bodyPr>
          <a:lstStyle/>
          <a:p>
            <a:r>
              <a:rPr lang="en-US" sz="5000" dirty="0">
                <a:solidFill>
                  <a:schemeClr val="bg1">
                    <a:lumMod val="85000"/>
                  </a:schemeClr>
                </a:solidFill>
                <a:latin typeface="Calibri (body)"/>
                <a:cs typeface="Arial" panose="020B0604020202020204" pitchFamily="34" charset="0"/>
              </a:rPr>
              <a:t>Scan the code with your mobile phone camera to access a plain text document. </a:t>
            </a:r>
            <a:endParaRPr lang="en-US" sz="5000" dirty="0">
              <a:solidFill>
                <a:schemeClr val="bg1">
                  <a:lumMod val="85000"/>
                </a:schemeClr>
              </a:solidFill>
              <a:latin typeface="Calibri (body)"/>
            </a:endParaRPr>
          </a:p>
        </p:txBody>
      </p:sp>
      <p:pic>
        <p:nvPicPr>
          <p:cNvPr id="29" name="Picture 28" descr="This image shows a gray cell phone to prompt users to scan the QR code to access a text document if they want to use a screen reader or would rather read it in plain text format." title="Cell phon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39784" y="26338944"/>
            <a:ext cx="3114651" cy="3114651"/>
          </a:xfrm>
          <a:prstGeom prst="rect">
            <a:avLst/>
          </a:prstGeom>
        </p:spPr>
      </p:pic>
      <p:pic>
        <p:nvPicPr>
          <p:cNvPr id="30" name="Picture 29" descr="This image shows the Georgia State University School of Public Health Logo, which shows a blue flame and blue text." title="Center for Leadership in Disability"/>
          <p:cNvPicPr>
            <a:picLocks noChangeAspect="1"/>
          </p:cNvPicPr>
          <p:nvPr/>
        </p:nvPicPr>
        <p:blipFill>
          <a:blip r:embed="rId5">
            <a:duotone>
              <a:schemeClr val="accent5">
                <a:shade val="45000"/>
                <a:satMod val="135000"/>
              </a:schemeClr>
              <a:prstClr val="white"/>
            </a:duotone>
            <a:extLst>
              <a:ext uri="{BEBA8EAE-BF5A-486C-A8C5-ECC9F3942E4B}">
                <a14:imgProps xmlns:a14="http://schemas.microsoft.com/office/drawing/2010/main">
                  <a14:imgLayer>
                    <a14:imgEffect>
                      <a14:sharpenSoften amount="50000"/>
                    </a14:imgEffect>
                  </a14:imgLayer>
                </a14:imgProps>
              </a:ext>
              <a:ext uri="{28A0092B-C50C-407E-A947-70E740481C1C}">
                <a14:useLocalDpi xmlns:a14="http://schemas.microsoft.com/office/drawing/2010/main" val="0"/>
              </a:ext>
            </a:extLst>
          </a:blip>
          <a:stretch>
            <a:fillRect/>
          </a:stretch>
        </p:blipFill>
        <p:spPr>
          <a:xfrm>
            <a:off x="400050" y="472273"/>
            <a:ext cx="6640859" cy="2286000"/>
          </a:xfrm>
          <a:prstGeom prst="rect">
            <a:avLst/>
          </a:prstGeom>
        </p:spPr>
      </p:pic>
      <p:pic>
        <p:nvPicPr>
          <p:cNvPr id="31" name="Picture 30" descr="This image shows the Georgia State University School of Public Health Logo, which shows a blue flame and blue text." title="GSU School of Public Health"/>
          <p:cNvPicPr>
            <a:picLocks noChangeAspect="1"/>
          </p:cNvPicPr>
          <p:nvPr/>
        </p:nvPicPr>
        <p:blipFill>
          <a:blip r:embed="rId6" cstate="print">
            <a:duotone>
              <a:schemeClr val="accent5">
                <a:shade val="45000"/>
                <a:satMod val="135000"/>
              </a:schemeClr>
              <a:prstClr val="white"/>
            </a:duotone>
            <a:extLst>
              <a:ext uri="{BEBA8EAE-BF5A-486C-A8C5-ECC9F3942E4B}">
                <a14:imgProps xmlns:a14="http://schemas.microsoft.com/office/drawing/2010/main">
                  <a14:imgLayer>
                    <a14:imgEffect>
                      <a14:sharpenSoften amount="50000"/>
                    </a14:imgEffect>
                  </a14:imgLayer>
                </a14:imgProps>
              </a:ext>
              <a:ext uri="{28A0092B-C50C-407E-A947-70E740481C1C}">
                <a14:useLocalDpi xmlns:a14="http://schemas.microsoft.com/office/drawing/2010/main" val="0"/>
              </a:ext>
            </a:extLst>
          </a:blip>
          <a:stretch>
            <a:fillRect/>
          </a:stretch>
        </p:blipFill>
        <p:spPr>
          <a:xfrm>
            <a:off x="36475665" y="472273"/>
            <a:ext cx="6986910" cy="2286000"/>
          </a:xfrm>
          <a:prstGeom prst="rect">
            <a:avLst/>
          </a:prstGeom>
        </p:spPr>
      </p:pic>
      <p:sp>
        <p:nvSpPr>
          <p:cNvPr id="32" name="TextBox 31"/>
          <p:cNvSpPr txBox="1"/>
          <p:nvPr/>
        </p:nvSpPr>
        <p:spPr>
          <a:xfrm>
            <a:off x="671513" y="28460456"/>
            <a:ext cx="10986201" cy="3831818"/>
          </a:xfrm>
          <a:prstGeom prst="rect">
            <a:avLst/>
          </a:prstGeom>
          <a:noFill/>
        </p:spPr>
        <p:txBody>
          <a:bodyPr wrap="square" rtlCol="0">
            <a:spAutoFit/>
          </a:bodyPr>
          <a:lstStyle/>
          <a:p>
            <a:pPr>
              <a:lnSpc>
                <a:spcPct val="150000"/>
              </a:lnSpc>
            </a:pPr>
            <a:r>
              <a:rPr lang="en-US" sz="5000" b="1" dirty="0">
                <a:solidFill>
                  <a:srgbClr val="000000"/>
                </a:solidFill>
              </a:rPr>
              <a:t>REFERENCES</a:t>
            </a:r>
          </a:p>
          <a:p>
            <a:pPr marL="342842" indent="-342842">
              <a:buFont typeface="+mj-lt"/>
              <a:buAutoNum type="arabicPeriod"/>
            </a:pPr>
            <a:r>
              <a:rPr lang="en-US" sz="2400" dirty="0"/>
              <a:t>Butterworth, J., </a:t>
            </a:r>
            <a:r>
              <a:rPr lang="en-US" sz="2400" dirty="0" err="1"/>
              <a:t>Hierseiner</a:t>
            </a:r>
            <a:r>
              <a:rPr lang="en-US" sz="2400" dirty="0"/>
              <a:t>, D., Engler, J., </a:t>
            </a:r>
            <a:r>
              <a:rPr lang="en-US" sz="2400" dirty="0" err="1"/>
              <a:t>Bershadsky</a:t>
            </a:r>
            <a:r>
              <a:rPr lang="en-US" sz="2400" dirty="0"/>
              <a:t>, J., </a:t>
            </a:r>
            <a:r>
              <a:rPr lang="en-US" sz="2400" dirty="0" err="1"/>
              <a:t>Bradley,V</a:t>
            </a:r>
            <a:r>
              <a:rPr lang="en-US" sz="2400" dirty="0"/>
              <a:t>. (2015). National core indicators: Data on the current state of employment of adults with IDD and suggestions for policy development. </a:t>
            </a:r>
            <a:r>
              <a:rPr lang="en-US" sz="2400" i="1" dirty="0"/>
              <a:t>Journal of Vocational Rehabilitation. </a:t>
            </a:r>
            <a:r>
              <a:rPr lang="en-US" sz="2400" dirty="0"/>
              <a:t>42. 209-220.</a:t>
            </a:r>
          </a:p>
          <a:p>
            <a:pPr marL="342842" indent="-342842">
              <a:buFont typeface="+mj-lt"/>
              <a:buAutoNum type="arabicPeriod"/>
            </a:pPr>
            <a:r>
              <a:rPr lang="en-US" sz="2400" dirty="0"/>
              <a:t> Chen, J., Leader, G., Sung., Leahy, M. (2015). Trends in employment for individuals with autism spectrum disorder: a review of the research literature. </a:t>
            </a:r>
            <a:r>
              <a:rPr lang="en-US" sz="2400" i="1" dirty="0"/>
              <a:t>Journal of Autism and Developmental Disorders. </a:t>
            </a:r>
            <a:r>
              <a:rPr lang="en-US" sz="2400" dirty="0"/>
              <a:t>2:115-127.</a:t>
            </a:r>
          </a:p>
        </p:txBody>
      </p:sp>
      <p:pic>
        <p:nvPicPr>
          <p:cNvPr id="8" name="Picture 7">
            <a:extLst>
              <a:ext uri="{FF2B5EF4-FFF2-40B4-BE49-F238E27FC236}">
                <a16:creationId xmlns:a16="http://schemas.microsoft.com/office/drawing/2014/main" id="{02EA041F-6D66-3B46-81BF-D823C4AD340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6787201" y="27144647"/>
            <a:ext cx="1905166" cy="1447797"/>
          </a:xfrm>
          <a:prstGeom prst="rect">
            <a:avLst/>
          </a:prstGeom>
        </p:spPr>
      </p:pic>
      <p:sp>
        <p:nvSpPr>
          <p:cNvPr id="33" name="Rounded Rectangle 32">
            <a:extLst>
              <a:ext uri="{FF2B5EF4-FFF2-40B4-BE49-F238E27FC236}">
                <a16:creationId xmlns:a16="http://schemas.microsoft.com/office/drawing/2014/main" id="{3EC72045-F30C-4147-B2D7-0D4D07AC87A8}"/>
              </a:ext>
            </a:extLst>
          </p:cNvPr>
          <p:cNvSpPr/>
          <p:nvPr/>
        </p:nvSpPr>
        <p:spPr>
          <a:xfrm>
            <a:off x="32112140" y="28684154"/>
            <a:ext cx="11320272" cy="386309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A9BB9E85-7C32-8343-B80C-C1140652CDEA}"/>
              </a:ext>
            </a:extLst>
          </p:cNvPr>
          <p:cNvSpPr txBox="1"/>
          <p:nvPr/>
        </p:nvSpPr>
        <p:spPr>
          <a:xfrm>
            <a:off x="32383603" y="28546504"/>
            <a:ext cx="11320272" cy="2822568"/>
          </a:xfrm>
          <a:prstGeom prst="rect">
            <a:avLst/>
          </a:prstGeom>
          <a:noFill/>
        </p:spPr>
        <p:txBody>
          <a:bodyPr wrap="square" rtlCol="0">
            <a:spAutoFit/>
          </a:bodyPr>
          <a:lstStyle/>
          <a:p>
            <a:pPr>
              <a:lnSpc>
                <a:spcPct val="150000"/>
              </a:lnSpc>
            </a:pPr>
            <a:r>
              <a:rPr lang="en-US" sz="5000" b="1" dirty="0">
                <a:solidFill>
                  <a:srgbClr val="000000"/>
                </a:solidFill>
              </a:rPr>
              <a:t>CONTACT</a:t>
            </a:r>
          </a:p>
          <a:p>
            <a:pPr>
              <a:lnSpc>
                <a:spcPct val="150000"/>
              </a:lnSpc>
            </a:pPr>
            <a:r>
              <a:rPr lang="en-US" sz="3600" dirty="0">
                <a:solidFill>
                  <a:srgbClr val="000000"/>
                </a:solidFill>
              </a:rPr>
              <a:t>If you are interested in learning more about this work, please contact Lead Author @ ejimenez7@gsu.edu </a:t>
            </a:r>
          </a:p>
        </p:txBody>
      </p:sp>
      <p:sp>
        <p:nvSpPr>
          <p:cNvPr id="36" name="TextBox 35">
            <a:extLst>
              <a:ext uri="{FF2B5EF4-FFF2-40B4-BE49-F238E27FC236}">
                <a16:creationId xmlns:a16="http://schemas.microsoft.com/office/drawing/2014/main" id="{2574667A-8C9C-214E-85A8-B6C9B791DE4C}"/>
              </a:ext>
            </a:extLst>
          </p:cNvPr>
          <p:cNvSpPr txBox="1"/>
          <p:nvPr/>
        </p:nvSpPr>
        <p:spPr>
          <a:xfrm>
            <a:off x="12263248" y="29737240"/>
            <a:ext cx="13289152" cy="3077766"/>
          </a:xfrm>
          <a:prstGeom prst="rect">
            <a:avLst/>
          </a:prstGeom>
          <a:noFill/>
        </p:spPr>
        <p:txBody>
          <a:bodyPr wrap="square" rtlCol="0">
            <a:spAutoFit/>
          </a:bodyPr>
          <a:lstStyle/>
          <a:p>
            <a:pPr algn="ctr"/>
            <a:r>
              <a:rPr lang="en-US" sz="2800" dirty="0">
                <a:solidFill>
                  <a:schemeClr val="bg1"/>
                </a:solidFill>
              </a:rPr>
              <a:t>NOTE: The contents of this poster were developed under a grant from the National Institute on Disability, Independent Living, and Rehabilitation Research (</a:t>
            </a:r>
            <a:r>
              <a:rPr lang="en-US" sz="2800" b="1" dirty="0">
                <a:solidFill>
                  <a:schemeClr val="bg1"/>
                </a:solidFill>
              </a:rPr>
              <a:t>NIDILRR grant number 90RE5025</a:t>
            </a:r>
            <a:r>
              <a:rPr lang="en-US" sz="2800" dirty="0">
                <a:solidFill>
                  <a:schemeClr val="bg1"/>
                </a:solidFill>
              </a:rPr>
              <a:t>).  NIDILRR is a Center within the Administration for Community Living (ACL), Department of Health and Human Services (HHS). The contents of this poster do not necessarily represent the policy of NIDILRR, ACL, HHS, and you should not assume endorsement by the Federal Government.</a:t>
            </a:r>
          </a:p>
          <a:p>
            <a:endParaRPr lang="en-US" sz="2600" dirty="0"/>
          </a:p>
        </p:txBody>
      </p:sp>
      <p:pic>
        <p:nvPicPr>
          <p:cNvPr id="37" name="Picture 2" descr="Image result for wireless rerc">
            <a:extLst>
              <a:ext uri="{FF2B5EF4-FFF2-40B4-BE49-F238E27FC236}">
                <a16:creationId xmlns:a16="http://schemas.microsoft.com/office/drawing/2014/main" id="{F57924EF-B6DD-CE47-9163-5DBDEB4769B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015252" y="30005997"/>
            <a:ext cx="5087240" cy="206239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E1DB99E-57FA-0C48-9A57-8164CFA5BC8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514192" y="19024369"/>
            <a:ext cx="10058665" cy="6701300"/>
          </a:xfrm>
          <a:prstGeom prst="rect">
            <a:avLst/>
          </a:prstGeom>
        </p:spPr>
      </p:pic>
      <p:graphicFrame>
        <p:nvGraphicFramePr>
          <p:cNvPr id="5" name="Diagram 4">
            <a:extLst>
              <a:ext uri="{FF2B5EF4-FFF2-40B4-BE49-F238E27FC236}">
                <a16:creationId xmlns:a16="http://schemas.microsoft.com/office/drawing/2014/main" id="{C66BCCC4-2E08-E948-9DF0-64E335EB79F5}"/>
              </a:ext>
            </a:extLst>
          </p:cNvPr>
          <p:cNvGraphicFramePr/>
          <p:nvPr>
            <p:extLst>
              <p:ext uri="{D42A27DB-BD31-4B8C-83A1-F6EECF244321}">
                <p14:modId xmlns:p14="http://schemas.microsoft.com/office/powerpoint/2010/main" val="2240785059"/>
              </p:ext>
            </p:extLst>
          </p:nvPr>
        </p:nvGraphicFramePr>
        <p:xfrm>
          <a:off x="258503" y="21723113"/>
          <a:ext cx="11413870" cy="694293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 name="TextBox 1">
            <a:extLst>
              <a:ext uri="{FF2B5EF4-FFF2-40B4-BE49-F238E27FC236}">
                <a16:creationId xmlns:a16="http://schemas.microsoft.com/office/drawing/2014/main" id="{B30B6316-B1E8-D04A-B359-3788D2453E34}"/>
              </a:ext>
            </a:extLst>
          </p:cNvPr>
          <p:cNvSpPr txBox="1"/>
          <p:nvPr/>
        </p:nvSpPr>
        <p:spPr>
          <a:xfrm>
            <a:off x="32379003" y="9789689"/>
            <a:ext cx="4914900" cy="461665"/>
          </a:xfrm>
          <a:prstGeom prst="rect">
            <a:avLst/>
          </a:prstGeom>
          <a:noFill/>
        </p:spPr>
        <p:txBody>
          <a:bodyPr wrap="square" rtlCol="0">
            <a:spAutoFit/>
          </a:bodyPr>
          <a:lstStyle/>
          <a:p>
            <a:pPr algn="ctr"/>
            <a:r>
              <a:rPr lang="en-US" sz="2400" dirty="0"/>
              <a:t>Figure 1. Respondent Identity</a:t>
            </a:r>
          </a:p>
        </p:txBody>
      </p:sp>
      <p:graphicFrame>
        <p:nvGraphicFramePr>
          <p:cNvPr id="38" name="Chart 37" descr="This graph shows the comparisons between three groups of the participants on four variables. Group A data are in blue, Group B data are in red, and Group C data are in gray. The data show that... (describe trends)." title="Data Graph 1">
            <a:extLst>
              <a:ext uri="{FF2B5EF4-FFF2-40B4-BE49-F238E27FC236}">
                <a16:creationId xmlns:a16="http://schemas.microsoft.com/office/drawing/2014/main" id="{612AD9E4-9FEE-4245-AEBC-0ED396291B29}"/>
              </a:ext>
            </a:extLst>
          </p:cNvPr>
          <p:cNvGraphicFramePr/>
          <p:nvPr>
            <p:extLst>
              <p:ext uri="{D42A27DB-BD31-4B8C-83A1-F6EECF244321}">
                <p14:modId xmlns:p14="http://schemas.microsoft.com/office/powerpoint/2010/main" val="4053173492"/>
              </p:ext>
            </p:extLst>
          </p:nvPr>
        </p:nvGraphicFramePr>
        <p:xfrm>
          <a:off x="36787601" y="10121800"/>
          <a:ext cx="7865155" cy="4842028"/>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39" name="Chart 38" descr="This graph shows the comparisons between three groups of the participants on four variables. Group A data are in blue, Group B data are in red, and Group C data are in gray. The data show that... (describe trends)." title="Data Graph 1">
            <a:extLst>
              <a:ext uri="{FF2B5EF4-FFF2-40B4-BE49-F238E27FC236}">
                <a16:creationId xmlns:a16="http://schemas.microsoft.com/office/drawing/2014/main" id="{1FF39278-C136-1A44-ABE9-4AA50189D1C9}"/>
              </a:ext>
            </a:extLst>
          </p:cNvPr>
          <p:cNvGraphicFramePr/>
          <p:nvPr>
            <p:extLst>
              <p:ext uri="{D42A27DB-BD31-4B8C-83A1-F6EECF244321}">
                <p14:modId xmlns:p14="http://schemas.microsoft.com/office/powerpoint/2010/main" val="1335316323"/>
              </p:ext>
            </p:extLst>
          </p:nvPr>
        </p:nvGraphicFramePr>
        <p:xfrm>
          <a:off x="33861467" y="15633750"/>
          <a:ext cx="7865155" cy="5407821"/>
        </p:xfrm>
        <a:graphic>
          <a:graphicData uri="http://schemas.openxmlformats.org/drawingml/2006/chart">
            <c:chart xmlns:c="http://schemas.openxmlformats.org/drawingml/2006/chart" xmlns:r="http://schemas.openxmlformats.org/officeDocument/2006/relationships" r:id="rId16"/>
          </a:graphicData>
        </a:graphic>
      </p:graphicFrame>
      <p:sp>
        <p:nvSpPr>
          <p:cNvPr id="41" name="TextBox 40">
            <a:extLst>
              <a:ext uri="{FF2B5EF4-FFF2-40B4-BE49-F238E27FC236}">
                <a16:creationId xmlns:a16="http://schemas.microsoft.com/office/drawing/2014/main" id="{C90272A8-EED3-5247-868F-A155907D4C9A}"/>
              </a:ext>
            </a:extLst>
          </p:cNvPr>
          <p:cNvSpPr txBox="1"/>
          <p:nvPr/>
        </p:nvSpPr>
        <p:spPr>
          <a:xfrm>
            <a:off x="38262728" y="9789689"/>
            <a:ext cx="4914900" cy="461665"/>
          </a:xfrm>
          <a:prstGeom prst="rect">
            <a:avLst/>
          </a:prstGeom>
          <a:noFill/>
        </p:spPr>
        <p:txBody>
          <a:bodyPr wrap="square" rtlCol="0">
            <a:spAutoFit/>
          </a:bodyPr>
          <a:lstStyle/>
          <a:p>
            <a:pPr algn="ctr"/>
            <a:r>
              <a:rPr lang="en-US" sz="2400" dirty="0"/>
              <a:t>Figure 2. Respondent Gender</a:t>
            </a:r>
          </a:p>
        </p:txBody>
      </p:sp>
      <p:sp>
        <p:nvSpPr>
          <p:cNvPr id="42" name="TextBox 41">
            <a:extLst>
              <a:ext uri="{FF2B5EF4-FFF2-40B4-BE49-F238E27FC236}">
                <a16:creationId xmlns:a16="http://schemas.microsoft.com/office/drawing/2014/main" id="{156100CF-9520-7A42-A6E1-F8EF839A1981}"/>
              </a:ext>
            </a:extLst>
          </p:cNvPr>
          <p:cNvSpPr txBox="1"/>
          <p:nvPr/>
        </p:nvSpPr>
        <p:spPr>
          <a:xfrm>
            <a:off x="35336594" y="15428612"/>
            <a:ext cx="4914900" cy="461665"/>
          </a:xfrm>
          <a:prstGeom prst="rect">
            <a:avLst/>
          </a:prstGeom>
          <a:noFill/>
        </p:spPr>
        <p:txBody>
          <a:bodyPr wrap="square" rtlCol="0">
            <a:spAutoFit/>
          </a:bodyPr>
          <a:lstStyle/>
          <a:p>
            <a:pPr algn="ctr"/>
            <a:r>
              <a:rPr lang="en-US" sz="2400" dirty="0"/>
              <a:t>Figure 3. Respondent Location</a:t>
            </a:r>
          </a:p>
        </p:txBody>
      </p:sp>
    </p:spTree>
    <p:extLst>
      <p:ext uri="{BB962C8B-B14F-4D97-AF65-F5344CB8AC3E}">
        <p14:creationId xmlns:p14="http://schemas.microsoft.com/office/powerpoint/2010/main" val="3488238481"/>
      </p:ext>
    </p:extLst>
  </p:cSld>
  <p:clrMapOvr>
    <a:masterClrMapping/>
  </p:clrMapOvr>
</p:sld>
</file>

<file path=ppt/theme/theme1.xml><?xml version="1.0" encoding="utf-8"?>
<a:theme xmlns:a="http://schemas.openxmlformats.org/drawingml/2006/main" name="Office Theme">
  <a:themeElements>
    <a:clrScheme name="CLD Poster Template Colors">
      <a:dk1>
        <a:srgbClr val="000000"/>
      </a:dk1>
      <a:lt1>
        <a:srgbClr val="FFFFFF"/>
      </a:lt1>
      <a:dk2>
        <a:srgbClr val="1F355E"/>
      </a:dk2>
      <a:lt2>
        <a:srgbClr val="E7E6E6"/>
      </a:lt2>
      <a:accent1>
        <a:srgbClr val="5B9BD5"/>
      </a:accent1>
      <a:accent2>
        <a:srgbClr val="E00B20"/>
      </a:accent2>
      <a:accent3>
        <a:srgbClr val="A5A5A5"/>
      </a:accent3>
      <a:accent4>
        <a:srgbClr val="FFC000"/>
      </a:accent4>
      <a:accent5>
        <a:srgbClr val="4472C4"/>
      </a:accent5>
      <a:accent6>
        <a:srgbClr val="4D525B"/>
      </a:accent6>
      <a:hlink>
        <a:srgbClr val="0563C1"/>
      </a:hlink>
      <a:folHlink>
        <a:srgbClr val="1F355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D Poster Template 10.3.19" id="{85771E03-CAB7-4DBE-9079-6F3F0835B607}" vid="{08C7A1A9-3D1C-472E-B828-06D2650529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5828</TotalTime>
  <Words>474</Words>
  <Application>Microsoft Macintosh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(body)</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 Jimenez</dc:creator>
  <cp:lastModifiedBy>Eli Jimenez</cp:lastModifiedBy>
  <cp:revision>20</cp:revision>
  <cp:lastPrinted>2019-10-07T14:55:02Z</cp:lastPrinted>
  <dcterms:created xsi:type="dcterms:W3CDTF">2019-10-28T20:03:50Z</dcterms:created>
  <dcterms:modified xsi:type="dcterms:W3CDTF">2019-11-01T21:14:07Z</dcterms:modified>
</cp:coreProperties>
</file>