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51206400" cy="38404800"/>
  <p:notesSz cx="9296400" cy="7010400"/>
  <p:defaultTextStyle>
    <a:defPPr>
      <a:defRPr lang="en-US"/>
    </a:defPPr>
    <a:lvl1pPr marL="0" algn="l" defTabSz="2559999" rtl="0" eaLnBrk="1" latinLnBrk="0" hangingPunct="1">
      <a:defRPr sz="10051" kern="1200">
        <a:solidFill>
          <a:schemeClr val="tx1"/>
        </a:solidFill>
        <a:latin typeface="+mn-lt"/>
        <a:ea typeface="+mn-ea"/>
        <a:cs typeface="+mn-cs"/>
      </a:defRPr>
    </a:lvl1pPr>
    <a:lvl2pPr marL="2559999" algn="l" defTabSz="2559999" rtl="0" eaLnBrk="1" latinLnBrk="0" hangingPunct="1">
      <a:defRPr sz="10051" kern="1200">
        <a:solidFill>
          <a:schemeClr val="tx1"/>
        </a:solidFill>
        <a:latin typeface="+mn-lt"/>
        <a:ea typeface="+mn-ea"/>
        <a:cs typeface="+mn-cs"/>
      </a:defRPr>
    </a:lvl2pPr>
    <a:lvl3pPr marL="5119998" algn="l" defTabSz="2559999" rtl="0" eaLnBrk="1" latinLnBrk="0" hangingPunct="1">
      <a:defRPr sz="10051" kern="1200">
        <a:solidFill>
          <a:schemeClr val="tx1"/>
        </a:solidFill>
        <a:latin typeface="+mn-lt"/>
        <a:ea typeface="+mn-ea"/>
        <a:cs typeface="+mn-cs"/>
      </a:defRPr>
    </a:lvl3pPr>
    <a:lvl4pPr marL="7680002" algn="l" defTabSz="2559999" rtl="0" eaLnBrk="1" latinLnBrk="0" hangingPunct="1">
      <a:defRPr sz="10051" kern="1200">
        <a:solidFill>
          <a:schemeClr val="tx1"/>
        </a:solidFill>
        <a:latin typeface="+mn-lt"/>
        <a:ea typeface="+mn-ea"/>
        <a:cs typeface="+mn-cs"/>
      </a:defRPr>
    </a:lvl4pPr>
    <a:lvl5pPr marL="10240002" algn="l" defTabSz="2559999" rtl="0" eaLnBrk="1" latinLnBrk="0" hangingPunct="1">
      <a:defRPr sz="10051" kern="1200">
        <a:solidFill>
          <a:schemeClr val="tx1"/>
        </a:solidFill>
        <a:latin typeface="+mn-lt"/>
        <a:ea typeface="+mn-ea"/>
        <a:cs typeface="+mn-cs"/>
      </a:defRPr>
    </a:lvl5pPr>
    <a:lvl6pPr marL="12800001" algn="l" defTabSz="2559999" rtl="0" eaLnBrk="1" latinLnBrk="0" hangingPunct="1">
      <a:defRPr sz="10051" kern="1200">
        <a:solidFill>
          <a:schemeClr val="tx1"/>
        </a:solidFill>
        <a:latin typeface="+mn-lt"/>
        <a:ea typeface="+mn-ea"/>
        <a:cs typeface="+mn-cs"/>
      </a:defRPr>
    </a:lvl6pPr>
    <a:lvl7pPr marL="15360000" algn="l" defTabSz="2559999" rtl="0" eaLnBrk="1" latinLnBrk="0" hangingPunct="1">
      <a:defRPr sz="10051" kern="1200">
        <a:solidFill>
          <a:schemeClr val="tx1"/>
        </a:solidFill>
        <a:latin typeface="+mn-lt"/>
        <a:ea typeface="+mn-ea"/>
        <a:cs typeface="+mn-cs"/>
      </a:defRPr>
    </a:lvl7pPr>
    <a:lvl8pPr marL="17920004" algn="l" defTabSz="2559999" rtl="0" eaLnBrk="1" latinLnBrk="0" hangingPunct="1">
      <a:defRPr sz="10051" kern="1200">
        <a:solidFill>
          <a:schemeClr val="tx1"/>
        </a:solidFill>
        <a:latin typeface="+mn-lt"/>
        <a:ea typeface="+mn-ea"/>
        <a:cs typeface="+mn-cs"/>
      </a:defRPr>
    </a:lvl8pPr>
    <a:lvl9pPr marL="20480003" algn="l" defTabSz="2559999" rtl="0" eaLnBrk="1" latinLnBrk="0" hangingPunct="1">
      <a:defRPr sz="1005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333" userDrawn="1">
          <p15:clr>
            <a:srgbClr val="A4A3A4"/>
          </p15:clr>
        </p15:guide>
        <p15:guide id="2" pos="961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tz,Tara" initials="L" lastIdx="9" clrIdx="0">
    <p:extLst>
      <p:ext uri="{19B8F6BF-5375-455C-9EA6-DF929625EA0E}">
        <p15:presenceInfo xmlns:p15="http://schemas.microsoft.com/office/powerpoint/2012/main" userId="S-1-5-21-2135040803-1544507447-440082522-68772" providerId="AD"/>
      </p:ext>
    </p:extLst>
  </p:cmAuthor>
  <p:cmAuthor id="2" name="Heather Kwolek" initials="HK" lastIdx="2" clrIdx="1">
    <p:extLst>
      <p:ext uri="{19B8F6BF-5375-455C-9EA6-DF929625EA0E}">
        <p15:presenceInfo xmlns:p15="http://schemas.microsoft.com/office/powerpoint/2012/main" userId="b124a83f52effd1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400CD2"/>
    <a:srgbClr val="000E2F"/>
    <a:srgbClr val="7C878E"/>
    <a:srgbClr val="7C87D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76" autoAdjust="0"/>
    <p:restoredTop sz="94660"/>
  </p:normalViewPr>
  <p:slideViewPr>
    <p:cSldViewPr snapToGrid="0" snapToObjects="1" showGuides="1">
      <p:cViewPr varScale="1">
        <p:scale>
          <a:sx n="14" d="100"/>
          <a:sy n="14" d="100"/>
        </p:scale>
        <p:origin x="1949" y="86"/>
      </p:cViewPr>
      <p:guideLst>
        <p:guide orient="horz" pos="12333"/>
        <p:guide pos="961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ferreira\AppData\Local\Microsoft\Windows\INetCache\Content.Outlook\52B7XI3Y\LEND%20First%20Responders%20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Sheet4!$B$1</c:f>
              <c:strCache>
                <c:ptCount val="1"/>
                <c:pt idx="0">
                  <c:v>How prepared do you feel to work with individuals with disabilities on the job?</c:v>
                </c:pt>
              </c:strCache>
            </c:strRef>
          </c:tx>
          <c:spPr>
            <a:solidFill>
              <a:srgbClr val="2E75B6"/>
            </a:solidFill>
            <a:ln>
              <a:solidFill>
                <a:srgbClr val="2E75B6"/>
              </a:solidFill>
            </a:ln>
            <a:effectLst/>
          </c:spPr>
          <c:invertIfNegative val="0"/>
          <c:cat>
            <c:strRef>
              <c:f>Sheet4!$A$2:$A$6</c:f>
              <c:strCache>
                <c:ptCount val="5"/>
                <c:pt idx="0">
                  <c:v>Not at all prepared</c:v>
                </c:pt>
                <c:pt idx="1">
                  <c:v>Not very prepared</c:v>
                </c:pt>
                <c:pt idx="2">
                  <c:v>Somewhat prepared</c:v>
                </c:pt>
                <c:pt idx="3">
                  <c:v>Mostly prepared</c:v>
                </c:pt>
                <c:pt idx="4">
                  <c:v>Fully prepared</c:v>
                </c:pt>
              </c:strCache>
            </c:strRef>
          </c:cat>
          <c:val>
            <c:numRef>
              <c:f>Sheet4!$B$2:$B$6</c:f>
              <c:numCache>
                <c:formatCode>0.00%</c:formatCode>
                <c:ptCount val="5"/>
                <c:pt idx="0" formatCode="0%">
                  <c:v>0</c:v>
                </c:pt>
                <c:pt idx="1">
                  <c:v>0.154</c:v>
                </c:pt>
                <c:pt idx="2">
                  <c:v>0.35399999999999998</c:v>
                </c:pt>
                <c:pt idx="3">
                  <c:v>0.32300000000000001</c:v>
                </c:pt>
                <c:pt idx="4">
                  <c:v>0.123</c:v>
                </c:pt>
              </c:numCache>
            </c:numRef>
          </c:val>
          <c:extLst>
            <c:ext xmlns:c16="http://schemas.microsoft.com/office/drawing/2014/chart" uri="{C3380CC4-5D6E-409C-BE32-E72D297353CC}">
              <c16:uniqueId val="{00000000-66A1-4727-9A70-90AF6DA950F7}"/>
            </c:ext>
          </c:extLst>
        </c:ser>
        <c:dLbls>
          <c:showLegendKey val="0"/>
          <c:showVal val="0"/>
          <c:showCatName val="0"/>
          <c:showSerName val="0"/>
          <c:showPercent val="0"/>
          <c:showBubbleSize val="0"/>
        </c:dLbls>
        <c:gapWidth val="150"/>
        <c:overlap val="100"/>
        <c:axId val="515433736"/>
        <c:axId val="515438656"/>
      </c:barChart>
      <c:catAx>
        <c:axId val="515433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5438656"/>
        <c:crosses val="autoZero"/>
        <c:auto val="1"/>
        <c:lblAlgn val="ctr"/>
        <c:lblOffset val="100"/>
        <c:noMultiLvlLbl val="0"/>
      </c:catAx>
      <c:valAx>
        <c:axId val="51543865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3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54337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000" b="0" i="0" u="none" strike="noStrike" kern="1200" spc="0" baseline="0">
                <a:solidFill>
                  <a:schemeClr val="tx1"/>
                </a:solidFill>
                <a:latin typeface="Arial" panose="020B0604020202020204" pitchFamily="34" charset="0"/>
                <a:ea typeface="+mn-ea"/>
                <a:cs typeface="Arial" panose="020B0604020202020204" pitchFamily="34" charset="0"/>
              </a:defRPr>
            </a:pPr>
            <a:r>
              <a:rPr lang="en-US" sz="3000" b="1">
                <a:solidFill>
                  <a:schemeClr val="tx1"/>
                </a:solidFill>
                <a:latin typeface="Arial" panose="020B0604020202020204" pitchFamily="34" charset="0"/>
                <a:cs typeface="Arial" panose="020B0604020202020204" pitchFamily="34" charset="0"/>
              </a:rPr>
              <a:t>No</a:t>
            </a:r>
            <a:r>
              <a:rPr lang="en-US" sz="3000" b="1" baseline="0">
                <a:solidFill>
                  <a:schemeClr val="tx1"/>
                </a:solidFill>
                <a:latin typeface="Arial" panose="020B0604020202020204" pitchFamily="34" charset="0"/>
                <a:cs typeface="Arial" panose="020B0604020202020204" pitchFamily="34" charset="0"/>
              </a:rPr>
              <a:t> Training</a:t>
            </a:r>
            <a:endParaRPr lang="en-US" sz="3000" b="1">
              <a:solidFill>
                <a:schemeClr val="tx1"/>
              </a:solidFill>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3000" b="0"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9F6-4229-9C8E-E0A9417325F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9F6-4229-9C8E-E0A9417325F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9F6-4229-9C8E-E0A9417325F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9F6-4229-9C8E-E0A9417325F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9F6-4229-9C8E-E0A9417325F4}"/>
              </c:ext>
            </c:extLst>
          </c:dPt>
          <c:cat>
            <c:strRef>
              <c:f>Sheet6!$A$2:$A$6</c:f>
              <c:strCache>
                <c:ptCount val="5"/>
                <c:pt idx="0">
                  <c:v>Not at all useful</c:v>
                </c:pt>
                <c:pt idx="1">
                  <c:v>Not so useful</c:v>
                </c:pt>
                <c:pt idx="2">
                  <c:v>Somewhat useful</c:v>
                </c:pt>
                <c:pt idx="3">
                  <c:v>Very useful</c:v>
                </c:pt>
                <c:pt idx="4">
                  <c:v>Extremely useful</c:v>
                </c:pt>
              </c:strCache>
            </c:strRef>
          </c:cat>
          <c:val>
            <c:numRef>
              <c:f>Sheet6!$B$2:$B$6</c:f>
              <c:numCache>
                <c:formatCode>0%</c:formatCode>
                <c:ptCount val="5"/>
                <c:pt idx="0">
                  <c:v>0</c:v>
                </c:pt>
                <c:pt idx="1">
                  <c:v>0</c:v>
                </c:pt>
                <c:pt idx="2">
                  <c:v>0.25</c:v>
                </c:pt>
                <c:pt idx="3" formatCode="0.00%">
                  <c:v>0.625</c:v>
                </c:pt>
                <c:pt idx="4" formatCode="0.00%">
                  <c:v>0.125</c:v>
                </c:pt>
              </c:numCache>
            </c:numRef>
          </c:val>
          <c:extLst>
            <c:ext xmlns:c16="http://schemas.microsoft.com/office/drawing/2014/chart" uri="{C3380CC4-5D6E-409C-BE32-E72D297353CC}">
              <c16:uniqueId val="{0000000A-89F6-4229-9C8E-E0A9417325F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000" b="0" i="0" u="none" strike="noStrike" kern="1200" spc="0" baseline="0">
                <a:solidFill>
                  <a:schemeClr val="tx1"/>
                </a:solidFill>
                <a:latin typeface="+mn-lt"/>
                <a:ea typeface="+mn-ea"/>
                <a:cs typeface="+mn-cs"/>
              </a:defRPr>
            </a:pPr>
            <a:r>
              <a:rPr lang="en-US" sz="3000" b="1">
                <a:solidFill>
                  <a:schemeClr val="tx1"/>
                </a:solidFill>
                <a:latin typeface="Arial" panose="020B0604020202020204" pitchFamily="34" charset="0"/>
                <a:cs typeface="Arial" panose="020B0604020202020204" pitchFamily="34" charset="0"/>
              </a:rPr>
              <a:t>Training</a:t>
            </a:r>
          </a:p>
        </c:rich>
      </c:tx>
      <c:overlay val="0"/>
      <c:spPr>
        <a:noFill/>
        <a:ln>
          <a:noFill/>
        </a:ln>
        <a:effectLst/>
      </c:spPr>
      <c:txPr>
        <a:bodyPr rot="0" spcFirstLastPara="1" vertOverflow="ellipsis" vert="horz" wrap="square" anchor="ctr" anchorCtr="1"/>
        <a:lstStyle/>
        <a:p>
          <a:pPr>
            <a:defRPr sz="3000" b="0" i="0" u="none" strike="noStrike" kern="1200" spc="0" baseline="0">
              <a:solidFill>
                <a:schemeClr val="tx1"/>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5A3-4417-8DEB-7BBD82C1E5D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5A3-4417-8DEB-7BBD82C1E5D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5A3-4417-8DEB-7BBD82C1E5D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5A3-4417-8DEB-7BBD82C1E5D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5A3-4417-8DEB-7BBD82C1E5D5}"/>
              </c:ext>
            </c:extLst>
          </c:dPt>
          <c:cat>
            <c:strRef>
              <c:f>Sheet5!$A$2:$A$6</c:f>
              <c:strCache>
                <c:ptCount val="5"/>
                <c:pt idx="0">
                  <c:v>Not at all useful</c:v>
                </c:pt>
                <c:pt idx="1">
                  <c:v>Not so useful</c:v>
                </c:pt>
                <c:pt idx="2">
                  <c:v>Somewhat useful</c:v>
                </c:pt>
                <c:pt idx="3">
                  <c:v>Very useful</c:v>
                </c:pt>
                <c:pt idx="4">
                  <c:v>Extremely useful</c:v>
                </c:pt>
              </c:strCache>
            </c:strRef>
          </c:cat>
          <c:val>
            <c:numRef>
              <c:f>Sheet5!$B$2:$B$6</c:f>
              <c:numCache>
                <c:formatCode>0%</c:formatCode>
                <c:ptCount val="5"/>
                <c:pt idx="0" formatCode="0.00%">
                  <c:v>1.7999999999999999E-2</c:v>
                </c:pt>
                <c:pt idx="1">
                  <c:v>7.0000000000000007E-2</c:v>
                </c:pt>
                <c:pt idx="2" formatCode="0.00%">
                  <c:v>0.50900000000000001</c:v>
                </c:pt>
                <c:pt idx="3" formatCode="0.00%">
                  <c:v>0.316</c:v>
                </c:pt>
                <c:pt idx="4" formatCode="0.00%">
                  <c:v>8.7999999999999995E-2</c:v>
                </c:pt>
              </c:numCache>
            </c:numRef>
          </c:val>
          <c:extLst>
            <c:ext xmlns:c16="http://schemas.microsoft.com/office/drawing/2014/chart" uri="{C3380CC4-5D6E-409C-BE32-E72D297353CC}">
              <c16:uniqueId val="{0000000A-75A3-4417-8DEB-7BBD82C1E5D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percentStacked"/>
        <c:varyColors val="0"/>
        <c:ser>
          <c:idx val="0"/>
          <c:order val="0"/>
          <c:tx>
            <c:strRef>
              <c:f>Sheet3!$A$2</c:f>
              <c:strCache>
                <c:ptCount val="1"/>
                <c:pt idx="0">
                  <c:v>Yes</c:v>
                </c:pt>
              </c:strCache>
            </c:strRef>
          </c:tx>
          <c:spPr>
            <a:solidFill>
              <a:schemeClr val="accent5">
                <a:lumMod val="75000"/>
              </a:schemeClr>
            </a:solidFill>
            <a:ln>
              <a:noFill/>
            </a:ln>
            <a:effectLst/>
          </c:spPr>
          <c:invertIfNegative val="0"/>
          <c:cat>
            <c:strRef>
              <c:f>Sheet3!$B$1:$O$1</c:f>
              <c:strCache>
                <c:ptCount val="14"/>
                <c:pt idx="0">
                  <c:v>Autism Spectrum Disorder</c:v>
                </c:pt>
                <c:pt idx="1">
                  <c:v>Bipolar disorder</c:v>
                </c:pt>
                <c:pt idx="2">
                  <c:v>Schizophrenia</c:v>
                </c:pt>
                <c:pt idx="3">
                  <c:v>Intellectual Disability</c:v>
                </c:pt>
                <c:pt idx="4">
                  <c:v>Traumatic Brain Injury</c:v>
                </c:pt>
                <c:pt idx="5">
                  <c:v>Communication Disorders</c:v>
                </c:pt>
                <c:pt idx="6">
                  <c:v>Hearing impaired or are Deaf</c:v>
                </c:pt>
                <c:pt idx="7">
                  <c:v>Another physical ordevelopmental disability</c:v>
                </c:pt>
                <c:pt idx="8">
                  <c:v>ADHD</c:v>
                </c:pt>
                <c:pt idx="9">
                  <c:v>Epilepsy</c:v>
                </c:pt>
                <c:pt idx="10">
                  <c:v>Low vision or are blind</c:v>
                </c:pt>
                <c:pt idx="11">
                  <c:v>Down Syndrome</c:v>
                </c:pt>
                <c:pt idx="12">
                  <c:v>Cerebral Palsy</c:v>
                </c:pt>
                <c:pt idx="13">
                  <c:v>Fragile X Syndrome</c:v>
                </c:pt>
              </c:strCache>
            </c:strRef>
          </c:cat>
          <c:val>
            <c:numRef>
              <c:f>Sheet3!$B$2:$O$2</c:f>
              <c:numCache>
                <c:formatCode>0.00%</c:formatCode>
                <c:ptCount val="14"/>
                <c:pt idx="0">
                  <c:v>0.82499999999999996</c:v>
                </c:pt>
                <c:pt idx="1">
                  <c:v>0.77200000000000002</c:v>
                </c:pt>
                <c:pt idx="2">
                  <c:v>0.77200000000000002</c:v>
                </c:pt>
                <c:pt idx="3">
                  <c:v>0.71899999999999997</c:v>
                </c:pt>
                <c:pt idx="4">
                  <c:v>0.70199999999999996</c:v>
                </c:pt>
                <c:pt idx="5">
                  <c:v>0.64900000000000002</c:v>
                </c:pt>
                <c:pt idx="6">
                  <c:v>0.63200000000000001</c:v>
                </c:pt>
                <c:pt idx="7">
                  <c:v>0.61399999999999999</c:v>
                </c:pt>
                <c:pt idx="8">
                  <c:v>0.52600000000000002</c:v>
                </c:pt>
                <c:pt idx="9">
                  <c:v>0.40400000000000003</c:v>
                </c:pt>
                <c:pt idx="10">
                  <c:v>0.40400000000000003</c:v>
                </c:pt>
                <c:pt idx="11">
                  <c:v>0.38600000000000001</c:v>
                </c:pt>
                <c:pt idx="12">
                  <c:v>0.157</c:v>
                </c:pt>
                <c:pt idx="13">
                  <c:v>3.5000000000000003E-2</c:v>
                </c:pt>
              </c:numCache>
            </c:numRef>
          </c:val>
          <c:extLst>
            <c:ext xmlns:c16="http://schemas.microsoft.com/office/drawing/2014/chart" uri="{C3380CC4-5D6E-409C-BE32-E72D297353CC}">
              <c16:uniqueId val="{00000000-7537-476C-B1B1-01852B3E7174}"/>
            </c:ext>
          </c:extLst>
        </c:ser>
        <c:ser>
          <c:idx val="1"/>
          <c:order val="1"/>
          <c:tx>
            <c:strRef>
              <c:f>Sheet3!$A$3</c:f>
              <c:strCache>
                <c:ptCount val="1"/>
                <c:pt idx="0">
                  <c:v>No</c:v>
                </c:pt>
              </c:strCache>
            </c:strRef>
          </c:tx>
          <c:spPr>
            <a:solidFill>
              <a:schemeClr val="accent5">
                <a:lumMod val="40000"/>
                <a:lumOff val="60000"/>
              </a:schemeClr>
            </a:solidFill>
            <a:ln>
              <a:noFill/>
            </a:ln>
            <a:effectLst/>
          </c:spPr>
          <c:invertIfNegative val="0"/>
          <c:cat>
            <c:strRef>
              <c:f>Sheet3!$B$1:$O$1</c:f>
              <c:strCache>
                <c:ptCount val="14"/>
                <c:pt idx="0">
                  <c:v>Autism Spectrum Disorder</c:v>
                </c:pt>
                <c:pt idx="1">
                  <c:v>Bipolar disorder</c:v>
                </c:pt>
                <c:pt idx="2">
                  <c:v>Schizophrenia</c:v>
                </c:pt>
                <c:pt idx="3">
                  <c:v>Intellectual Disability</c:v>
                </c:pt>
                <c:pt idx="4">
                  <c:v>Traumatic Brain Injury</c:v>
                </c:pt>
                <c:pt idx="5">
                  <c:v>Communication Disorders</c:v>
                </c:pt>
                <c:pt idx="6">
                  <c:v>Hearing impaired or are Deaf</c:v>
                </c:pt>
                <c:pt idx="7">
                  <c:v>Another physical ordevelopmental disability</c:v>
                </c:pt>
                <c:pt idx="8">
                  <c:v>ADHD</c:v>
                </c:pt>
                <c:pt idx="9">
                  <c:v>Epilepsy</c:v>
                </c:pt>
                <c:pt idx="10">
                  <c:v>Low vision or are blind</c:v>
                </c:pt>
                <c:pt idx="11">
                  <c:v>Down Syndrome</c:v>
                </c:pt>
                <c:pt idx="12">
                  <c:v>Cerebral Palsy</c:v>
                </c:pt>
                <c:pt idx="13">
                  <c:v>Fragile X Syndrome</c:v>
                </c:pt>
              </c:strCache>
            </c:strRef>
          </c:cat>
          <c:val>
            <c:numRef>
              <c:f>Sheet3!$B$3:$O$3</c:f>
              <c:numCache>
                <c:formatCode>0.00%</c:formatCode>
                <c:ptCount val="14"/>
                <c:pt idx="0">
                  <c:v>0.158</c:v>
                </c:pt>
                <c:pt idx="1">
                  <c:v>0.17499999999999999</c:v>
                </c:pt>
                <c:pt idx="2">
                  <c:v>0.17499999999999999</c:v>
                </c:pt>
                <c:pt idx="3">
                  <c:v>0.22800000000000001</c:v>
                </c:pt>
                <c:pt idx="4">
                  <c:v>0.246</c:v>
                </c:pt>
                <c:pt idx="5">
                  <c:v>0.316</c:v>
                </c:pt>
                <c:pt idx="6">
                  <c:v>0.316</c:v>
                </c:pt>
                <c:pt idx="7">
                  <c:v>0.21099999999999999</c:v>
                </c:pt>
                <c:pt idx="8">
                  <c:v>0.439</c:v>
                </c:pt>
                <c:pt idx="9">
                  <c:v>0.50900000000000001</c:v>
                </c:pt>
                <c:pt idx="10">
                  <c:v>0.50900000000000001</c:v>
                </c:pt>
                <c:pt idx="11">
                  <c:v>0.56100000000000005</c:v>
                </c:pt>
                <c:pt idx="12">
                  <c:v>0.754</c:v>
                </c:pt>
                <c:pt idx="13">
                  <c:v>0.52600000000000002</c:v>
                </c:pt>
              </c:numCache>
            </c:numRef>
          </c:val>
          <c:extLst>
            <c:ext xmlns:c16="http://schemas.microsoft.com/office/drawing/2014/chart" uri="{C3380CC4-5D6E-409C-BE32-E72D297353CC}">
              <c16:uniqueId val="{00000001-7537-476C-B1B1-01852B3E7174}"/>
            </c:ext>
          </c:extLst>
        </c:ser>
        <c:ser>
          <c:idx val="2"/>
          <c:order val="2"/>
          <c:tx>
            <c:strRef>
              <c:f>Sheet3!$A$4</c:f>
              <c:strCache>
                <c:ptCount val="1"/>
                <c:pt idx="0">
                  <c:v>I'm not sure what that is</c:v>
                </c:pt>
              </c:strCache>
            </c:strRef>
          </c:tx>
          <c:spPr>
            <a:solidFill>
              <a:schemeClr val="accent3"/>
            </a:solidFill>
            <a:ln>
              <a:noFill/>
            </a:ln>
            <a:effectLst/>
          </c:spPr>
          <c:invertIfNegative val="0"/>
          <c:cat>
            <c:strRef>
              <c:f>Sheet3!$B$1:$O$1</c:f>
              <c:strCache>
                <c:ptCount val="14"/>
                <c:pt idx="0">
                  <c:v>Autism Spectrum Disorder</c:v>
                </c:pt>
                <c:pt idx="1">
                  <c:v>Bipolar disorder</c:v>
                </c:pt>
                <c:pt idx="2">
                  <c:v>Schizophrenia</c:v>
                </c:pt>
                <c:pt idx="3">
                  <c:v>Intellectual Disability</c:v>
                </c:pt>
                <c:pt idx="4">
                  <c:v>Traumatic Brain Injury</c:v>
                </c:pt>
                <c:pt idx="5">
                  <c:v>Communication Disorders</c:v>
                </c:pt>
                <c:pt idx="6">
                  <c:v>Hearing impaired or are Deaf</c:v>
                </c:pt>
                <c:pt idx="7">
                  <c:v>Another physical ordevelopmental disability</c:v>
                </c:pt>
                <c:pt idx="8">
                  <c:v>ADHD</c:v>
                </c:pt>
                <c:pt idx="9">
                  <c:v>Epilepsy</c:v>
                </c:pt>
                <c:pt idx="10">
                  <c:v>Low vision or are blind</c:v>
                </c:pt>
                <c:pt idx="11">
                  <c:v>Down Syndrome</c:v>
                </c:pt>
                <c:pt idx="12">
                  <c:v>Cerebral Palsy</c:v>
                </c:pt>
                <c:pt idx="13">
                  <c:v>Fragile X Syndrome</c:v>
                </c:pt>
              </c:strCache>
            </c:strRef>
          </c:cat>
          <c:val>
            <c:numRef>
              <c:f>Sheet3!$B$4:$O$4</c:f>
              <c:numCache>
                <c:formatCode>0.00%</c:formatCode>
                <c:ptCount val="14"/>
                <c:pt idx="0" formatCode="0%">
                  <c:v>0</c:v>
                </c:pt>
                <c:pt idx="1">
                  <c:v>1.7999999999999999E-2</c:v>
                </c:pt>
                <c:pt idx="2">
                  <c:v>1.7999999999999999E-2</c:v>
                </c:pt>
                <c:pt idx="3">
                  <c:v>1.7999999999999999E-2</c:v>
                </c:pt>
                <c:pt idx="4" formatCode="0%">
                  <c:v>0</c:v>
                </c:pt>
                <c:pt idx="5">
                  <c:v>1.7999999999999999E-2</c:v>
                </c:pt>
                <c:pt idx="6" formatCode="0%">
                  <c:v>0</c:v>
                </c:pt>
                <c:pt idx="7">
                  <c:v>8.7999999999999995E-2</c:v>
                </c:pt>
                <c:pt idx="8">
                  <c:v>1.7999999999999999E-2</c:v>
                </c:pt>
                <c:pt idx="9">
                  <c:v>1.7999999999999999E-2</c:v>
                </c:pt>
                <c:pt idx="10">
                  <c:v>1.7999999999999999E-2</c:v>
                </c:pt>
                <c:pt idx="11">
                  <c:v>1.7999999999999999E-2</c:v>
                </c:pt>
                <c:pt idx="12">
                  <c:v>3.5000000000000003E-2</c:v>
                </c:pt>
                <c:pt idx="13">
                  <c:v>0.35099999999999998</c:v>
                </c:pt>
              </c:numCache>
            </c:numRef>
          </c:val>
          <c:extLst>
            <c:ext xmlns:c16="http://schemas.microsoft.com/office/drawing/2014/chart" uri="{C3380CC4-5D6E-409C-BE32-E72D297353CC}">
              <c16:uniqueId val="{00000002-7537-476C-B1B1-01852B3E7174}"/>
            </c:ext>
          </c:extLst>
        </c:ser>
        <c:dLbls>
          <c:showLegendKey val="0"/>
          <c:showVal val="0"/>
          <c:showCatName val="0"/>
          <c:showSerName val="0"/>
          <c:showPercent val="0"/>
          <c:showBubbleSize val="0"/>
        </c:dLbls>
        <c:gapWidth val="150"/>
        <c:overlap val="100"/>
        <c:axId val="571542112"/>
        <c:axId val="571542768"/>
      </c:barChart>
      <c:catAx>
        <c:axId val="571542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1542768"/>
        <c:crosses val="autoZero"/>
        <c:auto val="1"/>
        <c:lblAlgn val="ctr"/>
        <c:lblOffset val="100"/>
        <c:noMultiLvlLbl val="0"/>
      </c:catAx>
      <c:valAx>
        <c:axId val="5715427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1542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Sheet2!$A$2</c:f>
              <c:strCache>
                <c:ptCount val="1"/>
                <c:pt idx="0">
                  <c:v>Yes</c:v>
                </c:pt>
              </c:strCache>
            </c:strRef>
          </c:tx>
          <c:spPr>
            <a:solidFill>
              <a:srgbClr val="2E75B6"/>
            </a:solidFill>
            <a:ln>
              <a:noFill/>
            </a:ln>
            <a:effectLst/>
          </c:spPr>
          <c:invertIfNegative val="0"/>
          <c:cat>
            <c:strRef>
              <c:f>Sheet2!$B$1:$G$1</c:f>
              <c:strCache>
                <c:ptCount val="6"/>
                <c:pt idx="0">
                  <c:v>Lecture</c:v>
                </c:pt>
                <c:pt idx="1">
                  <c:v>Video</c:v>
                </c:pt>
                <c:pt idx="2">
                  <c:v>Roleplaying/other</c:v>
                </c:pt>
                <c:pt idx="3">
                  <c:v>On-the-job</c:v>
                </c:pt>
                <c:pt idx="4">
                  <c:v>Readings</c:v>
                </c:pt>
                <c:pt idx="5">
                  <c:v>Interaction</c:v>
                </c:pt>
              </c:strCache>
            </c:strRef>
          </c:cat>
          <c:val>
            <c:numRef>
              <c:f>Sheet2!$B$2:$G$2</c:f>
              <c:numCache>
                <c:formatCode>0.00%</c:formatCode>
                <c:ptCount val="6"/>
                <c:pt idx="0">
                  <c:v>0.91200000000000003</c:v>
                </c:pt>
                <c:pt idx="1">
                  <c:v>0.64900000000000002</c:v>
                </c:pt>
                <c:pt idx="2">
                  <c:v>0.63200000000000001</c:v>
                </c:pt>
                <c:pt idx="3">
                  <c:v>0.56100000000000005</c:v>
                </c:pt>
                <c:pt idx="4">
                  <c:v>0.35099999999999998</c:v>
                </c:pt>
                <c:pt idx="5">
                  <c:v>0.21099999999999999</c:v>
                </c:pt>
              </c:numCache>
            </c:numRef>
          </c:val>
          <c:extLst>
            <c:ext xmlns:c16="http://schemas.microsoft.com/office/drawing/2014/chart" uri="{C3380CC4-5D6E-409C-BE32-E72D297353CC}">
              <c16:uniqueId val="{00000000-25EA-4E47-A055-FD7BFF1CF78D}"/>
            </c:ext>
          </c:extLst>
        </c:ser>
        <c:dLbls>
          <c:showLegendKey val="0"/>
          <c:showVal val="0"/>
          <c:showCatName val="0"/>
          <c:showSerName val="0"/>
          <c:showPercent val="0"/>
          <c:showBubbleSize val="0"/>
        </c:dLbls>
        <c:gapWidth val="219"/>
        <c:overlap val="-27"/>
        <c:axId val="577588136"/>
        <c:axId val="577585512"/>
      </c:barChart>
      <c:catAx>
        <c:axId val="577588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7585512"/>
        <c:crosses val="autoZero"/>
        <c:auto val="1"/>
        <c:lblAlgn val="ctr"/>
        <c:lblOffset val="100"/>
        <c:noMultiLvlLbl val="0"/>
      </c:catAx>
      <c:valAx>
        <c:axId val="5775855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3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77588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301" cy="351476"/>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5265999" y="1"/>
            <a:ext cx="4028301" cy="351476"/>
          </a:xfrm>
          <a:prstGeom prst="rect">
            <a:avLst/>
          </a:prstGeom>
        </p:spPr>
        <p:txBody>
          <a:bodyPr vert="horz" lIns="91294" tIns="45647" rIns="91294" bIns="45647" rtlCol="0"/>
          <a:lstStyle>
            <a:lvl1pPr algn="r">
              <a:defRPr sz="1200"/>
            </a:lvl1pPr>
          </a:lstStyle>
          <a:p>
            <a:fld id="{566C1FFE-41A2-4D67-8C39-6AA5207D52C2}" type="datetimeFigureOut">
              <a:rPr lang="en-US" smtClean="0"/>
              <a:t>11/4/2019</a:t>
            </a:fld>
            <a:endParaRPr lang="en-US"/>
          </a:p>
        </p:txBody>
      </p:sp>
      <p:sp>
        <p:nvSpPr>
          <p:cNvPr id="4" name="Footer Placeholder 3"/>
          <p:cNvSpPr>
            <a:spLocks noGrp="1"/>
          </p:cNvSpPr>
          <p:nvPr>
            <p:ph type="ftr" sz="quarter" idx="2"/>
          </p:nvPr>
        </p:nvSpPr>
        <p:spPr>
          <a:xfrm>
            <a:off x="0" y="6658924"/>
            <a:ext cx="4028301" cy="351476"/>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5265999" y="6658924"/>
            <a:ext cx="4028301" cy="351476"/>
          </a:xfrm>
          <a:prstGeom prst="rect">
            <a:avLst/>
          </a:prstGeom>
        </p:spPr>
        <p:txBody>
          <a:bodyPr vert="horz" lIns="91294" tIns="45647" rIns="91294" bIns="45647" rtlCol="0" anchor="b"/>
          <a:lstStyle>
            <a:lvl1pPr algn="r">
              <a:defRPr sz="1200"/>
            </a:lvl1pPr>
          </a:lstStyle>
          <a:p>
            <a:fld id="{B525D526-8BAA-4785-B395-A795C88F5010}" type="slidenum">
              <a:rPr lang="en-US" smtClean="0"/>
              <a:t>‹#›</a:t>
            </a:fld>
            <a:endParaRPr lang="en-US"/>
          </a:p>
        </p:txBody>
      </p:sp>
    </p:spTree>
    <p:extLst>
      <p:ext uri="{BB962C8B-B14F-4D97-AF65-F5344CB8AC3E}">
        <p14:creationId xmlns:p14="http://schemas.microsoft.com/office/powerpoint/2010/main" val="1127367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51738"/>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5265811" y="0"/>
            <a:ext cx="4028440" cy="351738"/>
          </a:xfrm>
          <a:prstGeom prst="rect">
            <a:avLst/>
          </a:prstGeom>
        </p:spPr>
        <p:txBody>
          <a:bodyPr vert="horz" lIns="93175" tIns="46587" rIns="93175" bIns="46587" rtlCol="0"/>
          <a:lstStyle>
            <a:lvl1pPr algn="r">
              <a:defRPr sz="1200"/>
            </a:lvl1pPr>
          </a:lstStyle>
          <a:p>
            <a:fld id="{890F5236-D045-484B-A138-05F246405FF3}" type="datetimeFigureOut">
              <a:rPr lang="en-US" smtClean="0"/>
              <a:t>11/4/2019</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929640" y="3373754"/>
            <a:ext cx="7437120" cy="2760345"/>
          </a:xfrm>
          <a:prstGeom prst="rect">
            <a:avLst/>
          </a:prstGeom>
        </p:spPr>
        <p:txBody>
          <a:bodyPr vert="horz" lIns="93175" tIns="46587" rIns="93175" bIns="4658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58664"/>
            <a:ext cx="4028440" cy="351737"/>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5265811" y="6658664"/>
            <a:ext cx="4028440" cy="351737"/>
          </a:xfrm>
          <a:prstGeom prst="rect">
            <a:avLst/>
          </a:prstGeom>
        </p:spPr>
        <p:txBody>
          <a:bodyPr vert="horz" lIns="93175" tIns="46587" rIns="93175" bIns="46587" rtlCol="0" anchor="b"/>
          <a:lstStyle>
            <a:lvl1pPr algn="r">
              <a:defRPr sz="1200"/>
            </a:lvl1pPr>
          </a:lstStyle>
          <a:p>
            <a:fld id="{6CA247BB-80B0-4E9B-A039-F93F6BDCD111}" type="slidenum">
              <a:rPr lang="en-US" smtClean="0"/>
              <a:t>‹#›</a:t>
            </a:fld>
            <a:endParaRPr lang="en-US"/>
          </a:p>
        </p:txBody>
      </p:sp>
    </p:spTree>
    <p:extLst>
      <p:ext uri="{BB962C8B-B14F-4D97-AF65-F5344CB8AC3E}">
        <p14:creationId xmlns:p14="http://schemas.microsoft.com/office/powerpoint/2010/main" val="1482391851"/>
      </p:ext>
    </p:extLst>
  </p:cSld>
  <p:clrMap bg1="lt1" tx1="dk1" bg2="lt2" tx2="dk2" accent1="accent1" accent2="accent2" accent3="accent3" accent4="accent4" accent5="accent5" accent6="accent6" hlink="hlink" folHlink="folHlink"/>
  <p:notesStyle>
    <a:lvl1pPr marL="0" algn="l" defTabSz="4595227" rtl="0" eaLnBrk="1" latinLnBrk="0" hangingPunct="1">
      <a:defRPr sz="6031" kern="1200">
        <a:solidFill>
          <a:schemeClr val="tx1"/>
        </a:solidFill>
        <a:latin typeface="+mn-lt"/>
        <a:ea typeface="+mn-ea"/>
        <a:cs typeface="+mn-cs"/>
      </a:defRPr>
    </a:lvl1pPr>
    <a:lvl2pPr marL="2297613" algn="l" defTabSz="4595227" rtl="0" eaLnBrk="1" latinLnBrk="0" hangingPunct="1">
      <a:defRPr sz="6031" kern="1200">
        <a:solidFill>
          <a:schemeClr val="tx1"/>
        </a:solidFill>
        <a:latin typeface="+mn-lt"/>
        <a:ea typeface="+mn-ea"/>
        <a:cs typeface="+mn-cs"/>
      </a:defRPr>
    </a:lvl2pPr>
    <a:lvl3pPr marL="4595227" algn="l" defTabSz="4595227" rtl="0" eaLnBrk="1" latinLnBrk="0" hangingPunct="1">
      <a:defRPr sz="6031" kern="1200">
        <a:solidFill>
          <a:schemeClr val="tx1"/>
        </a:solidFill>
        <a:latin typeface="+mn-lt"/>
        <a:ea typeface="+mn-ea"/>
        <a:cs typeface="+mn-cs"/>
      </a:defRPr>
    </a:lvl3pPr>
    <a:lvl4pPr marL="6892840" algn="l" defTabSz="4595227" rtl="0" eaLnBrk="1" latinLnBrk="0" hangingPunct="1">
      <a:defRPr sz="6031" kern="1200">
        <a:solidFill>
          <a:schemeClr val="tx1"/>
        </a:solidFill>
        <a:latin typeface="+mn-lt"/>
        <a:ea typeface="+mn-ea"/>
        <a:cs typeface="+mn-cs"/>
      </a:defRPr>
    </a:lvl4pPr>
    <a:lvl5pPr marL="9190451" algn="l" defTabSz="4595227" rtl="0" eaLnBrk="1" latinLnBrk="0" hangingPunct="1">
      <a:defRPr sz="6031" kern="1200">
        <a:solidFill>
          <a:schemeClr val="tx1"/>
        </a:solidFill>
        <a:latin typeface="+mn-lt"/>
        <a:ea typeface="+mn-ea"/>
        <a:cs typeface="+mn-cs"/>
      </a:defRPr>
    </a:lvl5pPr>
    <a:lvl6pPr marL="11488065" algn="l" defTabSz="4595227" rtl="0" eaLnBrk="1" latinLnBrk="0" hangingPunct="1">
      <a:defRPr sz="6031" kern="1200">
        <a:solidFill>
          <a:schemeClr val="tx1"/>
        </a:solidFill>
        <a:latin typeface="+mn-lt"/>
        <a:ea typeface="+mn-ea"/>
        <a:cs typeface="+mn-cs"/>
      </a:defRPr>
    </a:lvl6pPr>
    <a:lvl7pPr marL="13785678" algn="l" defTabSz="4595227" rtl="0" eaLnBrk="1" latinLnBrk="0" hangingPunct="1">
      <a:defRPr sz="6031" kern="1200">
        <a:solidFill>
          <a:schemeClr val="tx1"/>
        </a:solidFill>
        <a:latin typeface="+mn-lt"/>
        <a:ea typeface="+mn-ea"/>
        <a:cs typeface="+mn-cs"/>
      </a:defRPr>
    </a:lvl7pPr>
    <a:lvl8pPr marL="16083291" algn="l" defTabSz="4595227" rtl="0" eaLnBrk="1" latinLnBrk="0" hangingPunct="1">
      <a:defRPr sz="6031" kern="1200">
        <a:solidFill>
          <a:schemeClr val="tx1"/>
        </a:solidFill>
        <a:latin typeface="+mn-lt"/>
        <a:ea typeface="+mn-ea"/>
        <a:cs typeface="+mn-cs"/>
      </a:defRPr>
    </a:lvl8pPr>
    <a:lvl9pPr marL="18380904" algn="l" defTabSz="4595227" rtl="0" eaLnBrk="1" latinLnBrk="0" hangingPunct="1">
      <a:defRPr sz="603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247BB-80B0-4E9B-A039-F93F6BDCD111}" type="slidenum">
              <a:rPr lang="en-US" smtClean="0"/>
              <a:t>1</a:t>
            </a:fld>
            <a:endParaRPr lang="en-US"/>
          </a:p>
        </p:txBody>
      </p:sp>
    </p:spTree>
    <p:extLst>
      <p:ext uri="{BB962C8B-B14F-4D97-AF65-F5344CB8AC3E}">
        <p14:creationId xmlns:p14="http://schemas.microsoft.com/office/powerpoint/2010/main" val="2710327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2"/>
            <a:ext cx="43525440" cy="8232138"/>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586180" indent="0" algn="ctr">
              <a:buNone/>
              <a:defRPr>
                <a:solidFill>
                  <a:schemeClr val="tx1">
                    <a:tint val="75000"/>
                  </a:schemeClr>
                </a:solidFill>
              </a:defRPr>
            </a:lvl2pPr>
            <a:lvl3pPr marL="1172361" indent="0" algn="ctr">
              <a:buNone/>
              <a:defRPr>
                <a:solidFill>
                  <a:schemeClr val="tx1">
                    <a:tint val="75000"/>
                  </a:schemeClr>
                </a:solidFill>
              </a:defRPr>
            </a:lvl3pPr>
            <a:lvl4pPr marL="1758542" indent="0" algn="ctr">
              <a:buNone/>
              <a:defRPr>
                <a:solidFill>
                  <a:schemeClr val="tx1">
                    <a:tint val="75000"/>
                  </a:schemeClr>
                </a:solidFill>
              </a:defRPr>
            </a:lvl4pPr>
            <a:lvl5pPr marL="2344723" indent="0" algn="ctr">
              <a:buNone/>
              <a:defRPr>
                <a:solidFill>
                  <a:schemeClr val="tx1">
                    <a:tint val="75000"/>
                  </a:schemeClr>
                </a:solidFill>
              </a:defRPr>
            </a:lvl5pPr>
            <a:lvl6pPr marL="2930903" indent="0" algn="ctr">
              <a:buNone/>
              <a:defRPr>
                <a:solidFill>
                  <a:schemeClr val="tx1">
                    <a:tint val="75000"/>
                  </a:schemeClr>
                </a:solidFill>
              </a:defRPr>
            </a:lvl6pPr>
            <a:lvl7pPr marL="3517083" indent="0" algn="ctr">
              <a:buNone/>
              <a:defRPr>
                <a:solidFill>
                  <a:schemeClr val="tx1">
                    <a:tint val="75000"/>
                  </a:schemeClr>
                </a:solidFill>
              </a:defRPr>
            </a:lvl7pPr>
            <a:lvl8pPr marL="4103265" indent="0" algn="ctr">
              <a:buNone/>
              <a:defRPr>
                <a:solidFill>
                  <a:schemeClr val="tx1">
                    <a:tint val="75000"/>
                  </a:schemeClr>
                </a:solidFill>
              </a:defRPr>
            </a:lvl8pPr>
            <a:lvl9pPr marL="46894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C2AA30F-3988-BA40-9237-D83D763E19F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2627814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2AA30F-3988-BA40-9237-D83D763E19F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3589648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537976"/>
            <a:ext cx="11521440" cy="3276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320" y="1537976"/>
            <a:ext cx="33710880" cy="3276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2AA30F-3988-BA40-9237-D83D763E19F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74116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2AA30F-3988-BA40-9237-D83D763E19F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28103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4678646"/>
            <a:ext cx="43525440" cy="7627620"/>
          </a:xfrm>
        </p:spPr>
        <p:txBody>
          <a:bodyPr anchor="t"/>
          <a:lstStyle>
            <a:lvl1pPr algn="l">
              <a:defRPr sz="5178" b="1" cap="all"/>
            </a:lvl1pPr>
          </a:lstStyle>
          <a:p>
            <a:r>
              <a:rPr lang="en-US"/>
              <a:t>Click to edit Master title style</a:t>
            </a:r>
          </a:p>
        </p:txBody>
      </p:sp>
      <p:sp>
        <p:nvSpPr>
          <p:cNvPr id="3" name="Text Placeholder 2"/>
          <p:cNvSpPr>
            <a:spLocks noGrp="1"/>
          </p:cNvSpPr>
          <p:nvPr>
            <p:ph type="body" idx="1"/>
          </p:nvPr>
        </p:nvSpPr>
        <p:spPr>
          <a:xfrm>
            <a:off x="4044951" y="16277596"/>
            <a:ext cx="43525440" cy="8401047"/>
          </a:xfrm>
        </p:spPr>
        <p:txBody>
          <a:bodyPr anchor="b"/>
          <a:lstStyle>
            <a:lvl1pPr marL="0" indent="0">
              <a:buNone/>
              <a:defRPr sz="2532">
                <a:solidFill>
                  <a:schemeClr val="tx1">
                    <a:tint val="75000"/>
                  </a:schemeClr>
                </a:solidFill>
              </a:defRPr>
            </a:lvl1pPr>
            <a:lvl2pPr marL="586180" indent="0">
              <a:buNone/>
              <a:defRPr sz="2301">
                <a:solidFill>
                  <a:schemeClr val="tx1">
                    <a:tint val="75000"/>
                  </a:schemeClr>
                </a:solidFill>
              </a:defRPr>
            </a:lvl2pPr>
            <a:lvl3pPr marL="1172361" indent="0">
              <a:buNone/>
              <a:defRPr sz="2071">
                <a:solidFill>
                  <a:schemeClr val="tx1">
                    <a:tint val="75000"/>
                  </a:schemeClr>
                </a:solidFill>
              </a:defRPr>
            </a:lvl3pPr>
            <a:lvl4pPr marL="1758542" indent="0">
              <a:buNone/>
              <a:defRPr sz="1841">
                <a:solidFill>
                  <a:schemeClr val="tx1">
                    <a:tint val="75000"/>
                  </a:schemeClr>
                </a:solidFill>
              </a:defRPr>
            </a:lvl4pPr>
            <a:lvl5pPr marL="2344723" indent="0">
              <a:buNone/>
              <a:defRPr sz="1841">
                <a:solidFill>
                  <a:schemeClr val="tx1">
                    <a:tint val="75000"/>
                  </a:schemeClr>
                </a:solidFill>
              </a:defRPr>
            </a:lvl5pPr>
            <a:lvl6pPr marL="2930903" indent="0">
              <a:buNone/>
              <a:defRPr sz="1841">
                <a:solidFill>
                  <a:schemeClr val="tx1">
                    <a:tint val="75000"/>
                  </a:schemeClr>
                </a:solidFill>
              </a:defRPr>
            </a:lvl6pPr>
            <a:lvl7pPr marL="3517083" indent="0">
              <a:buNone/>
              <a:defRPr sz="1841">
                <a:solidFill>
                  <a:schemeClr val="tx1">
                    <a:tint val="75000"/>
                  </a:schemeClr>
                </a:solidFill>
              </a:defRPr>
            </a:lvl7pPr>
            <a:lvl8pPr marL="4103265" indent="0">
              <a:buNone/>
              <a:defRPr sz="1841">
                <a:solidFill>
                  <a:schemeClr val="tx1">
                    <a:tint val="75000"/>
                  </a:schemeClr>
                </a:solidFill>
              </a:defRPr>
            </a:lvl8pPr>
            <a:lvl9pPr marL="4689445" indent="0">
              <a:buNone/>
              <a:defRPr sz="184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2AA30F-3988-BA40-9237-D83D763E19FD}" type="datetimeFigureOut">
              <a:rPr lang="en-US" smtClean="0"/>
              <a:t>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3459314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60320" y="8961122"/>
            <a:ext cx="22616160" cy="25345394"/>
          </a:xfrm>
        </p:spPr>
        <p:txBody>
          <a:bodyPr/>
          <a:lstStyle>
            <a:lvl1pPr>
              <a:defRPr sz="3567"/>
            </a:lvl1pPr>
            <a:lvl2pPr>
              <a:defRPr sz="3107"/>
            </a:lvl2pPr>
            <a:lvl3pPr>
              <a:defRPr sz="2532"/>
            </a:lvl3pPr>
            <a:lvl4pPr>
              <a:defRPr sz="2301"/>
            </a:lvl4pPr>
            <a:lvl5pPr>
              <a:defRPr sz="2301"/>
            </a:lvl5pPr>
            <a:lvl6pPr>
              <a:defRPr sz="2301"/>
            </a:lvl6pPr>
            <a:lvl7pPr>
              <a:defRPr sz="2301"/>
            </a:lvl7pPr>
            <a:lvl8pPr>
              <a:defRPr sz="2301"/>
            </a:lvl8pPr>
            <a:lvl9pPr>
              <a:defRPr sz="23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029920" y="8961122"/>
            <a:ext cx="22616160" cy="25345394"/>
          </a:xfrm>
        </p:spPr>
        <p:txBody>
          <a:bodyPr/>
          <a:lstStyle>
            <a:lvl1pPr>
              <a:defRPr sz="3567"/>
            </a:lvl1pPr>
            <a:lvl2pPr>
              <a:defRPr sz="3107"/>
            </a:lvl2pPr>
            <a:lvl3pPr>
              <a:defRPr sz="2532"/>
            </a:lvl3pPr>
            <a:lvl4pPr>
              <a:defRPr sz="2301"/>
            </a:lvl4pPr>
            <a:lvl5pPr>
              <a:defRPr sz="2301"/>
            </a:lvl5pPr>
            <a:lvl6pPr>
              <a:defRPr sz="2301"/>
            </a:lvl6pPr>
            <a:lvl7pPr>
              <a:defRPr sz="2301"/>
            </a:lvl7pPr>
            <a:lvl8pPr>
              <a:defRPr sz="2301"/>
            </a:lvl8pPr>
            <a:lvl9pPr>
              <a:defRPr sz="23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2AA30F-3988-BA40-9237-D83D763E19F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2746192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4" y="8596635"/>
            <a:ext cx="22625053" cy="3582669"/>
          </a:xfrm>
        </p:spPr>
        <p:txBody>
          <a:bodyPr anchor="b"/>
          <a:lstStyle>
            <a:lvl1pPr marL="0" indent="0">
              <a:buNone/>
              <a:defRPr sz="3107" b="1"/>
            </a:lvl1pPr>
            <a:lvl2pPr marL="586180" indent="0">
              <a:buNone/>
              <a:defRPr sz="2532" b="1"/>
            </a:lvl2pPr>
            <a:lvl3pPr marL="1172361" indent="0">
              <a:buNone/>
              <a:defRPr sz="2301" b="1"/>
            </a:lvl3pPr>
            <a:lvl4pPr marL="1758542" indent="0">
              <a:buNone/>
              <a:defRPr sz="2071" b="1"/>
            </a:lvl4pPr>
            <a:lvl5pPr marL="2344723" indent="0">
              <a:buNone/>
              <a:defRPr sz="2071" b="1"/>
            </a:lvl5pPr>
            <a:lvl6pPr marL="2930903" indent="0">
              <a:buNone/>
              <a:defRPr sz="2071" b="1"/>
            </a:lvl6pPr>
            <a:lvl7pPr marL="3517083" indent="0">
              <a:buNone/>
              <a:defRPr sz="2071" b="1"/>
            </a:lvl7pPr>
            <a:lvl8pPr marL="4103265" indent="0">
              <a:buNone/>
              <a:defRPr sz="2071" b="1"/>
            </a:lvl8pPr>
            <a:lvl9pPr marL="4689445" indent="0">
              <a:buNone/>
              <a:defRPr sz="2071" b="1"/>
            </a:lvl9pPr>
          </a:lstStyle>
          <a:p>
            <a:pPr lvl="0"/>
            <a:r>
              <a:rPr lang="en-US"/>
              <a:t>Click to edit Master text styles</a:t>
            </a:r>
          </a:p>
        </p:txBody>
      </p:sp>
      <p:sp>
        <p:nvSpPr>
          <p:cNvPr id="4" name="Content Placeholder 3"/>
          <p:cNvSpPr>
            <a:spLocks noGrp="1"/>
          </p:cNvSpPr>
          <p:nvPr>
            <p:ph sz="half" idx="2"/>
          </p:nvPr>
        </p:nvSpPr>
        <p:spPr>
          <a:xfrm>
            <a:off x="2560324" y="12179304"/>
            <a:ext cx="22625053" cy="22127211"/>
          </a:xfrm>
        </p:spPr>
        <p:txBody>
          <a:bodyPr/>
          <a:lstStyle>
            <a:lvl1pPr>
              <a:defRPr sz="3107"/>
            </a:lvl1pPr>
            <a:lvl2pPr>
              <a:defRPr sz="2532"/>
            </a:lvl2pPr>
            <a:lvl3pPr>
              <a:defRPr sz="2301"/>
            </a:lvl3pPr>
            <a:lvl4pPr>
              <a:defRPr sz="2071"/>
            </a:lvl4pPr>
            <a:lvl5pPr>
              <a:defRPr sz="2071"/>
            </a:lvl5pPr>
            <a:lvl6pPr>
              <a:defRPr sz="2071"/>
            </a:lvl6pPr>
            <a:lvl7pPr>
              <a:defRPr sz="2071"/>
            </a:lvl7pPr>
            <a:lvl8pPr>
              <a:defRPr sz="2071"/>
            </a:lvl8pPr>
            <a:lvl9pPr>
              <a:defRPr sz="20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7" y="8596635"/>
            <a:ext cx="22633943" cy="3582669"/>
          </a:xfrm>
        </p:spPr>
        <p:txBody>
          <a:bodyPr anchor="b"/>
          <a:lstStyle>
            <a:lvl1pPr marL="0" indent="0">
              <a:buNone/>
              <a:defRPr sz="3107" b="1"/>
            </a:lvl1pPr>
            <a:lvl2pPr marL="586180" indent="0">
              <a:buNone/>
              <a:defRPr sz="2532" b="1"/>
            </a:lvl2pPr>
            <a:lvl3pPr marL="1172361" indent="0">
              <a:buNone/>
              <a:defRPr sz="2301" b="1"/>
            </a:lvl3pPr>
            <a:lvl4pPr marL="1758542" indent="0">
              <a:buNone/>
              <a:defRPr sz="2071" b="1"/>
            </a:lvl4pPr>
            <a:lvl5pPr marL="2344723" indent="0">
              <a:buNone/>
              <a:defRPr sz="2071" b="1"/>
            </a:lvl5pPr>
            <a:lvl6pPr marL="2930903" indent="0">
              <a:buNone/>
              <a:defRPr sz="2071" b="1"/>
            </a:lvl6pPr>
            <a:lvl7pPr marL="3517083" indent="0">
              <a:buNone/>
              <a:defRPr sz="2071" b="1"/>
            </a:lvl7pPr>
            <a:lvl8pPr marL="4103265" indent="0">
              <a:buNone/>
              <a:defRPr sz="2071" b="1"/>
            </a:lvl8pPr>
            <a:lvl9pPr marL="4689445" indent="0">
              <a:buNone/>
              <a:defRPr sz="2071" b="1"/>
            </a:lvl9pPr>
          </a:lstStyle>
          <a:p>
            <a:pPr lvl="0"/>
            <a:r>
              <a:rPr lang="en-US"/>
              <a:t>Click to edit Master text styles</a:t>
            </a:r>
          </a:p>
        </p:txBody>
      </p:sp>
      <p:sp>
        <p:nvSpPr>
          <p:cNvPr id="6" name="Content Placeholder 5"/>
          <p:cNvSpPr>
            <a:spLocks noGrp="1"/>
          </p:cNvSpPr>
          <p:nvPr>
            <p:ph sz="quarter" idx="4"/>
          </p:nvPr>
        </p:nvSpPr>
        <p:spPr>
          <a:xfrm>
            <a:off x="26012147" y="12179304"/>
            <a:ext cx="22633943" cy="22127211"/>
          </a:xfrm>
        </p:spPr>
        <p:txBody>
          <a:bodyPr/>
          <a:lstStyle>
            <a:lvl1pPr>
              <a:defRPr sz="3107"/>
            </a:lvl1pPr>
            <a:lvl2pPr>
              <a:defRPr sz="2532"/>
            </a:lvl2pPr>
            <a:lvl3pPr>
              <a:defRPr sz="2301"/>
            </a:lvl3pPr>
            <a:lvl4pPr>
              <a:defRPr sz="2071"/>
            </a:lvl4pPr>
            <a:lvl5pPr>
              <a:defRPr sz="2071"/>
            </a:lvl5pPr>
            <a:lvl6pPr>
              <a:defRPr sz="2071"/>
            </a:lvl6pPr>
            <a:lvl7pPr>
              <a:defRPr sz="2071"/>
            </a:lvl7pPr>
            <a:lvl8pPr>
              <a:defRPr sz="2071"/>
            </a:lvl8pPr>
            <a:lvl9pPr>
              <a:defRPr sz="20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2AA30F-3988-BA40-9237-D83D763E19FD}" type="datetimeFigureOut">
              <a:rPr lang="en-US" smtClean="0"/>
              <a:t>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163732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2AA30F-3988-BA40-9237-D83D763E19FD}" type="datetimeFigureOut">
              <a:rPr lang="en-US" smtClean="0"/>
              <a:t>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2977188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AA30F-3988-BA40-9237-D83D763E19FD}" type="datetimeFigureOut">
              <a:rPr lang="en-US" smtClean="0"/>
              <a:t>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82914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7" y="1529082"/>
            <a:ext cx="16846551" cy="6507480"/>
          </a:xfrm>
        </p:spPr>
        <p:txBody>
          <a:bodyPr anchor="b"/>
          <a:lstStyle>
            <a:lvl1pPr algn="l">
              <a:defRPr sz="2532" b="1"/>
            </a:lvl1pPr>
          </a:lstStyle>
          <a:p>
            <a:r>
              <a:rPr lang="en-US"/>
              <a:t>Click to edit Master title style</a:t>
            </a:r>
          </a:p>
        </p:txBody>
      </p:sp>
      <p:sp>
        <p:nvSpPr>
          <p:cNvPr id="3" name="Content Placeholder 2"/>
          <p:cNvSpPr>
            <a:spLocks noGrp="1"/>
          </p:cNvSpPr>
          <p:nvPr>
            <p:ph idx="1"/>
          </p:nvPr>
        </p:nvSpPr>
        <p:spPr>
          <a:xfrm>
            <a:off x="20020283" y="1529083"/>
            <a:ext cx="28625800" cy="32777433"/>
          </a:xfrm>
        </p:spPr>
        <p:txBody>
          <a:bodyPr/>
          <a:lstStyle>
            <a:lvl1pPr>
              <a:defRPr sz="4143"/>
            </a:lvl1pPr>
            <a:lvl2pPr>
              <a:defRPr sz="3567"/>
            </a:lvl2pPr>
            <a:lvl3pPr>
              <a:defRPr sz="3107"/>
            </a:lvl3pPr>
            <a:lvl4pPr>
              <a:defRPr sz="2532"/>
            </a:lvl4pPr>
            <a:lvl5pPr>
              <a:defRPr sz="2532"/>
            </a:lvl5pPr>
            <a:lvl6pPr>
              <a:defRPr sz="2532"/>
            </a:lvl6pPr>
            <a:lvl7pPr>
              <a:defRPr sz="2532"/>
            </a:lvl7pPr>
            <a:lvl8pPr>
              <a:defRPr sz="2532"/>
            </a:lvl8pPr>
            <a:lvl9pPr>
              <a:defRPr sz="253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7" y="8036563"/>
            <a:ext cx="16846551" cy="26269953"/>
          </a:xfrm>
        </p:spPr>
        <p:txBody>
          <a:bodyPr/>
          <a:lstStyle>
            <a:lvl1pPr marL="0" indent="0">
              <a:buNone/>
              <a:defRPr sz="1841"/>
            </a:lvl1pPr>
            <a:lvl2pPr marL="586180" indent="0">
              <a:buNone/>
              <a:defRPr sz="1496"/>
            </a:lvl2pPr>
            <a:lvl3pPr marL="1172361" indent="0">
              <a:buNone/>
              <a:defRPr sz="1266"/>
            </a:lvl3pPr>
            <a:lvl4pPr marL="1758542" indent="0">
              <a:buNone/>
              <a:defRPr sz="1151"/>
            </a:lvl4pPr>
            <a:lvl5pPr marL="2344723" indent="0">
              <a:buNone/>
              <a:defRPr sz="1151"/>
            </a:lvl5pPr>
            <a:lvl6pPr marL="2930903" indent="0">
              <a:buNone/>
              <a:defRPr sz="1151"/>
            </a:lvl6pPr>
            <a:lvl7pPr marL="3517083" indent="0">
              <a:buNone/>
              <a:defRPr sz="1151"/>
            </a:lvl7pPr>
            <a:lvl8pPr marL="4103265" indent="0">
              <a:buNone/>
              <a:defRPr sz="1151"/>
            </a:lvl8pPr>
            <a:lvl9pPr marL="4689445" indent="0">
              <a:buNone/>
              <a:defRPr sz="1151"/>
            </a:lvl9pPr>
          </a:lstStyle>
          <a:p>
            <a:pPr lvl="0"/>
            <a:r>
              <a:rPr lang="en-US"/>
              <a:t>Click to edit Master text styles</a:t>
            </a:r>
          </a:p>
        </p:txBody>
      </p:sp>
      <p:sp>
        <p:nvSpPr>
          <p:cNvPr id="5" name="Date Placeholder 4"/>
          <p:cNvSpPr>
            <a:spLocks noGrp="1"/>
          </p:cNvSpPr>
          <p:nvPr>
            <p:ph type="dt" sz="half" idx="10"/>
          </p:nvPr>
        </p:nvSpPr>
        <p:spPr/>
        <p:txBody>
          <a:bodyPr/>
          <a:lstStyle/>
          <a:p>
            <a:fld id="{EC2AA30F-3988-BA40-9237-D83D763E19F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4171726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4"/>
            <a:ext cx="30723840" cy="3173733"/>
          </a:xfrm>
        </p:spPr>
        <p:txBody>
          <a:bodyPr anchor="b"/>
          <a:lstStyle>
            <a:lvl1pPr algn="l">
              <a:defRPr sz="2532" b="1"/>
            </a:lvl1pPr>
          </a:lstStyle>
          <a:p>
            <a:r>
              <a:rPr lang="en-US"/>
              <a:t>Click to edit Master title style</a:t>
            </a:r>
          </a:p>
        </p:txBody>
      </p:sp>
      <p:sp>
        <p:nvSpPr>
          <p:cNvPr id="3" name="Picture Placeholder 2"/>
          <p:cNvSpPr>
            <a:spLocks noGrp="1"/>
          </p:cNvSpPr>
          <p:nvPr>
            <p:ph type="pic" idx="1"/>
          </p:nvPr>
        </p:nvSpPr>
        <p:spPr>
          <a:xfrm>
            <a:off x="10036813" y="3431538"/>
            <a:ext cx="30723840" cy="23042880"/>
          </a:xfrm>
        </p:spPr>
        <p:txBody>
          <a:bodyPr/>
          <a:lstStyle>
            <a:lvl1pPr marL="0" indent="0">
              <a:buNone/>
              <a:defRPr sz="4143"/>
            </a:lvl1pPr>
            <a:lvl2pPr marL="586180" indent="0">
              <a:buNone/>
              <a:defRPr sz="3567"/>
            </a:lvl2pPr>
            <a:lvl3pPr marL="1172361" indent="0">
              <a:buNone/>
              <a:defRPr sz="3107"/>
            </a:lvl3pPr>
            <a:lvl4pPr marL="1758542" indent="0">
              <a:buNone/>
              <a:defRPr sz="2532"/>
            </a:lvl4pPr>
            <a:lvl5pPr marL="2344723" indent="0">
              <a:buNone/>
              <a:defRPr sz="2532"/>
            </a:lvl5pPr>
            <a:lvl6pPr marL="2930903" indent="0">
              <a:buNone/>
              <a:defRPr sz="2532"/>
            </a:lvl6pPr>
            <a:lvl7pPr marL="3517083" indent="0">
              <a:buNone/>
              <a:defRPr sz="2532"/>
            </a:lvl7pPr>
            <a:lvl8pPr marL="4103265" indent="0">
              <a:buNone/>
              <a:defRPr sz="2532"/>
            </a:lvl8pPr>
            <a:lvl9pPr marL="4689445" indent="0">
              <a:buNone/>
              <a:defRPr sz="2532"/>
            </a:lvl9pPr>
          </a:lstStyle>
          <a:p>
            <a:endParaRPr lang="en-US"/>
          </a:p>
        </p:txBody>
      </p:sp>
      <p:sp>
        <p:nvSpPr>
          <p:cNvPr id="4" name="Text Placeholder 3"/>
          <p:cNvSpPr>
            <a:spLocks noGrp="1"/>
          </p:cNvSpPr>
          <p:nvPr>
            <p:ph type="body" sz="half" idx="2"/>
          </p:nvPr>
        </p:nvSpPr>
        <p:spPr>
          <a:xfrm>
            <a:off x="10036813" y="30057097"/>
            <a:ext cx="30723840" cy="4507227"/>
          </a:xfrm>
        </p:spPr>
        <p:txBody>
          <a:bodyPr/>
          <a:lstStyle>
            <a:lvl1pPr marL="0" indent="0">
              <a:buNone/>
              <a:defRPr sz="1841"/>
            </a:lvl1pPr>
            <a:lvl2pPr marL="586180" indent="0">
              <a:buNone/>
              <a:defRPr sz="1496"/>
            </a:lvl2pPr>
            <a:lvl3pPr marL="1172361" indent="0">
              <a:buNone/>
              <a:defRPr sz="1266"/>
            </a:lvl3pPr>
            <a:lvl4pPr marL="1758542" indent="0">
              <a:buNone/>
              <a:defRPr sz="1151"/>
            </a:lvl4pPr>
            <a:lvl5pPr marL="2344723" indent="0">
              <a:buNone/>
              <a:defRPr sz="1151"/>
            </a:lvl5pPr>
            <a:lvl6pPr marL="2930903" indent="0">
              <a:buNone/>
              <a:defRPr sz="1151"/>
            </a:lvl6pPr>
            <a:lvl7pPr marL="3517083" indent="0">
              <a:buNone/>
              <a:defRPr sz="1151"/>
            </a:lvl7pPr>
            <a:lvl8pPr marL="4103265" indent="0">
              <a:buNone/>
              <a:defRPr sz="1151"/>
            </a:lvl8pPr>
            <a:lvl9pPr marL="4689445" indent="0">
              <a:buNone/>
              <a:defRPr sz="1151"/>
            </a:lvl9pPr>
          </a:lstStyle>
          <a:p>
            <a:pPr lvl="0"/>
            <a:r>
              <a:rPr lang="en-US"/>
              <a:t>Click to edit Master text styles</a:t>
            </a:r>
          </a:p>
        </p:txBody>
      </p:sp>
      <p:sp>
        <p:nvSpPr>
          <p:cNvPr id="5" name="Date Placeholder 4"/>
          <p:cNvSpPr>
            <a:spLocks noGrp="1"/>
          </p:cNvSpPr>
          <p:nvPr>
            <p:ph type="dt" sz="half" idx="10"/>
          </p:nvPr>
        </p:nvSpPr>
        <p:spPr/>
        <p:txBody>
          <a:bodyPr/>
          <a:lstStyle/>
          <a:p>
            <a:fld id="{EC2AA30F-3988-BA40-9237-D83D763E19FD}" type="datetimeFigureOut">
              <a:rPr lang="en-US" smtClean="0"/>
              <a:t>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665FD-8F0E-A843-8464-26650F25550C}" type="slidenum">
              <a:rPr lang="en-US" smtClean="0"/>
              <a:t>‹#›</a:t>
            </a:fld>
            <a:endParaRPr lang="en-US"/>
          </a:p>
        </p:txBody>
      </p:sp>
    </p:spTree>
    <p:extLst>
      <p:ext uri="{BB962C8B-B14F-4D97-AF65-F5344CB8AC3E}">
        <p14:creationId xmlns:p14="http://schemas.microsoft.com/office/powerpoint/2010/main" val="308114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1"/>
            <a:ext cx="46085760" cy="6400800"/>
          </a:xfrm>
          <a:prstGeom prst="rect">
            <a:avLst/>
          </a:prstGeom>
        </p:spPr>
        <p:txBody>
          <a:bodyPr vert="horz" lIns="101882" tIns="50941" rIns="101882" bIns="50941" rtlCol="0" anchor="ctr">
            <a:normAutofit/>
          </a:bodyPr>
          <a:lstStyle/>
          <a:p>
            <a:r>
              <a:rPr lang="en-US"/>
              <a:t>Click to edit Master title style</a:t>
            </a:r>
          </a:p>
        </p:txBody>
      </p:sp>
      <p:sp>
        <p:nvSpPr>
          <p:cNvPr id="3" name="Text Placeholder 2"/>
          <p:cNvSpPr>
            <a:spLocks noGrp="1"/>
          </p:cNvSpPr>
          <p:nvPr>
            <p:ph type="body" idx="1"/>
          </p:nvPr>
        </p:nvSpPr>
        <p:spPr>
          <a:xfrm>
            <a:off x="2560320" y="8961122"/>
            <a:ext cx="46085760" cy="25345394"/>
          </a:xfrm>
          <a:prstGeom prst="rect">
            <a:avLst/>
          </a:prstGeom>
        </p:spPr>
        <p:txBody>
          <a:bodyPr vert="horz" lIns="101882" tIns="50941" rIns="101882" bIns="509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4"/>
            <a:ext cx="11948160" cy="2044698"/>
          </a:xfrm>
          <a:prstGeom prst="rect">
            <a:avLst/>
          </a:prstGeom>
        </p:spPr>
        <p:txBody>
          <a:bodyPr vert="horz" lIns="101882" tIns="50941" rIns="101882" bIns="50941" rtlCol="0" anchor="ctr"/>
          <a:lstStyle>
            <a:lvl1pPr algn="l">
              <a:defRPr sz="1496">
                <a:solidFill>
                  <a:schemeClr val="tx1">
                    <a:tint val="75000"/>
                  </a:schemeClr>
                </a:solidFill>
              </a:defRPr>
            </a:lvl1pPr>
          </a:lstStyle>
          <a:p>
            <a:fld id="{EC2AA30F-3988-BA40-9237-D83D763E19FD}" type="datetimeFigureOut">
              <a:rPr lang="en-US" smtClean="0"/>
              <a:t>11/4/2019</a:t>
            </a:fld>
            <a:endParaRPr lang="en-US"/>
          </a:p>
        </p:txBody>
      </p:sp>
      <p:sp>
        <p:nvSpPr>
          <p:cNvPr id="5" name="Footer Placeholder 4"/>
          <p:cNvSpPr>
            <a:spLocks noGrp="1"/>
          </p:cNvSpPr>
          <p:nvPr>
            <p:ph type="ftr" sz="quarter" idx="3"/>
          </p:nvPr>
        </p:nvSpPr>
        <p:spPr>
          <a:xfrm>
            <a:off x="17495520" y="35595564"/>
            <a:ext cx="16215360" cy="2044698"/>
          </a:xfrm>
          <a:prstGeom prst="rect">
            <a:avLst/>
          </a:prstGeom>
        </p:spPr>
        <p:txBody>
          <a:bodyPr vert="horz" lIns="101882" tIns="50941" rIns="101882" bIns="50941" rtlCol="0" anchor="ctr"/>
          <a:lstStyle>
            <a:lvl1pPr algn="ctr">
              <a:defRPr sz="149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4"/>
            <a:ext cx="11948160" cy="2044698"/>
          </a:xfrm>
          <a:prstGeom prst="rect">
            <a:avLst/>
          </a:prstGeom>
        </p:spPr>
        <p:txBody>
          <a:bodyPr vert="horz" lIns="101882" tIns="50941" rIns="101882" bIns="50941" rtlCol="0" anchor="ctr"/>
          <a:lstStyle>
            <a:lvl1pPr algn="r">
              <a:defRPr sz="1496">
                <a:solidFill>
                  <a:schemeClr val="tx1">
                    <a:tint val="75000"/>
                  </a:schemeClr>
                </a:solidFill>
              </a:defRPr>
            </a:lvl1pPr>
          </a:lstStyle>
          <a:p>
            <a:fld id="{E6B665FD-8F0E-A843-8464-26650F25550C}" type="slidenum">
              <a:rPr lang="en-US" smtClean="0"/>
              <a:t>‹#›</a:t>
            </a:fld>
            <a:endParaRPr lang="en-US"/>
          </a:p>
        </p:txBody>
      </p:sp>
    </p:spTree>
    <p:extLst>
      <p:ext uri="{BB962C8B-B14F-4D97-AF65-F5344CB8AC3E}">
        <p14:creationId xmlns:p14="http://schemas.microsoft.com/office/powerpoint/2010/main" val="263089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86180" rtl="0" eaLnBrk="1" latinLnBrk="0" hangingPunct="1">
        <a:spcBef>
          <a:spcPct val="0"/>
        </a:spcBef>
        <a:buNone/>
        <a:defRPr sz="5638" kern="1200">
          <a:solidFill>
            <a:schemeClr val="tx1"/>
          </a:solidFill>
          <a:latin typeface="+mj-lt"/>
          <a:ea typeface="+mj-ea"/>
          <a:cs typeface="+mj-cs"/>
        </a:defRPr>
      </a:lvl1pPr>
    </p:titleStyle>
    <p:bodyStyle>
      <a:lvl1pPr marL="439635" indent="-439635" algn="l" defTabSz="586180" rtl="0" eaLnBrk="1" latinLnBrk="0" hangingPunct="1">
        <a:spcBef>
          <a:spcPct val="20000"/>
        </a:spcBef>
        <a:buFont typeface="Arial"/>
        <a:buChar char="•"/>
        <a:defRPr sz="4143" kern="1200">
          <a:solidFill>
            <a:schemeClr val="tx1"/>
          </a:solidFill>
          <a:latin typeface="+mn-lt"/>
          <a:ea typeface="+mn-ea"/>
          <a:cs typeface="+mn-cs"/>
        </a:defRPr>
      </a:lvl1pPr>
      <a:lvl2pPr marL="952544" indent="-366363" algn="l" defTabSz="586180" rtl="0" eaLnBrk="1" latinLnBrk="0" hangingPunct="1">
        <a:spcBef>
          <a:spcPct val="20000"/>
        </a:spcBef>
        <a:buFont typeface="Arial"/>
        <a:buChar char="–"/>
        <a:defRPr sz="3567" kern="1200">
          <a:solidFill>
            <a:schemeClr val="tx1"/>
          </a:solidFill>
          <a:latin typeface="+mn-lt"/>
          <a:ea typeface="+mn-ea"/>
          <a:cs typeface="+mn-cs"/>
        </a:defRPr>
      </a:lvl2pPr>
      <a:lvl3pPr marL="1465452" indent="-293090" algn="l" defTabSz="586180" rtl="0" eaLnBrk="1" latinLnBrk="0" hangingPunct="1">
        <a:spcBef>
          <a:spcPct val="20000"/>
        </a:spcBef>
        <a:buFont typeface="Arial"/>
        <a:buChar char="•"/>
        <a:defRPr sz="3107" kern="1200">
          <a:solidFill>
            <a:schemeClr val="tx1"/>
          </a:solidFill>
          <a:latin typeface="+mn-lt"/>
          <a:ea typeface="+mn-ea"/>
          <a:cs typeface="+mn-cs"/>
        </a:defRPr>
      </a:lvl3pPr>
      <a:lvl4pPr marL="2051633" indent="-293090" algn="l" defTabSz="586180" rtl="0" eaLnBrk="1" latinLnBrk="0" hangingPunct="1">
        <a:spcBef>
          <a:spcPct val="20000"/>
        </a:spcBef>
        <a:buFont typeface="Arial"/>
        <a:buChar char="–"/>
        <a:defRPr sz="2532" kern="1200">
          <a:solidFill>
            <a:schemeClr val="tx1"/>
          </a:solidFill>
          <a:latin typeface="+mn-lt"/>
          <a:ea typeface="+mn-ea"/>
          <a:cs typeface="+mn-cs"/>
        </a:defRPr>
      </a:lvl4pPr>
      <a:lvl5pPr marL="2637813" indent="-293090" algn="l" defTabSz="586180" rtl="0" eaLnBrk="1" latinLnBrk="0" hangingPunct="1">
        <a:spcBef>
          <a:spcPct val="20000"/>
        </a:spcBef>
        <a:buFont typeface="Arial"/>
        <a:buChar char="»"/>
        <a:defRPr sz="2532" kern="1200">
          <a:solidFill>
            <a:schemeClr val="tx1"/>
          </a:solidFill>
          <a:latin typeface="+mn-lt"/>
          <a:ea typeface="+mn-ea"/>
          <a:cs typeface="+mn-cs"/>
        </a:defRPr>
      </a:lvl5pPr>
      <a:lvl6pPr marL="3223993" indent="-293090" algn="l" defTabSz="586180" rtl="0" eaLnBrk="1" latinLnBrk="0" hangingPunct="1">
        <a:spcBef>
          <a:spcPct val="20000"/>
        </a:spcBef>
        <a:buFont typeface="Arial"/>
        <a:buChar char="•"/>
        <a:defRPr sz="2532" kern="1200">
          <a:solidFill>
            <a:schemeClr val="tx1"/>
          </a:solidFill>
          <a:latin typeface="+mn-lt"/>
          <a:ea typeface="+mn-ea"/>
          <a:cs typeface="+mn-cs"/>
        </a:defRPr>
      </a:lvl6pPr>
      <a:lvl7pPr marL="3810175" indent="-293090" algn="l" defTabSz="586180" rtl="0" eaLnBrk="1" latinLnBrk="0" hangingPunct="1">
        <a:spcBef>
          <a:spcPct val="20000"/>
        </a:spcBef>
        <a:buFont typeface="Arial"/>
        <a:buChar char="•"/>
        <a:defRPr sz="2532" kern="1200">
          <a:solidFill>
            <a:schemeClr val="tx1"/>
          </a:solidFill>
          <a:latin typeface="+mn-lt"/>
          <a:ea typeface="+mn-ea"/>
          <a:cs typeface="+mn-cs"/>
        </a:defRPr>
      </a:lvl7pPr>
      <a:lvl8pPr marL="4396355" indent="-293090" algn="l" defTabSz="586180" rtl="0" eaLnBrk="1" latinLnBrk="0" hangingPunct="1">
        <a:spcBef>
          <a:spcPct val="20000"/>
        </a:spcBef>
        <a:buFont typeface="Arial"/>
        <a:buChar char="•"/>
        <a:defRPr sz="2532" kern="1200">
          <a:solidFill>
            <a:schemeClr val="tx1"/>
          </a:solidFill>
          <a:latin typeface="+mn-lt"/>
          <a:ea typeface="+mn-ea"/>
          <a:cs typeface="+mn-cs"/>
        </a:defRPr>
      </a:lvl8pPr>
      <a:lvl9pPr marL="4982536" indent="-293090" algn="l" defTabSz="586180" rtl="0" eaLnBrk="1" latinLnBrk="0" hangingPunct="1">
        <a:spcBef>
          <a:spcPct val="20000"/>
        </a:spcBef>
        <a:buFont typeface="Arial"/>
        <a:buChar char="•"/>
        <a:defRPr sz="2532" kern="1200">
          <a:solidFill>
            <a:schemeClr val="tx1"/>
          </a:solidFill>
          <a:latin typeface="+mn-lt"/>
          <a:ea typeface="+mn-ea"/>
          <a:cs typeface="+mn-cs"/>
        </a:defRPr>
      </a:lvl9pPr>
    </p:bodyStyle>
    <p:otherStyle>
      <a:defPPr>
        <a:defRPr lang="en-US"/>
      </a:defPPr>
      <a:lvl1pPr marL="0" algn="l" defTabSz="586180" rtl="0" eaLnBrk="1" latinLnBrk="0" hangingPunct="1">
        <a:defRPr sz="2301" kern="1200">
          <a:solidFill>
            <a:schemeClr val="tx1"/>
          </a:solidFill>
          <a:latin typeface="+mn-lt"/>
          <a:ea typeface="+mn-ea"/>
          <a:cs typeface="+mn-cs"/>
        </a:defRPr>
      </a:lvl1pPr>
      <a:lvl2pPr marL="586180" algn="l" defTabSz="586180" rtl="0" eaLnBrk="1" latinLnBrk="0" hangingPunct="1">
        <a:defRPr sz="2301" kern="1200">
          <a:solidFill>
            <a:schemeClr val="tx1"/>
          </a:solidFill>
          <a:latin typeface="+mn-lt"/>
          <a:ea typeface="+mn-ea"/>
          <a:cs typeface="+mn-cs"/>
        </a:defRPr>
      </a:lvl2pPr>
      <a:lvl3pPr marL="1172361" algn="l" defTabSz="586180" rtl="0" eaLnBrk="1" latinLnBrk="0" hangingPunct="1">
        <a:defRPr sz="2301" kern="1200">
          <a:solidFill>
            <a:schemeClr val="tx1"/>
          </a:solidFill>
          <a:latin typeface="+mn-lt"/>
          <a:ea typeface="+mn-ea"/>
          <a:cs typeface="+mn-cs"/>
        </a:defRPr>
      </a:lvl3pPr>
      <a:lvl4pPr marL="1758542" algn="l" defTabSz="586180" rtl="0" eaLnBrk="1" latinLnBrk="0" hangingPunct="1">
        <a:defRPr sz="2301" kern="1200">
          <a:solidFill>
            <a:schemeClr val="tx1"/>
          </a:solidFill>
          <a:latin typeface="+mn-lt"/>
          <a:ea typeface="+mn-ea"/>
          <a:cs typeface="+mn-cs"/>
        </a:defRPr>
      </a:lvl4pPr>
      <a:lvl5pPr marL="2344723" algn="l" defTabSz="586180" rtl="0" eaLnBrk="1" latinLnBrk="0" hangingPunct="1">
        <a:defRPr sz="2301" kern="1200">
          <a:solidFill>
            <a:schemeClr val="tx1"/>
          </a:solidFill>
          <a:latin typeface="+mn-lt"/>
          <a:ea typeface="+mn-ea"/>
          <a:cs typeface="+mn-cs"/>
        </a:defRPr>
      </a:lvl5pPr>
      <a:lvl6pPr marL="2930903" algn="l" defTabSz="586180" rtl="0" eaLnBrk="1" latinLnBrk="0" hangingPunct="1">
        <a:defRPr sz="2301" kern="1200">
          <a:solidFill>
            <a:schemeClr val="tx1"/>
          </a:solidFill>
          <a:latin typeface="+mn-lt"/>
          <a:ea typeface="+mn-ea"/>
          <a:cs typeface="+mn-cs"/>
        </a:defRPr>
      </a:lvl6pPr>
      <a:lvl7pPr marL="3517083" algn="l" defTabSz="586180" rtl="0" eaLnBrk="1" latinLnBrk="0" hangingPunct="1">
        <a:defRPr sz="2301" kern="1200">
          <a:solidFill>
            <a:schemeClr val="tx1"/>
          </a:solidFill>
          <a:latin typeface="+mn-lt"/>
          <a:ea typeface="+mn-ea"/>
          <a:cs typeface="+mn-cs"/>
        </a:defRPr>
      </a:lvl7pPr>
      <a:lvl8pPr marL="4103265" algn="l" defTabSz="586180" rtl="0" eaLnBrk="1" latinLnBrk="0" hangingPunct="1">
        <a:defRPr sz="2301" kern="1200">
          <a:solidFill>
            <a:schemeClr val="tx1"/>
          </a:solidFill>
          <a:latin typeface="+mn-lt"/>
          <a:ea typeface="+mn-ea"/>
          <a:cs typeface="+mn-cs"/>
        </a:defRPr>
      </a:lvl8pPr>
      <a:lvl9pPr marL="4689445" algn="l" defTabSz="586180" rtl="0" eaLnBrk="1" latinLnBrk="0" hangingPunct="1">
        <a:defRPr sz="23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chart" Target="../charts/chart1.xml"/><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10" Type="http://schemas.openxmlformats.org/officeDocument/2006/relationships/image" Target="../media/image3.png"/><Relationship Id="rId4" Type="http://schemas.openxmlformats.org/officeDocument/2006/relationships/image" Target="../media/image1.png"/><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34105154" y="5069249"/>
            <a:ext cx="13981176" cy="28410408"/>
          </a:xfrm>
          <a:prstGeom prst="rect">
            <a:avLst/>
          </a:prstGeom>
          <a:noFill/>
        </p:spPr>
        <p:txBody>
          <a:bodyPr wrap="square" rtlCol="0">
            <a:noAutofit/>
          </a:bodyPr>
          <a:lstStyle/>
          <a:p>
            <a:pPr algn="ctr"/>
            <a:r>
              <a:rPr lang="en-US" sz="4600" b="1" dirty="0">
                <a:latin typeface="Arial" panose="020B0604020202020204" pitchFamily="34" charset="0"/>
                <a:cs typeface="Arial" panose="020B0604020202020204" pitchFamily="34" charset="0"/>
              </a:rPr>
              <a:t>Discussion</a:t>
            </a:r>
          </a:p>
          <a:p>
            <a:pPr algn="ctr"/>
            <a:endParaRPr lang="en-US" sz="3200" b="1" dirty="0">
              <a:latin typeface="Arial" panose="020B0604020202020204" pitchFamily="34" charset="0"/>
              <a:cs typeface="Arial" panose="020B0604020202020204" pitchFamily="34" charset="0"/>
            </a:endParaRPr>
          </a:p>
          <a:p>
            <a:r>
              <a:rPr lang="en-US" sz="4140" dirty="0">
                <a:latin typeface="Arial" panose="020B0604020202020204" pitchFamily="34" charset="0"/>
                <a:cs typeface="Arial" panose="020B0604020202020204" pitchFamily="34" charset="0"/>
              </a:rPr>
              <a:t>     Training appears inadequate at present, with about half of participants reporting that they feel adequately prepared, less than half reporting that their training was very or extremely useful, and training primarily being delivered in less effective training methods. Further, it primarily focuses on major mental illnesses, intellectual disability, and autism spectrum disorder, which leaves out individuals with other disabilities who still have unique needs.</a:t>
            </a:r>
          </a:p>
          <a:p>
            <a:endParaRPr lang="en-US" sz="3220" dirty="0">
              <a:latin typeface="Arial" panose="020B0604020202020204" pitchFamily="34" charset="0"/>
              <a:cs typeface="Arial" panose="020B0604020202020204" pitchFamily="34" charset="0"/>
            </a:endParaRPr>
          </a:p>
          <a:p>
            <a:endParaRPr lang="en-US" sz="3220" dirty="0">
              <a:latin typeface="Arial" panose="020B0604020202020204" pitchFamily="34" charset="0"/>
              <a:cs typeface="Arial" panose="020B0604020202020204" pitchFamily="34" charset="0"/>
            </a:endParaRPr>
          </a:p>
          <a:p>
            <a:pPr algn="ctr"/>
            <a:r>
              <a:rPr lang="en-US" sz="4600" b="1" dirty="0">
                <a:latin typeface="Arial" panose="020B0604020202020204" pitchFamily="34" charset="0"/>
                <a:cs typeface="Arial" panose="020B0604020202020204" pitchFamily="34" charset="0"/>
              </a:rPr>
              <a:t>Conclusions and Next Steps</a:t>
            </a:r>
          </a:p>
          <a:p>
            <a:endParaRPr lang="en-US" sz="3220" dirty="0">
              <a:latin typeface="Arial" panose="020B0604020202020204" pitchFamily="34" charset="0"/>
              <a:cs typeface="Arial" panose="020B0604020202020204" pitchFamily="34" charset="0"/>
            </a:endParaRPr>
          </a:p>
          <a:p>
            <a:r>
              <a:rPr lang="en-US" sz="4140" dirty="0">
                <a:latin typeface="Arial" panose="020B0604020202020204" pitchFamily="34" charset="0"/>
                <a:cs typeface="Arial" panose="020B0604020202020204" pitchFamily="34" charset="0"/>
              </a:rPr>
              <a:t>     While conclusions about first responders more broadly are limited due to the lack of response from fire safety officials, it appears that law enforcement officials are receiving insufficient training on how to effectively serve IWD. Future directions include more exploratory research utilizing a method other than self-report, as well as research including fire safety officials and other first responders. Subsequent research may then investigate the effectiveness of different training methods for first responders to increase their knowledge of how to serve IWD.</a:t>
            </a:r>
          </a:p>
          <a:p>
            <a:endParaRPr lang="en-US" sz="3220" dirty="0">
              <a:latin typeface="Arial" panose="020B0604020202020204" pitchFamily="34" charset="0"/>
              <a:cs typeface="Arial" panose="020B0604020202020204" pitchFamily="34" charset="0"/>
            </a:endParaRPr>
          </a:p>
          <a:p>
            <a:pPr algn="ctr"/>
            <a:r>
              <a:rPr lang="en-US" sz="4600" b="1" dirty="0">
                <a:latin typeface="Arial" panose="020B0604020202020204" pitchFamily="34" charset="0"/>
                <a:cs typeface="Arial" panose="020B0604020202020204" pitchFamily="34" charset="0"/>
              </a:rPr>
              <a:t>References</a:t>
            </a:r>
          </a:p>
          <a:p>
            <a:pPr algn="ctr"/>
            <a:endParaRPr lang="en-US" sz="3220" b="1" dirty="0">
              <a:latin typeface="Arial" panose="020B0604020202020204" pitchFamily="34" charset="0"/>
              <a:cs typeface="Arial" panose="020B0604020202020204" pitchFamily="34" charset="0"/>
            </a:endParaRPr>
          </a:p>
          <a:p>
            <a:r>
              <a:rPr lang="en-US" sz="2990" dirty="0">
                <a:latin typeface="Arial" panose="020B0604020202020204" pitchFamily="34" charset="0"/>
                <a:cs typeface="Arial" panose="020B0604020202020204" pitchFamily="34" charset="0"/>
              </a:rPr>
              <a:t>1. Boyle, C. A., Boulet, S., </a:t>
            </a:r>
            <a:r>
              <a:rPr lang="en-US" sz="2990" dirty="0" err="1">
                <a:latin typeface="Arial" panose="020B0604020202020204" pitchFamily="34" charset="0"/>
                <a:cs typeface="Arial" panose="020B0604020202020204" pitchFamily="34" charset="0"/>
              </a:rPr>
              <a:t>Schieve</a:t>
            </a:r>
            <a:r>
              <a:rPr lang="en-US" sz="2990" dirty="0">
                <a:latin typeface="Arial" panose="020B0604020202020204" pitchFamily="34" charset="0"/>
                <a:cs typeface="Arial" panose="020B0604020202020204" pitchFamily="34" charset="0"/>
              </a:rPr>
              <a:t>, L. A., Cohen, R. A., Blumberg, S. J., </a:t>
            </a:r>
            <a:r>
              <a:rPr lang="en-US" sz="2990" dirty="0" err="1">
                <a:latin typeface="Arial" panose="020B0604020202020204" pitchFamily="34" charset="0"/>
                <a:cs typeface="Arial" panose="020B0604020202020204" pitchFamily="34" charset="0"/>
              </a:rPr>
              <a:t>Yeargin</a:t>
            </a:r>
            <a:r>
              <a:rPr lang="en-US" sz="2990" dirty="0">
                <a:latin typeface="Arial" panose="020B0604020202020204" pitchFamily="34" charset="0"/>
                <a:cs typeface="Arial" panose="020B0604020202020204" pitchFamily="34" charset="0"/>
              </a:rPr>
              <a:t>-Allsopp, M., et al. (2011). Trends in the prevalence of developmental disabilities in US children, 1997-2008.</a:t>
            </a:r>
            <a:r>
              <a:rPr lang="en-US" sz="2990" i="1" dirty="0">
                <a:latin typeface="Arial" panose="020B0604020202020204" pitchFamily="34" charset="0"/>
                <a:cs typeface="Arial" panose="020B0604020202020204" pitchFamily="34" charset="0"/>
              </a:rPr>
              <a:t> Pediatrics, 127</a:t>
            </a:r>
            <a:r>
              <a:rPr lang="en-US" sz="2990" dirty="0">
                <a:latin typeface="Arial" panose="020B0604020202020204" pitchFamily="34" charset="0"/>
                <a:cs typeface="Arial" panose="020B0604020202020204" pitchFamily="34" charset="0"/>
              </a:rPr>
              <a:t>(6), 1034-1042. </a:t>
            </a:r>
          </a:p>
          <a:p>
            <a:endParaRPr lang="en-US" sz="2990" dirty="0">
              <a:latin typeface="Arial" panose="020B0604020202020204" pitchFamily="34" charset="0"/>
              <a:cs typeface="Arial" panose="020B0604020202020204" pitchFamily="34" charset="0"/>
            </a:endParaRPr>
          </a:p>
          <a:p>
            <a:r>
              <a:rPr lang="en-US" sz="2990" dirty="0">
                <a:latin typeface="Arial" panose="020B0604020202020204" pitchFamily="34" charset="0"/>
                <a:cs typeface="Arial" panose="020B0604020202020204" pitchFamily="34" charset="0"/>
              </a:rPr>
              <a:t>2. Interagency Coordinating Council on Emergency Preparedness and Individuals with Disabilities. Individuals with Disabilities in Emergency Preparedness Executive Order 13347 Progress Report July 2005- September 2006. Washington, DC: US Department of Homeland Security; September 1, 2006. http://www.dhs.gov/xlibrary/assets/icc0506-progressreport.pdf. Accessed February 27th, 2019.</a:t>
            </a:r>
          </a:p>
          <a:p>
            <a:endParaRPr lang="en-US" sz="2990" dirty="0">
              <a:latin typeface="Arial" panose="020B0604020202020204" pitchFamily="34" charset="0"/>
              <a:cs typeface="Arial" panose="020B0604020202020204" pitchFamily="34" charset="0"/>
            </a:endParaRPr>
          </a:p>
          <a:p>
            <a:pPr indent="-457200"/>
            <a:r>
              <a:rPr lang="en-US" sz="2990" dirty="0">
                <a:latin typeface="Arial" panose="020B0604020202020204" pitchFamily="34" charset="0"/>
                <a:cs typeface="Arial" panose="020B0604020202020204" pitchFamily="34" charset="0"/>
              </a:rPr>
              <a:t>3. McAfee, J. K., &amp; </a:t>
            </a:r>
            <a:r>
              <a:rPr lang="en-US" sz="2990" dirty="0" err="1">
                <a:latin typeface="Arial" panose="020B0604020202020204" pitchFamily="34" charset="0"/>
                <a:cs typeface="Arial" panose="020B0604020202020204" pitchFamily="34" charset="0"/>
              </a:rPr>
              <a:t>Musso</a:t>
            </a:r>
            <a:r>
              <a:rPr lang="en-US" sz="2990" dirty="0">
                <a:latin typeface="Arial" panose="020B0604020202020204" pitchFamily="34" charset="0"/>
                <a:cs typeface="Arial" panose="020B0604020202020204" pitchFamily="34" charset="0"/>
              </a:rPr>
              <a:t>, S. L. (1995). Training police officers about persons with disabilities: A 50-state policy analysis.</a:t>
            </a:r>
            <a:r>
              <a:rPr lang="en-US" sz="2990" i="1" dirty="0">
                <a:latin typeface="Arial" panose="020B0604020202020204" pitchFamily="34" charset="0"/>
                <a:cs typeface="Arial" panose="020B0604020202020204" pitchFamily="34" charset="0"/>
              </a:rPr>
              <a:t> Remedial and Special Education, 16</a:t>
            </a:r>
            <a:r>
              <a:rPr lang="en-US" sz="2990" dirty="0">
                <a:latin typeface="Arial" panose="020B0604020202020204" pitchFamily="34" charset="0"/>
                <a:cs typeface="Arial" panose="020B0604020202020204" pitchFamily="34" charset="0"/>
              </a:rPr>
              <a:t>(1), 53-63.</a:t>
            </a:r>
          </a:p>
          <a:p>
            <a:pPr indent="-457200"/>
            <a:r>
              <a:rPr lang="en-US" sz="2990" dirty="0">
                <a:latin typeface="Arial" panose="020B0604020202020204" pitchFamily="34" charset="0"/>
                <a:cs typeface="Arial" panose="020B0604020202020204" pitchFamily="34" charset="0"/>
              </a:rPr>
              <a:t> </a:t>
            </a:r>
          </a:p>
          <a:p>
            <a:pPr indent="-457200"/>
            <a:r>
              <a:rPr lang="en-US" sz="2990" dirty="0">
                <a:latin typeface="Arial" panose="020B0604020202020204" pitchFamily="34" charset="0"/>
                <a:cs typeface="Arial" panose="020B0604020202020204" pitchFamily="34" charset="0"/>
              </a:rPr>
              <a:t>4. Osborn, E. H. (2008). What happened to Paul's law: Insights on advocating for better training and better outcomes in encounters between law enforcement and persons with autism spectrum disorders.</a:t>
            </a:r>
            <a:r>
              <a:rPr lang="en-US" sz="2990" i="1" dirty="0">
                <a:latin typeface="Arial" panose="020B0604020202020204" pitchFamily="34" charset="0"/>
                <a:cs typeface="Arial" panose="020B0604020202020204" pitchFamily="34" charset="0"/>
              </a:rPr>
              <a:t> University of Colorado Law Review, 79</a:t>
            </a:r>
            <a:r>
              <a:rPr lang="en-US" sz="2990" dirty="0">
                <a:latin typeface="Arial" panose="020B0604020202020204" pitchFamily="34" charset="0"/>
                <a:cs typeface="Arial" panose="020B0604020202020204" pitchFamily="34" charset="0"/>
              </a:rPr>
              <a:t>(1), 333-379.</a:t>
            </a:r>
          </a:p>
          <a:p>
            <a:r>
              <a:rPr lang="en-US" sz="2990" dirty="0">
                <a:latin typeface="Arial" panose="020B0604020202020204" pitchFamily="34" charset="0"/>
                <a:cs typeface="Arial" panose="020B0604020202020204" pitchFamily="34" charset="0"/>
              </a:rPr>
              <a:t> </a:t>
            </a:r>
          </a:p>
          <a:p>
            <a:endParaRPr lang="en-US" sz="2990" dirty="0">
              <a:latin typeface="Arial" panose="020B0604020202020204" pitchFamily="34" charset="0"/>
              <a:cs typeface="Arial" panose="020B0604020202020204" pitchFamily="34" charset="0"/>
            </a:endParaRPr>
          </a:p>
          <a:p>
            <a:pPr algn="ctr"/>
            <a:r>
              <a:rPr lang="en-US" sz="4600" b="1" dirty="0">
                <a:latin typeface="Arial" panose="020B0604020202020204" pitchFamily="34" charset="0"/>
                <a:cs typeface="Arial" panose="020B0604020202020204" pitchFamily="34" charset="0"/>
              </a:rPr>
              <a:t>Acknowledgements</a:t>
            </a:r>
          </a:p>
          <a:p>
            <a:pPr algn="ctr"/>
            <a:endParaRPr lang="en-US" sz="3220" dirty="0">
              <a:latin typeface="Arial" panose="020B0604020202020204" pitchFamily="34" charset="0"/>
              <a:cs typeface="Arial" panose="020B0604020202020204" pitchFamily="34" charset="0"/>
            </a:endParaRPr>
          </a:p>
          <a:p>
            <a:r>
              <a:rPr lang="en-US" sz="2990" dirty="0">
                <a:latin typeface="Arial" panose="020B0604020202020204" pitchFamily="34" charset="0"/>
                <a:cs typeface="Arial" panose="020B0604020202020204" pitchFamily="34" charset="0"/>
              </a:rPr>
              <a:t>The research reported in this paper was supported, in part, by funding from the U.S. Department of Health and Human Services, Health Resources and Services Administration (Award #T73MC30115) and the U.S. Department of Health and Human Services, Administration for Community Living, Administration on Intellectual and Developmental Disabilities (AIDD) (Award #90DDUC0071) . The opinions expressed, however, are those of the authors and do not necessarily reflect the official position of the Department or Office.</a:t>
            </a:r>
          </a:p>
          <a:p>
            <a:endParaRPr lang="en-US" sz="4140"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3682" dirty="0">
              <a:solidFill>
                <a:schemeClr val="accent2"/>
              </a:solidFill>
              <a:latin typeface="Arial" panose="020B0604020202020204" pitchFamily="34" charset="0"/>
              <a:cs typeface="Arial" panose="020B0604020202020204" pitchFamily="34" charset="0"/>
            </a:endParaRPr>
          </a:p>
          <a:p>
            <a:endParaRPr lang="en-US" sz="11566" dirty="0">
              <a:solidFill>
                <a:schemeClr val="accent2"/>
              </a:solidFill>
            </a:endParaRPr>
          </a:p>
        </p:txBody>
      </p:sp>
      <p:sp>
        <p:nvSpPr>
          <p:cNvPr id="32" name="Rectangle 31" title="Decorative image"/>
          <p:cNvSpPr/>
          <p:nvPr/>
        </p:nvSpPr>
        <p:spPr>
          <a:xfrm>
            <a:off x="33705104" y="4860311"/>
            <a:ext cx="14621256" cy="31864962"/>
          </a:xfrm>
          <a:prstGeom prst="rect">
            <a:avLst/>
          </a:prstGeom>
          <a:no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566"/>
          </a:p>
        </p:txBody>
      </p:sp>
      <p:graphicFrame>
        <p:nvGraphicFramePr>
          <p:cNvPr id="24" name="Chart 23" descr="How prepared do you feel to work with individuals with disabilities on the job?&#10;&#10;A bar graph displaying participant responses as to how prepared they felt to work with individuals with disabilities on the job. No participants reported that they felt not at all prepared, while about 15% reported feeling not very prepared, 35% felt somewhat prepared, 32% felt mostly prepared, and 12% felt fully prepared to work with individuals with disabilities on the job.&#10;">
            <a:extLst>
              <a:ext uri="{FF2B5EF4-FFF2-40B4-BE49-F238E27FC236}">
                <a16:creationId xmlns:a16="http://schemas.microsoft.com/office/drawing/2014/main" id="{D8106A0D-1396-482E-8E98-EB8ED9F76167}"/>
              </a:ext>
            </a:extLst>
          </p:cNvPr>
          <p:cNvGraphicFramePr>
            <a:graphicFrameLocks/>
          </p:cNvGraphicFramePr>
          <p:nvPr>
            <p:extLst>
              <p:ext uri="{D42A27DB-BD31-4B8C-83A1-F6EECF244321}">
                <p14:modId xmlns:p14="http://schemas.microsoft.com/office/powerpoint/2010/main" val="4038140752"/>
              </p:ext>
            </p:extLst>
          </p:nvPr>
        </p:nvGraphicFramePr>
        <p:xfrm>
          <a:off x="18625426" y="29250494"/>
          <a:ext cx="13487168" cy="6709666"/>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7" descr="A legend for the pie charts that matches the colors in the charts to the response options for the participants. " title="Legend for Pie Charts"/>
          <p:cNvPicPr>
            <a:picLocks noChangeAspect="1"/>
          </p:cNvPicPr>
          <p:nvPr/>
        </p:nvPicPr>
        <p:blipFill rotWithShape="1">
          <a:blip r:embed="rId4"/>
          <a:srcRect b="8093"/>
          <a:stretch/>
        </p:blipFill>
        <p:spPr>
          <a:xfrm>
            <a:off x="21439174" y="25803364"/>
            <a:ext cx="8328052" cy="1641306"/>
          </a:xfrm>
          <a:prstGeom prst="rect">
            <a:avLst/>
          </a:prstGeom>
        </p:spPr>
      </p:pic>
      <p:graphicFrame>
        <p:nvGraphicFramePr>
          <p:cNvPr id="49" name="Chart 48" descr="Pie chart displaying how useful participants who had not received training in working with individuals with disabilities thought that receiving training would be. Nobody reported that receiving training would be not at all useful or not so useful. About 25% reported that receiving training would be somewhat useful, 63% that it would be very useful, and 13% that it would be extremely useful. " title="No Training">
            <a:extLst>
              <a:ext uri="{FF2B5EF4-FFF2-40B4-BE49-F238E27FC236}">
                <a16:creationId xmlns:a16="http://schemas.microsoft.com/office/drawing/2014/main" id="{84E10F37-91C3-40DB-937B-AA4DA0E5448D}"/>
              </a:ext>
            </a:extLst>
          </p:cNvPr>
          <p:cNvGraphicFramePr>
            <a:graphicFrameLocks/>
          </p:cNvGraphicFramePr>
          <p:nvPr>
            <p:extLst>
              <p:ext uri="{D42A27DB-BD31-4B8C-83A1-F6EECF244321}">
                <p14:modId xmlns:p14="http://schemas.microsoft.com/office/powerpoint/2010/main" val="2392620062"/>
              </p:ext>
            </p:extLst>
          </p:nvPr>
        </p:nvGraphicFramePr>
        <p:xfrm>
          <a:off x="25346818" y="20422661"/>
          <a:ext cx="6167325" cy="538070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8" name="Chart 47" descr="Pie chart displaying how useful their training was perceived to be for those who had received training in working with individuals with disabilities. About 2% stated that their training was not at all useful, 7% that it was not so useful, 51% that it was somewhat useful, 32% that it was very useful, and 9% that it was extremely useful." title="Training">
            <a:extLst>
              <a:ext uri="{FF2B5EF4-FFF2-40B4-BE49-F238E27FC236}">
                <a16:creationId xmlns:a16="http://schemas.microsoft.com/office/drawing/2014/main" id="{83D00B5E-78B5-4CA0-AC0D-3470E9F387A4}"/>
              </a:ext>
            </a:extLst>
          </p:cNvPr>
          <p:cNvGraphicFramePr>
            <a:graphicFrameLocks/>
          </p:cNvGraphicFramePr>
          <p:nvPr>
            <p:extLst>
              <p:ext uri="{D42A27DB-BD31-4B8C-83A1-F6EECF244321}">
                <p14:modId xmlns:p14="http://schemas.microsoft.com/office/powerpoint/2010/main" val="3437507645"/>
              </p:ext>
            </p:extLst>
          </p:nvPr>
        </p:nvGraphicFramePr>
        <p:xfrm>
          <a:off x="18835131" y="20422659"/>
          <a:ext cx="6271657" cy="538070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7" name="Chart 46" descr="Bar chart showing percentages of participants that had received training in specific disability categories. About 83% had received training in autism spectrum disorder, 77% in bipolar disorder, 77% in schizophrenia, 72% in intellectual disability, 70% in traumatic brain injury, 65% in communication disorders, 63% in individuals who are hearing impaired or Deaf, 61% in another physical disability, 53% in ADHD, 40% in epilepsy, 40% in individuals who have low vision or who are blind, 39% in Down Syndrome, 16% in cerebral palsy, and 4% in Fragile X Syndrome." title="Have you received training in interacting with individuals with...?">
            <a:extLst>
              <a:ext uri="{FF2B5EF4-FFF2-40B4-BE49-F238E27FC236}">
                <a16:creationId xmlns:a16="http://schemas.microsoft.com/office/drawing/2014/main" id="{4F48F3AD-CD04-4293-97FC-51CCC8091427}"/>
              </a:ext>
            </a:extLst>
          </p:cNvPr>
          <p:cNvGraphicFramePr>
            <a:graphicFrameLocks/>
          </p:cNvGraphicFramePr>
          <p:nvPr>
            <p:extLst>
              <p:ext uri="{D42A27DB-BD31-4B8C-83A1-F6EECF244321}">
                <p14:modId xmlns:p14="http://schemas.microsoft.com/office/powerpoint/2010/main" val="1846949434"/>
              </p:ext>
            </p:extLst>
          </p:nvPr>
        </p:nvGraphicFramePr>
        <p:xfrm>
          <a:off x="18625426" y="8115300"/>
          <a:ext cx="13487168" cy="8382000"/>
        </p:xfrm>
        <a:graphic>
          <a:graphicData uri="http://schemas.openxmlformats.org/drawingml/2006/chart">
            <c:chart xmlns:c="http://schemas.openxmlformats.org/drawingml/2006/chart" xmlns:r="http://schemas.openxmlformats.org/officeDocument/2006/relationships" r:id="rId7"/>
          </a:graphicData>
        </a:graphic>
      </p:graphicFrame>
      <p:sp>
        <p:nvSpPr>
          <p:cNvPr id="38" name="TextBox 37"/>
          <p:cNvSpPr txBox="1"/>
          <p:nvPr/>
        </p:nvSpPr>
        <p:spPr>
          <a:xfrm>
            <a:off x="18236456" y="5069249"/>
            <a:ext cx="14621255" cy="35145327"/>
          </a:xfrm>
          <a:prstGeom prst="rect">
            <a:avLst/>
          </a:prstGeom>
          <a:noFill/>
        </p:spPr>
        <p:txBody>
          <a:bodyPr wrap="square" rtlCol="0">
            <a:spAutoFit/>
          </a:bodyPr>
          <a:lstStyle/>
          <a:p>
            <a:pPr algn="ctr"/>
            <a:r>
              <a:rPr lang="en-US" sz="4600" b="1" dirty="0">
                <a:latin typeface="Arial" panose="020B0604020202020204" pitchFamily="34" charset="0"/>
                <a:cs typeface="Arial" panose="020B0604020202020204" pitchFamily="34" charset="0"/>
              </a:rPr>
              <a:t>Results (cont.)</a:t>
            </a:r>
          </a:p>
          <a:p>
            <a:pPr algn="ctr"/>
            <a:endParaRPr lang="en-US" sz="3220" b="1" dirty="0">
              <a:latin typeface="Arial" panose="020B0604020202020204" pitchFamily="34" charset="0"/>
              <a:cs typeface="Arial" panose="020B0604020202020204" pitchFamily="34" charset="0"/>
            </a:endParaRPr>
          </a:p>
          <a:p>
            <a:r>
              <a:rPr lang="en-US" sz="4143" dirty="0">
                <a:latin typeface="Arial" panose="020B0604020202020204" pitchFamily="34" charset="0"/>
                <a:cs typeface="Arial" panose="020B0604020202020204" pitchFamily="34" charset="0"/>
              </a:rPr>
              <a:t>Have you received training in interacting with individuals with…?</a:t>
            </a: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u="sng" dirty="0">
              <a:latin typeface="Arial" panose="020B0604020202020204" pitchFamily="34" charset="0"/>
              <a:cs typeface="Arial" panose="020B0604020202020204" pitchFamily="34" charset="0"/>
            </a:endParaRPr>
          </a:p>
          <a:p>
            <a:r>
              <a:rPr lang="en-US" sz="4143" dirty="0">
                <a:latin typeface="Arial" panose="020B0604020202020204" pitchFamily="34" charset="0"/>
                <a:cs typeface="Arial" panose="020B0604020202020204" pitchFamily="34" charset="0"/>
              </a:rPr>
              <a:t>For those who had received training in working with IWD, 40% felt that their training was very or extremely useful. For those who did not receive training in working with IWD, more than 70% reported that training would be very (62%) or extremely (12 %) useful.</a:t>
            </a:r>
          </a:p>
          <a:p>
            <a:endParaRPr lang="en-US" sz="4143" dirty="0">
              <a:latin typeface="Arial" panose="020B0604020202020204" pitchFamily="34" charset="0"/>
              <a:cs typeface="Arial" panose="020B0604020202020204" pitchFamily="34" charset="0"/>
            </a:endParaRPr>
          </a:p>
          <a:p>
            <a:pPr lvl="1"/>
            <a:endParaRPr lang="en-US" sz="5000" dirty="0">
              <a:latin typeface="Arial" panose="020B0604020202020204" pitchFamily="34" charset="0"/>
              <a:cs typeface="Arial" panose="020B0604020202020204" pitchFamily="34" charset="0"/>
            </a:endParaRPr>
          </a:p>
          <a:p>
            <a:pPr lvl="1"/>
            <a:endParaRPr lang="en-US" sz="4143" dirty="0">
              <a:latin typeface="Arial" panose="020B0604020202020204" pitchFamily="34" charset="0"/>
              <a:cs typeface="Arial" panose="020B0604020202020204" pitchFamily="34" charset="0"/>
            </a:endParaRPr>
          </a:p>
          <a:p>
            <a:pPr lvl="1"/>
            <a:endParaRPr lang="en-US" sz="4143" dirty="0">
              <a:latin typeface="Arial" panose="020B0604020202020204" pitchFamily="34" charset="0"/>
              <a:cs typeface="Arial" panose="020B0604020202020204" pitchFamily="34" charset="0"/>
            </a:endParaRPr>
          </a:p>
          <a:p>
            <a:pPr lvl="1"/>
            <a:endParaRPr lang="en-US" sz="4143" dirty="0">
              <a:latin typeface="Arial" panose="020B0604020202020204" pitchFamily="34" charset="0"/>
              <a:cs typeface="Arial" panose="020B0604020202020204" pitchFamily="34" charset="0"/>
            </a:endParaRPr>
          </a:p>
          <a:p>
            <a:pPr lvl="1"/>
            <a:endParaRPr lang="en-US" sz="4143" dirty="0">
              <a:latin typeface="Arial" panose="020B0604020202020204" pitchFamily="34" charset="0"/>
              <a:cs typeface="Arial" panose="020B0604020202020204" pitchFamily="34" charset="0"/>
            </a:endParaRPr>
          </a:p>
          <a:p>
            <a:pPr lvl="1"/>
            <a:endParaRPr lang="en-US" sz="4143" dirty="0">
              <a:latin typeface="Arial" panose="020B0604020202020204" pitchFamily="34" charset="0"/>
              <a:cs typeface="Arial" panose="020B0604020202020204" pitchFamily="34" charset="0"/>
            </a:endParaRPr>
          </a:p>
          <a:p>
            <a:pPr lvl="1"/>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3220" dirty="0">
              <a:latin typeface="Arial" panose="020B0604020202020204" pitchFamily="34" charset="0"/>
              <a:cs typeface="Arial" panose="020B0604020202020204" pitchFamily="34" charset="0"/>
            </a:endParaRPr>
          </a:p>
          <a:p>
            <a:r>
              <a:rPr lang="en-US" sz="4143" dirty="0">
                <a:latin typeface="Arial" panose="020B0604020202020204" pitchFamily="34" charset="0"/>
                <a:cs typeface="Arial" panose="020B0604020202020204" pitchFamily="34" charset="0"/>
              </a:rPr>
              <a:t>How prepared do you feel to work with individuals with disabilities on the job?</a:t>
            </a:r>
          </a:p>
          <a:p>
            <a:endParaRPr lang="en-US" sz="3220"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2301" dirty="0">
              <a:solidFill>
                <a:schemeClr val="accent2"/>
              </a:solidFill>
              <a:latin typeface="Arial" panose="020B0604020202020204" pitchFamily="34" charset="0"/>
              <a:cs typeface="Arial" panose="020B0604020202020204" pitchFamily="34" charset="0"/>
            </a:endParaRPr>
          </a:p>
          <a:p>
            <a:endParaRPr lang="en-US" sz="2301" dirty="0">
              <a:solidFill>
                <a:schemeClr val="accent2"/>
              </a:solidFill>
              <a:latin typeface="Arial" panose="020B0604020202020204" pitchFamily="34" charset="0"/>
              <a:cs typeface="Arial" panose="020B0604020202020204" pitchFamily="34" charset="0"/>
            </a:endParaRPr>
          </a:p>
          <a:p>
            <a:endParaRPr lang="en-US" sz="2301" dirty="0">
              <a:solidFill>
                <a:schemeClr val="accent2"/>
              </a:solidFill>
              <a:latin typeface="Arial" panose="020B0604020202020204" pitchFamily="34" charset="0"/>
              <a:cs typeface="Arial" panose="020B0604020202020204" pitchFamily="34" charset="0"/>
            </a:endParaRPr>
          </a:p>
          <a:p>
            <a:endParaRPr lang="en-US" sz="2301" dirty="0">
              <a:solidFill>
                <a:schemeClr val="accent2"/>
              </a:solidFill>
              <a:latin typeface="Arial" panose="020B0604020202020204" pitchFamily="34" charset="0"/>
              <a:cs typeface="Arial" panose="020B0604020202020204" pitchFamily="34" charset="0"/>
            </a:endParaRPr>
          </a:p>
          <a:p>
            <a:endParaRPr lang="en-US" sz="2301" dirty="0">
              <a:solidFill>
                <a:schemeClr val="accent2"/>
              </a:solidFill>
              <a:latin typeface="Arial" panose="020B0604020202020204" pitchFamily="34" charset="0"/>
              <a:cs typeface="Arial" panose="020B0604020202020204" pitchFamily="34" charset="0"/>
            </a:endParaRPr>
          </a:p>
          <a:p>
            <a:endParaRPr lang="en-US" sz="2301" dirty="0">
              <a:solidFill>
                <a:schemeClr val="accent2"/>
              </a:solidFill>
              <a:latin typeface="Arial" panose="020B0604020202020204" pitchFamily="34" charset="0"/>
              <a:cs typeface="Arial" panose="020B0604020202020204" pitchFamily="34" charset="0"/>
            </a:endParaRPr>
          </a:p>
          <a:p>
            <a:endParaRPr lang="en-US" sz="4143" dirty="0">
              <a:solidFill>
                <a:schemeClr val="accent2"/>
              </a:solidFill>
            </a:endParaRPr>
          </a:p>
          <a:p>
            <a:endParaRPr lang="en-US" sz="4143" dirty="0">
              <a:solidFill>
                <a:schemeClr val="accent2"/>
              </a:solidFill>
            </a:endParaRPr>
          </a:p>
          <a:p>
            <a:endParaRPr lang="en-US" sz="4143" dirty="0">
              <a:solidFill>
                <a:schemeClr val="accent2"/>
              </a:solidFill>
            </a:endParaRPr>
          </a:p>
          <a:p>
            <a:endParaRPr lang="en-US" sz="4143" dirty="0">
              <a:solidFill>
                <a:schemeClr val="accent2"/>
              </a:solidFill>
            </a:endParaRPr>
          </a:p>
          <a:p>
            <a:endParaRPr lang="en-US" sz="4143" dirty="0">
              <a:solidFill>
                <a:schemeClr val="accent2"/>
              </a:solidFill>
            </a:endParaRPr>
          </a:p>
          <a:p>
            <a:endParaRPr lang="en-US" sz="4143" dirty="0">
              <a:solidFill>
                <a:schemeClr val="accent2"/>
              </a:solidFill>
            </a:endParaRPr>
          </a:p>
        </p:txBody>
      </p:sp>
      <p:sp>
        <p:nvSpPr>
          <p:cNvPr id="31" name="Rectangle 30" title="Decorative image"/>
          <p:cNvSpPr/>
          <p:nvPr/>
        </p:nvSpPr>
        <p:spPr>
          <a:xfrm>
            <a:off x="17952453" y="4860308"/>
            <a:ext cx="14989716" cy="31858512"/>
          </a:xfrm>
          <a:prstGeom prst="rect">
            <a:avLst/>
          </a:prstGeom>
          <a:no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566"/>
          </a:p>
        </p:txBody>
      </p:sp>
      <p:graphicFrame>
        <p:nvGraphicFramePr>
          <p:cNvPr id="37" name="Chart 36" descr="Bar graph providing self-report data on how training on interacting with individuals with disabilities was provided. Individuals were asked to check all methods through which they had received training. About 91% reported receiving training through lecture, 65% through video, 63% through roleplaying or other practice, 56% through on-the-job training, 35% through readings, and 21% through interaction with individuals with disabilities themselves." title="In what way was your training given?">
            <a:extLst>
              <a:ext uri="{FF2B5EF4-FFF2-40B4-BE49-F238E27FC236}">
                <a16:creationId xmlns:a16="http://schemas.microsoft.com/office/drawing/2014/main" id="{3F38ECE4-3469-4377-AC57-5029ED4A4F69}"/>
              </a:ext>
            </a:extLst>
          </p:cNvPr>
          <p:cNvGraphicFramePr>
            <a:graphicFrameLocks/>
          </p:cNvGraphicFramePr>
          <p:nvPr>
            <p:extLst>
              <p:ext uri="{D42A27DB-BD31-4B8C-83A1-F6EECF244321}">
                <p14:modId xmlns:p14="http://schemas.microsoft.com/office/powerpoint/2010/main" val="2200099550"/>
              </p:ext>
            </p:extLst>
          </p:nvPr>
        </p:nvGraphicFramePr>
        <p:xfrm>
          <a:off x="2982319" y="27869098"/>
          <a:ext cx="13489870" cy="8091062"/>
        </p:xfrm>
        <a:graphic>
          <a:graphicData uri="http://schemas.openxmlformats.org/drawingml/2006/chart">
            <c:chart xmlns:c="http://schemas.openxmlformats.org/drawingml/2006/chart" xmlns:r="http://schemas.openxmlformats.org/officeDocument/2006/relationships" r:id="rId8"/>
          </a:graphicData>
        </a:graphic>
      </p:graphicFrame>
      <p:grpSp>
        <p:nvGrpSpPr>
          <p:cNvPr id="2" name="Group 1" title="Decorative Image"/>
          <p:cNvGrpSpPr/>
          <p:nvPr/>
        </p:nvGrpSpPr>
        <p:grpSpPr>
          <a:xfrm>
            <a:off x="2533392" y="4860308"/>
            <a:ext cx="14618023" cy="32276948"/>
            <a:chOff x="993352" y="4223839"/>
            <a:chExt cx="11050560" cy="28050207"/>
          </a:xfrm>
        </p:grpSpPr>
        <p:sp>
          <p:nvSpPr>
            <p:cNvPr id="15" name="TextBox 14"/>
            <p:cNvSpPr txBox="1"/>
            <p:nvPr/>
          </p:nvSpPr>
          <p:spPr>
            <a:xfrm>
              <a:off x="1332720" y="4405418"/>
              <a:ext cx="10566671" cy="27868628"/>
            </a:xfrm>
            <a:prstGeom prst="rect">
              <a:avLst/>
            </a:prstGeom>
            <a:noFill/>
          </p:spPr>
          <p:txBody>
            <a:bodyPr wrap="square" rtlCol="0">
              <a:noAutofit/>
            </a:bodyPr>
            <a:lstStyle/>
            <a:p>
              <a:pPr algn="ctr"/>
              <a:endParaRPr lang="en-US" sz="3220" b="1" dirty="0">
                <a:latin typeface="Arial" panose="020B0604020202020204" pitchFamily="34" charset="0"/>
                <a:cs typeface="Arial" panose="020B0604020202020204" pitchFamily="34" charset="0"/>
              </a:endParaRPr>
            </a:p>
            <a:p>
              <a:r>
                <a:rPr lang="en-US" sz="4140" dirty="0">
                  <a:latin typeface="Arial" panose="020B0604020202020204" pitchFamily="34" charset="0"/>
                  <a:cs typeface="Arial" panose="020B0604020202020204" pitchFamily="34" charset="0"/>
                </a:rPr>
                <a:t>     While disability is common in modern society</a:t>
              </a:r>
              <a:r>
                <a:rPr lang="en-US" sz="4140" baseline="30000" dirty="0">
                  <a:latin typeface="Arial" panose="020B0604020202020204" pitchFamily="34" charset="0"/>
                  <a:cs typeface="Arial" panose="020B0604020202020204" pitchFamily="34" charset="0"/>
                </a:rPr>
                <a:t>1</a:t>
              </a:r>
              <a:r>
                <a:rPr lang="en-US" sz="4140" dirty="0">
                  <a:latin typeface="Arial" panose="020B0604020202020204" pitchFamily="34" charset="0"/>
                  <a:cs typeface="Arial" panose="020B0604020202020204" pitchFamily="34" charset="0"/>
                </a:rPr>
                <a:t>, law enforcement receives little training on how to effectively serve individuals with disabilities (IWD)</a:t>
              </a:r>
              <a:r>
                <a:rPr lang="en-US" sz="4140" baseline="30000" dirty="0">
                  <a:latin typeface="Arial" panose="020B0604020202020204" pitchFamily="34" charset="0"/>
                  <a:cs typeface="Arial" panose="020B0604020202020204" pitchFamily="34" charset="0"/>
                </a:rPr>
                <a:t>3</a:t>
              </a:r>
              <a:r>
                <a:rPr lang="en-US" sz="4140" dirty="0">
                  <a:latin typeface="Arial" panose="020B0604020202020204" pitchFamily="34" charset="0"/>
                  <a:cs typeface="Arial" panose="020B0604020202020204" pitchFamily="34" charset="0"/>
                </a:rPr>
                <a:t>. Little research has been conducted on other first responders’ training. This lack of training can have devastating impacts, up to and including death or injury for IWD during emergency situations</a:t>
              </a:r>
              <a:r>
                <a:rPr lang="en-US" sz="4140" baseline="30000" dirty="0">
                  <a:latin typeface="Arial" panose="020B0604020202020204" pitchFamily="34" charset="0"/>
                  <a:cs typeface="Arial" panose="020B0604020202020204" pitchFamily="34" charset="0"/>
                </a:rPr>
                <a:t>3,4</a:t>
              </a:r>
              <a:r>
                <a:rPr lang="en-US" sz="4140" dirty="0">
                  <a:latin typeface="Arial" panose="020B0604020202020204" pitchFamily="34" charset="0"/>
                  <a:cs typeface="Arial" panose="020B0604020202020204" pitchFamily="34" charset="0"/>
                </a:rPr>
                <a:t>. Such harm should be reduced or prevented entirely with sufficient training. As little is known about training for first responders, however, the purpose of this study was to investigate what training first responders in Connecticut receive on IWD, whether they perceive their training as useful, and whether they feel adequately prepared.</a:t>
              </a:r>
            </a:p>
            <a:p>
              <a:endParaRPr lang="en-US" sz="3220" b="1" dirty="0">
                <a:latin typeface="Arial" panose="020B0604020202020204" pitchFamily="34" charset="0"/>
                <a:cs typeface="Arial" panose="020B0604020202020204" pitchFamily="34" charset="0"/>
              </a:endParaRPr>
            </a:p>
            <a:p>
              <a:pPr algn="ctr"/>
              <a:r>
                <a:rPr lang="en-US" sz="4603" b="1" dirty="0">
                  <a:latin typeface="Arial" panose="020B0604020202020204" pitchFamily="34" charset="0"/>
                  <a:cs typeface="Arial" panose="020B0604020202020204" pitchFamily="34" charset="0"/>
                </a:rPr>
                <a:t>Methods</a:t>
              </a:r>
            </a:p>
            <a:p>
              <a:endParaRPr lang="en-US" sz="3222" dirty="0">
                <a:solidFill>
                  <a:schemeClr val="accent2"/>
                </a:solidFill>
                <a:latin typeface="Arial" panose="020B0604020202020204" pitchFamily="34" charset="0"/>
                <a:cs typeface="Arial" panose="020B0604020202020204" pitchFamily="34" charset="0"/>
              </a:endParaRPr>
            </a:p>
            <a:p>
              <a:r>
                <a:rPr lang="en-US" sz="4140" dirty="0">
                  <a:latin typeface="Arial" panose="020B0604020202020204" pitchFamily="34" charset="0"/>
                  <a:cs typeface="Arial" panose="020B0604020202020204" pitchFamily="34" charset="0"/>
                </a:rPr>
                <a:t>     This research was conducted using an online survey, containing 17 forced-choice and two open-ended questions, sent to 1,408 employees of Connecticut’s Department of Emergency Services and Public Protection. Employees who worked for one of the following divisions were eligible: the Commission on Fire Prevention and Control, the Connecticut State Police, or the Police Officer Standards and Training Council. The survey included questions on demographics, delivery method and content of training on IWD, the whether the training was perceived to be useful or sufficient, and whether they felt adequately prepared. A total of 65 eligible participants, most working for the Connecticut State Police, completed the study. No fire safety officials responded.</a:t>
              </a:r>
            </a:p>
            <a:p>
              <a:endParaRPr lang="en-US" sz="3222" dirty="0">
                <a:latin typeface="Arial" panose="020B0604020202020204" pitchFamily="34" charset="0"/>
                <a:cs typeface="Arial" panose="020B0604020202020204" pitchFamily="34" charset="0"/>
              </a:endParaRPr>
            </a:p>
            <a:p>
              <a:pPr algn="ctr"/>
              <a:r>
                <a:rPr lang="en-US" sz="4603" b="1" dirty="0">
                  <a:latin typeface="Arial" panose="020B0604020202020204" pitchFamily="34" charset="0"/>
                  <a:cs typeface="Arial" panose="020B0604020202020204" pitchFamily="34" charset="0"/>
                </a:rPr>
                <a:t>Results</a:t>
              </a:r>
            </a:p>
            <a:p>
              <a:pPr algn="ctr"/>
              <a:endParaRPr lang="en-US" sz="3220" b="1" dirty="0">
                <a:latin typeface="Arial" panose="020B0604020202020204" pitchFamily="34" charset="0"/>
                <a:cs typeface="Arial" panose="020B0604020202020204" pitchFamily="34" charset="0"/>
              </a:endParaRPr>
            </a:p>
            <a:p>
              <a:r>
                <a:rPr lang="en-US" sz="4143" dirty="0">
                  <a:latin typeface="Arial" panose="020B0604020202020204" pitchFamily="34" charset="0"/>
                  <a:cs typeface="Arial" panose="020B0604020202020204" pitchFamily="34" charset="0"/>
                </a:rPr>
                <a:t>In what way was your training given?</a:t>
              </a: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4143" dirty="0">
                <a:latin typeface="Arial" panose="020B0604020202020204" pitchFamily="34" charset="0"/>
                <a:cs typeface="Arial" panose="020B0604020202020204" pitchFamily="34" charset="0"/>
              </a:endParaRPr>
            </a:p>
            <a:p>
              <a:endParaRPr lang="en-US" sz="3682" dirty="0">
                <a:latin typeface="Arial" panose="020B0604020202020204" pitchFamily="34" charset="0"/>
                <a:cs typeface="Arial" panose="020B0604020202020204" pitchFamily="34" charset="0"/>
              </a:endParaRPr>
            </a:p>
          </p:txBody>
        </p:sp>
        <p:sp>
          <p:nvSpPr>
            <p:cNvPr id="3" name="Rectangle 2"/>
            <p:cNvSpPr/>
            <p:nvPr/>
          </p:nvSpPr>
          <p:spPr>
            <a:xfrm>
              <a:off x="993352" y="4223839"/>
              <a:ext cx="11050560" cy="27692170"/>
            </a:xfrm>
            <a:prstGeom prst="rect">
              <a:avLst/>
            </a:prstGeom>
            <a:no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1566"/>
            </a:p>
          </p:txBody>
        </p:sp>
      </p:grpSp>
      <p:cxnSp>
        <p:nvCxnSpPr>
          <p:cNvPr id="11" name="Straight Connector 10" descr="Decorative image"/>
          <p:cNvCxnSpPr/>
          <p:nvPr/>
        </p:nvCxnSpPr>
        <p:spPr>
          <a:xfrm flipV="1">
            <a:off x="3507288" y="4306663"/>
            <a:ext cx="44191825" cy="51344"/>
          </a:xfrm>
          <a:prstGeom prst="line">
            <a:avLst/>
          </a:prstGeom>
          <a:ln w="88900">
            <a:solidFill>
              <a:schemeClr val="tx2">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0" y="316678"/>
            <a:ext cx="51206400" cy="3924280"/>
          </a:xfrm>
          <a:prstGeom prst="rect">
            <a:avLst/>
          </a:prstGeom>
          <a:solidFill>
            <a:schemeClr val="bg1"/>
          </a:soli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lIns="117234" tIns="58617" rIns="117234" bIns="58617" spcCol="0" rtlCol="0" anchor="t"/>
          <a:lstStyle/>
          <a:p>
            <a:pPr algn="ctr"/>
            <a:r>
              <a:rPr lang="en-US" sz="7600" dirty="0">
                <a:solidFill>
                  <a:schemeClr val="tx1"/>
                </a:solidFill>
                <a:latin typeface="Arial" panose="020B0604020202020204" pitchFamily="34" charset="0"/>
                <a:cs typeface="Arial" panose="020B0604020202020204" pitchFamily="34" charset="0"/>
              </a:rPr>
              <a:t>Emergency Responders’ Training in Working with Individuals with Disabilities</a:t>
            </a:r>
            <a:r>
              <a:rPr lang="en-US" sz="7595" dirty="0">
                <a:solidFill>
                  <a:schemeClr val="tx1"/>
                </a:solidFill>
                <a:latin typeface="Arial" panose="020B0604020202020204" pitchFamily="34" charset="0"/>
                <a:cs typeface="Arial" panose="020B0604020202020204" pitchFamily="34" charset="0"/>
              </a:rPr>
              <a:t> </a:t>
            </a:r>
          </a:p>
          <a:p>
            <a:pPr algn="ctr"/>
            <a:endParaRPr lang="en-US" sz="1381" dirty="0">
              <a:solidFill>
                <a:schemeClr val="tx1"/>
              </a:solidFill>
              <a:latin typeface="Arial" panose="020B0604020202020204" pitchFamily="34" charset="0"/>
              <a:cs typeface="Arial" panose="020B0604020202020204" pitchFamily="34" charset="0"/>
            </a:endParaRPr>
          </a:p>
          <a:p>
            <a:pPr algn="ctr"/>
            <a:r>
              <a:rPr lang="en-US" sz="4110" dirty="0">
                <a:solidFill>
                  <a:schemeClr val="tx1"/>
                </a:solidFill>
                <a:latin typeface="Arial" panose="020B0604020202020204" pitchFamily="34" charset="0"/>
                <a:cs typeface="Arial" panose="020B0604020202020204" pitchFamily="34" charset="0"/>
              </a:rPr>
              <a:t>Heather Kwolek, M.A., Kelly E. Ferreira, Ph.D., Melissa Bray, Ph.D., &amp; Mary Beth </a:t>
            </a:r>
            <a:r>
              <a:rPr lang="en-US" sz="4110" dirty="0" err="1">
                <a:solidFill>
                  <a:schemeClr val="tx1"/>
                </a:solidFill>
                <a:latin typeface="Arial" panose="020B0604020202020204" pitchFamily="34" charset="0"/>
                <a:cs typeface="Arial" panose="020B0604020202020204" pitchFamily="34" charset="0"/>
              </a:rPr>
              <a:t>Bruder</a:t>
            </a:r>
            <a:r>
              <a:rPr lang="en-US" sz="4110" dirty="0">
                <a:solidFill>
                  <a:schemeClr val="tx1"/>
                </a:solidFill>
                <a:latin typeface="Arial" panose="020B0604020202020204" pitchFamily="34" charset="0"/>
                <a:cs typeface="Arial" panose="020B0604020202020204" pitchFamily="34" charset="0"/>
              </a:rPr>
              <a:t>, Ph.D.</a:t>
            </a:r>
          </a:p>
          <a:p>
            <a:pPr algn="ctr"/>
            <a:r>
              <a:rPr lang="en-US" sz="4143" dirty="0">
                <a:solidFill>
                  <a:schemeClr val="tx1"/>
                </a:solidFill>
                <a:latin typeface="Arial" panose="020B0604020202020204" pitchFamily="34" charset="0"/>
                <a:cs typeface="Arial" panose="020B0604020202020204" pitchFamily="34" charset="0"/>
              </a:rPr>
              <a:t>The University of Connecticut A.J. </a:t>
            </a:r>
            <a:r>
              <a:rPr lang="en-US" sz="4143" dirty="0" err="1">
                <a:solidFill>
                  <a:schemeClr val="tx1"/>
                </a:solidFill>
                <a:latin typeface="Arial" panose="020B0604020202020204" pitchFamily="34" charset="0"/>
                <a:cs typeface="Arial" panose="020B0604020202020204" pitchFamily="34" charset="0"/>
              </a:rPr>
              <a:t>Pappanikou</a:t>
            </a:r>
            <a:r>
              <a:rPr lang="en-US" sz="4143" dirty="0">
                <a:solidFill>
                  <a:schemeClr val="tx1"/>
                </a:solidFill>
                <a:latin typeface="Arial" panose="020B0604020202020204" pitchFamily="34" charset="0"/>
                <a:cs typeface="Arial" panose="020B0604020202020204" pitchFamily="34" charset="0"/>
              </a:rPr>
              <a:t> Center for Excellence in Developmental Disabilities</a:t>
            </a:r>
          </a:p>
          <a:p>
            <a:pPr algn="ctr"/>
            <a:r>
              <a:rPr lang="en-US" sz="4143" dirty="0">
                <a:solidFill>
                  <a:schemeClr val="tx1"/>
                </a:solidFill>
                <a:latin typeface="Arial" panose="020B0604020202020204" pitchFamily="34" charset="0"/>
                <a:cs typeface="Arial" panose="020B0604020202020204" pitchFamily="34" charset="0"/>
              </a:rPr>
              <a:t>The Connecticut Leadership Education in Neurodevelopmental and related Disabilities Program</a:t>
            </a:r>
          </a:p>
        </p:txBody>
      </p:sp>
      <p:pic>
        <p:nvPicPr>
          <p:cNvPr id="19" name="CT LEND Logo" descr="This is the logo for Connecticut LEND - Leadership Education in Neurodevelopmental and Related Disabilities." title="CT LEND Logo"/>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554760" y="872571"/>
            <a:ext cx="6014750" cy="3164635"/>
          </a:xfrm>
          <a:prstGeom prst="rect">
            <a:avLst/>
          </a:prstGeom>
        </p:spPr>
      </p:pic>
      <p:pic>
        <p:nvPicPr>
          <p:cNvPr id="7" name="UCONN UCEDD Logo" descr="The logo for the University of Connecticut's University Center for Excellence in Developmental Disabilities." title="UCONN UCEDD Logo">
            <a:extLst>
              <a:ext uri="{FF2B5EF4-FFF2-40B4-BE49-F238E27FC236}">
                <a16:creationId xmlns:a16="http://schemas.microsoft.com/office/drawing/2014/main" id="{30694FF4-4270-4953-80C7-AEE0DFBF30B1}"/>
              </a:ext>
            </a:extLst>
          </p:cNvPr>
          <p:cNvPicPr>
            <a:picLocks noChangeAspect="1"/>
          </p:cNvPicPr>
          <p:nvPr/>
        </p:nvPicPr>
        <p:blipFill>
          <a:blip r:embed="rId10"/>
          <a:stretch>
            <a:fillRect/>
          </a:stretch>
        </p:blipFill>
        <p:spPr>
          <a:xfrm>
            <a:off x="2571492" y="942332"/>
            <a:ext cx="5123512" cy="3415675"/>
          </a:xfrm>
          <a:prstGeom prst="rect">
            <a:avLst/>
          </a:prstGeom>
        </p:spPr>
      </p:pic>
      <p:sp>
        <p:nvSpPr>
          <p:cNvPr id="4" name="Title 3" hidden="1">
            <a:extLst>
              <a:ext uri="{FF2B5EF4-FFF2-40B4-BE49-F238E27FC236}">
                <a16:creationId xmlns:a16="http://schemas.microsoft.com/office/drawing/2014/main" id="{53253ACB-C6A0-4B42-93DC-A690DBC91F68}"/>
              </a:ext>
            </a:extLst>
          </p:cNvPr>
          <p:cNvSpPr>
            <a:spLocks noGrp="1"/>
          </p:cNvSpPr>
          <p:nvPr>
            <p:ph type="title"/>
          </p:nvPr>
        </p:nvSpPr>
        <p:spPr>
          <a:xfrm>
            <a:off x="2560320" y="1461771"/>
            <a:ext cx="46085760" cy="6400800"/>
          </a:xfrm>
        </p:spPr>
        <p:txBody>
          <a:bodyPr/>
          <a:lstStyle/>
          <a:p>
            <a:r>
              <a:rPr lang="en-US" dirty="0"/>
              <a:t>Emergency Responders’ Training in Working with Individuals with Disabilities</a:t>
            </a:r>
          </a:p>
        </p:txBody>
      </p:sp>
    </p:spTree>
    <p:extLst>
      <p:ext uri="{BB962C8B-B14F-4D97-AF65-F5344CB8AC3E}">
        <p14:creationId xmlns:p14="http://schemas.microsoft.com/office/powerpoint/2010/main" val="4289283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7979</TotalTime>
  <Words>801</Words>
  <Application>Microsoft Office PowerPoint</Application>
  <PresentationFormat>Custom</PresentationFormat>
  <Paragraphs>104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Emergency Responders’ Training in Working with Individuals with Disabilities</vt:lpstr>
    </vt:vector>
  </TitlesOfParts>
  <Company>UCHC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Gelbar</dc:creator>
  <cp:lastModifiedBy>Heather Kwolek</cp:lastModifiedBy>
  <cp:revision>156</cp:revision>
  <cp:lastPrinted>2019-09-06T20:28:21Z</cp:lastPrinted>
  <dcterms:created xsi:type="dcterms:W3CDTF">2015-10-23T11:55:33Z</dcterms:created>
  <dcterms:modified xsi:type="dcterms:W3CDTF">2019-11-04T18:36:05Z</dcterms:modified>
</cp:coreProperties>
</file>