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ul, Surabhi" initials="KS"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59" autoAdjust="0"/>
    <p:restoredTop sz="94688" autoAdjust="0"/>
  </p:normalViewPr>
  <p:slideViewPr>
    <p:cSldViewPr snapToGrid="0">
      <p:cViewPr varScale="1">
        <p:scale>
          <a:sx n="115" d="100"/>
          <a:sy n="115" d="100"/>
        </p:scale>
        <p:origin x="1098"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076379148041766E-2"/>
          <c:y val="5.0983960341779634E-2"/>
          <c:w val="0.93121014831318072"/>
          <c:h val="0.66576899109065713"/>
        </c:manualLayout>
      </c:layout>
      <c:barChart>
        <c:barDir val="col"/>
        <c:grouping val="clustered"/>
        <c:varyColors val="0"/>
        <c:ser>
          <c:idx val="0"/>
          <c:order val="0"/>
          <c:tx>
            <c:strRef>
              <c:f>Sheet1!$B$1</c:f>
              <c:strCache>
                <c:ptCount val="1"/>
                <c:pt idx="0">
                  <c:v>Yes</c:v>
                </c:pt>
              </c:strCache>
            </c:strRef>
          </c:tx>
          <c:spPr>
            <a:solidFill>
              <a:schemeClr val="accent1"/>
            </a:solidFill>
            <a:ln>
              <a:noFill/>
            </a:ln>
            <a:effectLst/>
          </c:spPr>
          <c:invertIfNegative val="0"/>
          <c:cat>
            <c:strRef>
              <c:f>Sheet1!$A$2:$A$7</c:f>
              <c:strCache>
                <c:ptCount val="6"/>
                <c:pt idx="0">
                  <c:v>Have children</c:v>
                </c:pt>
                <c:pt idx="1">
                  <c:v>Family members with ASD</c:v>
                </c:pt>
                <c:pt idx="2">
                  <c:v>Pediatric Neurology exposure </c:v>
                </c:pt>
                <c:pt idx="3">
                  <c:v> Formal clinical exposure to ASD</c:v>
                </c:pt>
                <c:pt idx="4">
                  <c:v> Aware of screening tools for ASD</c:v>
                </c:pt>
                <c:pt idx="5">
                  <c:v>Aware of resources for ASD </c:v>
                </c:pt>
              </c:strCache>
            </c:strRef>
          </c:cat>
          <c:val>
            <c:numRef>
              <c:f>Sheet1!$B$2:$B$7</c:f>
              <c:numCache>
                <c:formatCode>General</c:formatCode>
                <c:ptCount val="6"/>
                <c:pt idx="0">
                  <c:v>3</c:v>
                </c:pt>
                <c:pt idx="1">
                  <c:v>3</c:v>
                </c:pt>
                <c:pt idx="2">
                  <c:v>13</c:v>
                </c:pt>
                <c:pt idx="3">
                  <c:v>12</c:v>
                </c:pt>
                <c:pt idx="4">
                  <c:v>10</c:v>
                </c:pt>
                <c:pt idx="5">
                  <c:v>4</c:v>
                </c:pt>
              </c:numCache>
            </c:numRef>
          </c:val>
          <c:extLst>
            <c:ext xmlns:c16="http://schemas.microsoft.com/office/drawing/2014/chart" uri="{C3380CC4-5D6E-409C-BE32-E72D297353CC}">
              <c16:uniqueId val="{00000000-D43C-4845-8BFC-01AA47A72B27}"/>
            </c:ext>
          </c:extLst>
        </c:ser>
        <c:ser>
          <c:idx val="1"/>
          <c:order val="1"/>
          <c:tx>
            <c:strRef>
              <c:f>Sheet1!$C$1</c:f>
              <c:strCache>
                <c:ptCount val="1"/>
                <c:pt idx="0">
                  <c:v>No</c:v>
                </c:pt>
              </c:strCache>
            </c:strRef>
          </c:tx>
          <c:spPr>
            <a:solidFill>
              <a:schemeClr val="accent2"/>
            </a:solidFill>
            <a:ln>
              <a:noFill/>
            </a:ln>
            <a:effectLst/>
          </c:spPr>
          <c:invertIfNegative val="0"/>
          <c:cat>
            <c:strRef>
              <c:f>Sheet1!$A$2:$A$7</c:f>
              <c:strCache>
                <c:ptCount val="6"/>
                <c:pt idx="0">
                  <c:v>Have children</c:v>
                </c:pt>
                <c:pt idx="1">
                  <c:v>Family members with ASD</c:v>
                </c:pt>
                <c:pt idx="2">
                  <c:v>Pediatric Neurology exposure </c:v>
                </c:pt>
                <c:pt idx="3">
                  <c:v> Formal clinical exposure to ASD</c:v>
                </c:pt>
                <c:pt idx="4">
                  <c:v> Aware of screening tools for ASD</c:v>
                </c:pt>
                <c:pt idx="5">
                  <c:v>Aware of resources for ASD </c:v>
                </c:pt>
              </c:strCache>
            </c:strRef>
          </c:cat>
          <c:val>
            <c:numRef>
              <c:f>Sheet1!$C$2:$C$7</c:f>
              <c:numCache>
                <c:formatCode>General</c:formatCode>
                <c:ptCount val="6"/>
                <c:pt idx="0">
                  <c:v>16</c:v>
                </c:pt>
                <c:pt idx="1">
                  <c:v>12</c:v>
                </c:pt>
                <c:pt idx="2">
                  <c:v>6</c:v>
                </c:pt>
                <c:pt idx="3">
                  <c:v>7</c:v>
                </c:pt>
                <c:pt idx="4">
                  <c:v>9</c:v>
                </c:pt>
                <c:pt idx="5">
                  <c:v>15</c:v>
                </c:pt>
              </c:numCache>
            </c:numRef>
          </c:val>
          <c:extLst>
            <c:ext xmlns:c16="http://schemas.microsoft.com/office/drawing/2014/chart" uri="{C3380CC4-5D6E-409C-BE32-E72D297353CC}">
              <c16:uniqueId val="{00000001-D43C-4845-8BFC-01AA47A72B27}"/>
            </c:ext>
          </c:extLst>
        </c:ser>
        <c:dLbls>
          <c:showLegendKey val="0"/>
          <c:showVal val="0"/>
          <c:showCatName val="0"/>
          <c:showSerName val="0"/>
          <c:showPercent val="0"/>
          <c:showBubbleSize val="0"/>
        </c:dLbls>
        <c:gapWidth val="219"/>
        <c:overlap val="-27"/>
        <c:axId val="105889368"/>
        <c:axId val="12303232"/>
      </c:barChart>
      <c:catAx>
        <c:axId val="10588936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mn-cs"/>
              </a:defRPr>
            </a:pPr>
            <a:endParaRPr lang="en-US"/>
          </a:p>
        </c:txPr>
        <c:crossAx val="12303232"/>
        <c:crosses val="autoZero"/>
        <c:auto val="1"/>
        <c:lblAlgn val="ctr"/>
        <c:lblOffset val="100"/>
        <c:noMultiLvlLbl val="0"/>
      </c:catAx>
      <c:valAx>
        <c:axId val="123032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Times New Roman" panose="02020603050405020304" pitchFamily="18" charset="0"/>
                <a:ea typeface="+mn-ea"/>
                <a:cs typeface="+mn-cs"/>
              </a:defRPr>
            </a:pPr>
            <a:endParaRPr lang="en-US"/>
          </a:p>
        </c:txPr>
        <c:crossAx val="10588936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mn-cs"/>
              </a:defRPr>
            </a:pPr>
            <a:endParaRPr lang="en-US"/>
          </a:p>
        </c:txPr>
      </c:legendEntry>
      <c:legendEntry>
        <c:idx val="1"/>
        <c:txPr>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mn-cs"/>
              </a:defRPr>
            </a:pPr>
            <a:endParaRPr lang="en-US"/>
          </a:p>
        </c:txPr>
      </c:legendEntry>
      <c:layout>
        <c:manualLayout>
          <c:xMode val="edge"/>
          <c:yMode val="edge"/>
          <c:x val="0.35014074233734027"/>
          <c:y val="0.92367041150898843"/>
          <c:w val="0.30080057393142229"/>
          <c:h val="7.632958849101161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Times New Roman" panose="02020603050405020304" pitchFamily="18" charset="0"/>
              <a:ea typeface="+mn-ea"/>
              <a:cs typeface="+mn-cs"/>
            </a:defRPr>
          </a:pPr>
          <a:endParaRPr lang="en-US"/>
        </a:p>
      </c:txPr>
    </c:legend>
    <c:plotVisOnly val="1"/>
    <c:dispBlanksAs val="gap"/>
    <c:showDLblsOverMax val="0"/>
  </c:chart>
  <c:spPr>
    <a:noFill/>
    <a:ln>
      <a:noFill/>
    </a:ln>
    <a:effectLst/>
  </c:spPr>
  <c:txPr>
    <a:bodyPr/>
    <a:lstStyle/>
    <a:p>
      <a:pPr>
        <a:defRPr sz="800" baseline="0">
          <a:latin typeface="Times New Roman" panose="02020603050405020304" pitchFamily="18" charset="0"/>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297987395226982E-2"/>
          <c:y val="5.2132370694368102E-2"/>
          <c:w val="0.89431877003460647"/>
          <c:h val="0.58256524849452385"/>
        </c:manualLayout>
      </c:layout>
      <c:barChart>
        <c:barDir val="col"/>
        <c:grouping val="clustered"/>
        <c:varyColors val="0"/>
        <c:ser>
          <c:idx val="0"/>
          <c:order val="0"/>
          <c:tx>
            <c:strRef>
              <c:f>Sheet1!$B$1</c:f>
              <c:strCache>
                <c:ptCount val="1"/>
                <c:pt idx="0">
                  <c:v>Yes</c:v>
                </c:pt>
              </c:strCache>
            </c:strRef>
          </c:tx>
          <c:spPr>
            <a:solidFill>
              <a:schemeClr val="accent1"/>
            </a:solidFill>
            <a:ln>
              <a:noFill/>
            </a:ln>
            <a:effectLst/>
          </c:spPr>
          <c:invertIfNegative val="0"/>
          <c:cat>
            <c:strRef>
              <c:f>Sheet1!$A$2:$A$6</c:f>
              <c:strCache>
                <c:ptCount val="5"/>
                <c:pt idx="0">
                  <c:v>Comfortable managing adults with ASD</c:v>
                </c:pt>
                <c:pt idx="1">
                  <c:v>Prefer adults with ASD be followed by Child Neurologist </c:v>
                </c:pt>
                <c:pt idx="2">
                  <c:v>Formal education in transitional issues be helpful</c:v>
                </c:pt>
                <c:pt idx="3">
                  <c:v>Resources increase level of comfort managing these patients</c:v>
                </c:pt>
                <c:pt idx="4">
                  <c:v>Interested in curriculum in transitional issues in neurology</c:v>
                </c:pt>
              </c:strCache>
            </c:strRef>
          </c:cat>
          <c:val>
            <c:numRef>
              <c:f>Sheet1!$B$2:$B$6</c:f>
              <c:numCache>
                <c:formatCode>General</c:formatCode>
                <c:ptCount val="5"/>
                <c:pt idx="0">
                  <c:v>1</c:v>
                </c:pt>
                <c:pt idx="1">
                  <c:v>4</c:v>
                </c:pt>
                <c:pt idx="2">
                  <c:v>18</c:v>
                </c:pt>
                <c:pt idx="3">
                  <c:v>18</c:v>
                </c:pt>
                <c:pt idx="4">
                  <c:v>16</c:v>
                </c:pt>
              </c:numCache>
            </c:numRef>
          </c:val>
          <c:extLst>
            <c:ext xmlns:c16="http://schemas.microsoft.com/office/drawing/2014/chart" uri="{C3380CC4-5D6E-409C-BE32-E72D297353CC}">
              <c16:uniqueId val="{00000000-0012-4E96-A08A-77D76DD761D8}"/>
            </c:ext>
          </c:extLst>
        </c:ser>
        <c:ser>
          <c:idx val="1"/>
          <c:order val="1"/>
          <c:tx>
            <c:strRef>
              <c:f>Sheet1!$C$1</c:f>
              <c:strCache>
                <c:ptCount val="1"/>
                <c:pt idx="0">
                  <c:v>No</c:v>
                </c:pt>
              </c:strCache>
            </c:strRef>
          </c:tx>
          <c:spPr>
            <a:solidFill>
              <a:schemeClr val="accent2"/>
            </a:solidFill>
            <a:ln>
              <a:noFill/>
            </a:ln>
            <a:effectLst/>
          </c:spPr>
          <c:invertIfNegative val="0"/>
          <c:cat>
            <c:strRef>
              <c:f>Sheet1!$A$2:$A$6</c:f>
              <c:strCache>
                <c:ptCount val="5"/>
                <c:pt idx="0">
                  <c:v>Comfortable managing adults with ASD</c:v>
                </c:pt>
                <c:pt idx="1">
                  <c:v>Prefer adults with ASD be followed by Child Neurologist </c:v>
                </c:pt>
                <c:pt idx="2">
                  <c:v>Formal education in transitional issues be helpful</c:v>
                </c:pt>
                <c:pt idx="3">
                  <c:v>Resources increase level of comfort managing these patients</c:v>
                </c:pt>
                <c:pt idx="4">
                  <c:v>Interested in curriculum in transitional issues in neurology</c:v>
                </c:pt>
              </c:strCache>
            </c:strRef>
          </c:cat>
          <c:val>
            <c:numRef>
              <c:f>Sheet1!$C$2:$C$6</c:f>
              <c:numCache>
                <c:formatCode>General</c:formatCode>
                <c:ptCount val="5"/>
                <c:pt idx="0">
                  <c:v>9</c:v>
                </c:pt>
                <c:pt idx="1">
                  <c:v>8</c:v>
                </c:pt>
                <c:pt idx="2">
                  <c:v>0</c:v>
                </c:pt>
                <c:pt idx="3">
                  <c:v>0</c:v>
                </c:pt>
                <c:pt idx="4">
                  <c:v>1</c:v>
                </c:pt>
              </c:numCache>
            </c:numRef>
          </c:val>
          <c:extLst>
            <c:ext xmlns:c16="http://schemas.microsoft.com/office/drawing/2014/chart" uri="{C3380CC4-5D6E-409C-BE32-E72D297353CC}">
              <c16:uniqueId val="{00000001-0012-4E96-A08A-77D76DD761D8}"/>
            </c:ext>
          </c:extLst>
        </c:ser>
        <c:ser>
          <c:idx val="2"/>
          <c:order val="2"/>
          <c:tx>
            <c:strRef>
              <c:f>Sheet1!$D$1</c:f>
              <c:strCache>
                <c:ptCount val="1"/>
                <c:pt idx="0">
                  <c:v>Maybe</c:v>
                </c:pt>
              </c:strCache>
            </c:strRef>
          </c:tx>
          <c:spPr>
            <a:solidFill>
              <a:schemeClr val="accent3"/>
            </a:solidFill>
            <a:ln>
              <a:noFill/>
            </a:ln>
            <a:effectLst/>
          </c:spPr>
          <c:invertIfNegative val="0"/>
          <c:cat>
            <c:strRef>
              <c:f>Sheet1!$A$2:$A$6</c:f>
              <c:strCache>
                <c:ptCount val="5"/>
                <c:pt idx="0">
                  <c:v>Comfortable managing adults with ASD</c:v>
                </c:pt>
                <c:pt idx="1">
                  <c:v>Prefer adults with ASD be followed by Child Neurologist </c:v>
                </c:pt>
                <c:pt idx="2">
                  <c:v>Formal education in transitional issues be helpful</c:v>
                </c:pt>
                <c:pt idx="3">
                  <c:v>Resources increase level of comfort managing these patients</c:v>
                </c:pt>
                <c:pt idx="4">
                  <c:v>Interested in curriculum in transitional issues in neurology</c:v>
                </c:pt>
              </c:strCache>
            </c:strRef>
          </c:cat>
          <c:val>
            <c:numRef>
              <c:f>Sheet1!$D$2:$D$6</c:f>
              <c:numCache>
                <c:formatCode>General</c:formatCode>
                <c:ptCount val="5"/>
                <c:pt idx="0">
                  <c:v>7</c:v>
                </c:pt>
                <c:pt idx="1">
                  <c:v>7</c:v>
                </c:pt>
                <c:pt idx="2">
                  <c:v>1</c:v>
                </c:pt>
                <c:pt idx="3">
                  <c:v>1</c:v>
                </c:pt>
                <c:pt idx="4">
                  <c:v>2</c:v>
                </c:pt>
              </c:numCache>
            </c:numRef>
          </c:val>
          <c:extLst>
            <c:ext xmlns:c16="http://schemas.microsoft.com/office/drawing/2014/chart" uri="{C3380CC4-5D6E-409C-BE32-E72D297353CC}">
              <c16:uniqueId val="{00000002-0012-4E96-A08A-77D76DD761D8}"/>
            </c:ext>
          </c:extLst>
        </c:ser>
        <c:dLbls>
          <c:showLegendKey val="0"/>
          <c:showVal val="0"/>
          <c:showCatName val="0"/>
          <c:showSerName val="0"/>
          <c:showPercent val="0"/>
          <c:showBubbleSize val="0"/>
        </c:dLbls>
        <c:gapWidth val="219"/>
        <c:overlap val="-27"/>
        <c:axId val="139856664"/>
        <c:axId val="79968976"/>
      </c:barChart>
      <c:catAx>
        <c:axId val="139856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mn-cs"/>
              </a:defRPr>
            </a:pPr>
            <a:endParaRPr lang="en-US"/>
          </a:p>
        </c:txPr>
        <c:crossAx val="79968976"/>
        <c:crosses val="autoZero"/>
        <c:auto val="1"/>
        <c:lblAlgn val="ctr"/>
        <c:lblOffset val="100"/>
        <c:noMultiLvlLbl val="0"/>
      </c:catAx>
      <c:valAx>
        <c:axId val="79968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Times New Roman" panose="02020603050405020304" pitchFamily="18" charset="0"/>
                <a:ea typeface="+mn-ea"/>
                <a:cs typeface="+mn-cs"/>
              </a:defRPr>
            </a:pPr>
            <a:endParaRPr lang="en-US"/>
          </a:p>
        </c:txPr>
        <c:crossAx val="13985666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mn-cs"/>
              </a:defRPr>
            </a:pPr>
            <a:endParaRPr lang="en-US"/>
          </a:p>
        </c:txPr>
      </c:legendEntry>
      <c:legendEntry>
        <c:idx val="1"/>
        <c:txPr>
          <a:bodyPr rot="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mn-cs"/>
              </a:defRPr>
            </a:pPr>
            <a:endParaRPr lang="en-US"/>
          </a:p>
        </c:txPr>
      </c:legendEntry>
      <c:legendEntry>
        <c:idx val="2"/>
        <c:txPr>
          <a:bodyPr rot="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mn-cs"/>
              </a:defRPr>
            </a:pPr>
            <a:endParaRPr lang="en-US"/>
          </a:p>
        </c:txPr>
      </c:legendEntry>
      <c:layout>
        <c:manualLayout>
          <c:xMode val="edge"/>
          <c:yMode val="edge"/>
          <c:x val="0.36050008163970243"/>
          <c:y val="0"/>
          <c:w val="0.32312001631801468"/>
          <c:h val="7.7278790828772842E-2"/>
        </c:manualLayout>
      </c:layout>
      <c:overlay val="0"/>
      <c:spPr>
        <a:solidFill>
          <a:schemeClr val="bg1"/>
        </a:solid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0.06452</cdr:x>
      <cdr:y>0.83957</cdr:y>
    </cdr:from>
    <cdr:to>
      <cdr:x>0.17811</cdr:x>
      <cdr:y>0.92366</cdr:y>
    </cdr:to>
    <cdr:sp macro="" textlink="">
      <cdr:nvSpPr>
        <cdr:cNvPr id="4" name="TextBox 3"/>
        <cdr:cNvSpPr txBox="1"/>
      </cdr:nvSpPr>
      <cdr:spPr>
        <a:xfrm xmlns:a="http://schemas.openxmlformats.org/drawingml/2006/main">
          <a:off x="251735" y="2245904"/>
          <a:ext cx="443232" cy="22493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800" dirty="0">
            <a:solidFill>
              <a:schemeClr val="tx1"/>
            </a:solidFill>
            <a:latin typeface="Times New Roman" panose="02020603050405020304" pitchFamily="18" charset="0"/>
            <a:cs typeface="Times New Roman" panose="02020603050405020304"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0.30263</cdr:x>
      <cdr:y>0.92009</cdr:y>
    </cdr:from>
    <cdr:to>
      <cdr:x>0.74665</cdr:x>
      <cdr:y>1</cdr:y>
    </cdr:to>
    <cdr:sp macro="" textlink="">
      <cdr:nvSpPr>
        <cdr:cNvPr id="2" name="TextBox 1"/>
        <cdr:cNvSpPr txBox="1"/>
      </cdr:nvSpPr>
      <cdr:spPr>
        <a:xfrm xmlns:a="http://schemas.openxmlformats.org/drawingml/2006/main">
          <a:off x="1219586" y="2565107"/>
          <a:ext cx="1789358" cy="2227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50" b="1" dirty="0" smtClean="0">
              <a:latin typeface="Times New Roman" panose="02020603050405020304" pitchFamily="18" charset="0"/>
              <a:cs typeface="Times New Roman" panose="02020603050405020304" pitchFamily="18" charset="0"/>
            </a:rPr>
            <a:t>N= 19 </a:t>
          </a:r>
          <a:r>
            <a:rPr lang="en-US" sz="1050" dirty="0" smtClean="0">
              <a:latin typeface="Times New Roman" panose="02020603050405020304" pitchFamily="18" charset="0"/>
              <a:cs typeface="Times New Roman" panose="02020603050405020304" pitchFamily="18" charset="0"/>
            </a:rPr>
            <a:t>(Female:8, Male:11)</a:t>
          </a:r>
          <a:endParaRPr lang="en-US" sz="1050" dirty="0">
            <a:latin typeface="Times New Roman" panose="02020603050405020304" pitchFamily="18" charset="0"/>
            <a:cs typeface="Times New Roman" panose="02020603050405020304"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23EF793-BCCE-4631-BD9C-D024B239C34C}" type="datetimeFigureOut">
              <a:rPr lang="en-US" smtClean="0"/>
              <a:t>10/26/2018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6394C3E-4399-4251-97D4-D86B7400068B}" type="slidenum">
              <a:rPr lang="en-US" smtClean="0"/>
              <a:t>‹#›</a:t>
            </a:fld>
            <a:endParaRPr lang="en-US"/>
          </a:p>
        </p:txBody>
      </p:sp>
    </p:spTree>
    <p:extLst>
      <p:ext uri="{BB962C8B-B14F-4D97-AF65-F5344CB8AC3E}">
        <p14:creationId xmlns:p14="http://schemas.microsoft.com/office/powerpoint/2010/main" val="400745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4CD586-DED4-4E73-BE22-6B92758F9FC6}" type="slidenum">
              <a:rPr lang="en-US" smtClean="0"/>
              <a:t>1</a:t>
            </a:fld>
            <a:endParaRPr lang="en-US"/>
          </a:p>
        </p:txBody>
      </p:sp>
    </p:spTree>
    <p:extLst>
      <p:ext uri="{BB962C8B-B14F-4D97-AF65-F5344CB8AC3E}">
        <p14:creationId xmlns:p14="http://schemas.microsoft.com/office/powerpoint/2010/main" val="2985791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2F5AF-27BC-46FA-9473-4D59B66565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B8664-572E-46AA-B8B0-46A4CF6E2D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E03FEE-3088-46E0-805C-D7D145F4E774}"/>
              </a:ext>
            </a:extLst>
          </p:cNvPr>
          <p:cNvSpPr>
            <a:spLocks noGrp="1"/>
          </p:cNvSpPr>
          <p:nvPr>
            <p:ph type="dt" sz="half" idx="10"/>
          </p:nvPr>
        </p:nvSpPr>
        <p:spPr/>
        <p:txBody>
          <a:bodyPr/>
          <a:lstStyle/>
          <a:p>
            <a:fld id="{72C94DC2-C470-4868-9D52-665906A4606F}" type="datetimeFigureOut">
              <a:rPr lang="en-US" smtClean="0"/>
              <a:t>10/26/2018</a:t>
            </a:fld>
            <a:endParaRPr lang="en-US"/>
          </a:p>
        </p:txBody>
      </p:sp>
      <p:sp>
        <p:nvSpPr>
          <p:cNvPr id="5" name="Footer Placeholder 4">
            <a:extLst>
              <a:ext uri="{FF2B5EF4-FFF2-40B4-BE49-F238E27FC236}">
                <a16:creationId xmlns:a16="http://schemas.microsoft.com/office/drawing/2014/main" id="{0F42E8C5-1C1F-48FA-BBBD-51BD0E4E67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8A7584-1E86-41B5-B89B-D31335C922CD}"/>
              </a:ext>
            </a:extLst>
          </p:cNvPr>
          <p:cNvSpPr>
            <a:spLocks noGrp="1"/>
          </p:cNvSpPr>
          <p:nvPr>
            <p:ph type="sldNum" sz="quarter" idx="12"/>
          </p:nvPr>
        </p:nvSpPr>
        <p:spPr/>
        <p:txBody>
          <a:bodyPr/>
          <a:lstStyle/>
          <a:p>
            <a:fld id="{0E6C96A2-D001-4318-8E1D-4A8F17FEB803}" type="slidenum">
              <a:rPr lang="en-US" smtClean="0"/>
              <a:t>‹#›</a:t>
            </a:fld>
            <a:endParaRPr lang="en-US"/>
          </a:p>
        </p:txBody>
      </p:sp>
    </p:spTree>
    <p:extLst>
      <p:ext uri="{BB962C8B-B14F-4D97-AF65-F5344CB8AC3E}">
        <p14:creationId xmlns:p14="http://schemas.microsoft.com/office/powerpoint/2010/main" val="128250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8336C-6DE9-4A72-8BFD-4611939F31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A7CF2B-C521-4BDF-BBA8-0F5AE923E55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C6AB50-FAC4-4190-811F-F12C8BE389BB}"/>
              </a:ext>
            </a:extLst>
          </p:cNvPr>
          <p:cNvSpPr>
            <a:spLocks noGrp="1"/>
          </p:cNvSpPr>
          <p:nvPr>
            <p:ph type="dt" sz="half" idx="10"/>
          </p:nvPr>
        </p:nvSpPr>
        <p:spPr/>
        <p:txBody>
          <a:bodyPr/>
          <a:lstStyle/>
          <a:p>
            <a:fld id="{72C94DC2-C470-4868-9D52-665906A4606F}" type="datetimeFigureOut">
              <a:rPr lang="en-US" smtClean="0"/>
              <a:t>10/26/2018</a:t>
            </a:fld>
            <a:endParaRPr lang="en-US"/>
          </a:p>
        </p:txBody>
      </p:sp>
      <p:sp>
        <p:nvSpPr>
          <p:cNvPr id="5" name="Footer Placeholder 4">
            <a:extLst>
              <a:ext uri="{FF2B5EF4-FFF2-40B4-BE49-F238E27FC236}">
                <a16:creationId xmlns:a16="http://schemas.microsoft.com/office/drawing/2014/main" id="{3AD3C0DD-8BED-43F9-ACF2-1E6DC0DB1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73AED9-8769-4EB4-A55F-C77D36800BEF}"/>
              </a:ext>
            </a:extLst>
          </p:cNvPr>
          <p:cNvSpPr>
            <a:spLocks noGrp="1"/>
          </p:cNvSpPr>
          <p:nvPr>
            <p:ph type="sldNum" sz="quarter" idx="12"/>
          </p:nvPr>
        </p:nvSpPr>
        <p:spPr/>
        <p:txBody>
          <a:bodyPr/>
          <a:lstStyle/>
          <a:p>
            <a:fld id="{0E6C96A2-D001-4318-8E1D-4A8F17FEB803}" type="slidenum">
              <a:rPr lang="en-US" smtClean="0"/>
              <a:t>‹#›</a:t>
            </a:fld>
            <a:endParaRPr lang="en-US"/>
          </a:p>
        </p:txBody>
      </p:sp>
    </p:spTree>
    <p:extLst>
      <p:ext uri="{BB962C8B-B14F-4D97-AF65-F5344CB8AC3E}">
        <p14:creationId xmlns:p14="http://schemas.microsoft.com/office/powerpoint/2010/main" val="3203789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8DDD13-05A9-4DD9-BEAA-569F8C5986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B15406-FDBE-4840-85DB-3FD1E4DBFB3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9C20AF-AF4B-4D74-8F79-FF4DB8A46E2A}"/>
              </a:ext>
            </a:extLst>
          </p:cNvPr>
          <p:cNvSpPr>
            <a:spLocks noGrp="1"/>
          </p:cNvSpPr>
          <p:nvPr>
            <p:ph type="dt" sz="half" idx="10"/>
          </p:nvPr>
        </p:nvSpPr>
        <p:spPr/>
        <p:txBody>
          <a:bodyPr/>
          <a:lstStyle/>
          <a:p>
            <a:fld id="{72C94DC2-C470-4868-9D52-665906A4606F}" type="datetimeFigureOut">
              <a:rPr lang="en-US" smtClean="0"/>
              <a:t>10/26/2018</a:t>
            </a:fld>
            <a:endParaRPr lang="en-US"/>
          </a:p>
        </p:txBody>
      </p:sp>
      <p:sp>
        <p:nvSpPr>
          <p:cNvPr id="5" name="Footer Placeholder 4">
            <a:extLst>
              <a:ext uri="{FF2B5EF4-FFF2-40B4-BE49-F238E27FC236}">
                <a16:creationId xmlns:a16="http://schemas.microsoft.com/office/drawing/2014/main" id="{252C6DED-3CAF-466F-BEAA-3CB8C00739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B4EF04-4BC5-4967-99CD-BC27C3C5D933}"/>
              </a:ext>
            </a:extLst>
          </p:cNvPr>
          <p:cNvSpPr>
            <a:spLocks noGrp="1"/>
          </p:cNvSpPr>
          <p:nvPr>
            <p:ph type="sldNum" sz="quarter" idx="12"/>
          </p:nvPr>
        </p:nvSpPr>
        <p:spPr/>
        <p:txBody>
          <a:bodyPr/>
          <a:lstStyle/>
          <a:p>
            <a:fld id="{0E6C96A2-D001-4318-8E1D-4A8F17FEB803}" type="slidenum">
              <a:rPr lang="en-US" smtClean="0"/>
              <a:t>‹#›</a:t>
            </a:fld>
            <a:endParaRPr lang="en-US"/>
          </a:p>
        </p:txBody>
      </p:sp>
    </p:spTree>
    <p:extLst>
      <p:ext uri="{BB962C8B-B14F-4D97-AF65-F5344CB8AC3E}">
        <p14:creationId xmlns:p14="http://schemas.microsoft.com/office/powerpoint/2010/main" val="4026042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351BF-B7D6-4738-B9B2-6DAF16CB7F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2CA705-4DF4-4FA0-B235-D8E89D0FF8F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7B2F88-174E-443E-9ACF-DA6169CCC9C9}"/>
              </a:ext>
            </a:extLst>
          </p:cNvPr>
          <p:cNvSpPr>
            <a:spLocks noGrp="1"/>
          </p:cNvSpPr>
          <p:nvPr>
            <p:ph type="dt" sz="half" idx="10"/>
          </p:nvPr>
        </p:nvSpPr>
        <p:spPr/>
        <p:txBody>
          <a:bodyPr/>
          <a:lstStyle/>
          <a:p>
            <a:fld id="{72C94DC2-C470-4868-9D52-665906A4606F}" type="datetimeFigureOut">
              <a:rPr lang="en-US" smtClean="0"/>
              <a:t>10/26/2018</a:t>
            </a:fld>
            <a:endParaRPr lang="en-US"/>
          </a:p>
        </p:txBody>
      </p:sp>
      <p:sp>
        <p:nvSpPr>
          <p:cNvPr id="5" name="Footer Placeholder 4">
            <a:extLst>
              <a:ext uri="{FF2B5EF4-FFF2-40B4-BE49-F238E27FC236}">
                <a16:creationId xmlns:a16="http://schemas.microsoft.com/office/drawing/2014/main" id="{5C9221E2-75E1-4B33-BF88-B95C4FD25F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CE823A-0925-450E-8204-63E9B678B6E6}"/>
              </a:ext>
            </a:extLst>
          </p:cNvPr>
          <p:cNvSpPr>
            <a:spLocks noGrp="1"/>
          </p:cNvSpPr>
          <p:nvPr>
            <p:ph type="sldNum" sz="quarter" idx="12"/>
          </p:nvPr>
        </p:nvSpPr>
        <p:spPr/>
        <p:txBody>
          <a:bodyPr/>
          <a:lstStyle/>
          <a:p>
            <a:fld id="{0E6C96A2-D001-4318-8E1D-4A8F17FEB803}" type="slidenum">
              <a:rPr lang="en-US" smtClean="0"/>
              <a:t>‹#›</a:t>
            </a:fld>
            <a:endParaRPr lang="en-US"/>
          </a:p>
        </p:txBody>
      </p:sp>
    </p:spTree>
    <p:extLst>
      <p:ext uri="{BB962C8B-B14F-4D97-AF65-F5344CB8AC3E}">
        <p14:creationId xmlns:p14="http://schemas.microsoft.com/office/powerpoint/2010/main" val="174134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1A5B-7215-4CF1-B16C-CE1915D73B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4993EE-7653-4A45-BD21-2EFFD23A04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E015F4-F8E9-4335-9360-BD20116F7BAE}"/>
              </a:ext>
            </a:extLst>
          </p:cNvPr>
          <p:cNvSpPr>
            <a:spLocks noGrp="1"/>
          </p:cNvSpPr>
          <p:nvPr>
            <p:ph type="dt" sz="half" idx="10"/>
          </p:nvPr>
        </p:nvSpPr>
        <p:spPr/>
        <p:txBody>
          <a:bodyPr/>
          <a:lstStyle/>
          <a:p>
            <a:fld id="{72C94DC2-C470-4868-9D52-665906A4606F}" type="datetimeFigureOut">
              <a:rPr lang="en-US" smtClean="0"/>
              <a:t>10/26/2018</a:t>
            </a:fld>
            <a:endParaRPr lang="en-US"/>
          </a:p>
        </p:txBody>
      </p:sp>
      <p:sp>
        <p:nvSpPr>
          <p:cNvPr id="5" name="Footer Placeholder 4">
            <a:extLst>
              <a:ext uri="{FF2B5EF4-FFF2-40B4-BE49-F238E27FC236}">
                <a16:creationId xmlns:a16="http://schemas.microsoft.com/office/drawing/2014/main" id="{74CBCC3E-379E-4E55-B198-7D7D50861B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9F0676-8255-4785-912C-36308B3A9A4A}"/>
              </a:ext>
            </a:extLst>
          </p:cNvPr>
          <p:cNvSpPr>
            <a:spLocks noGrp="1"/>
          </p:cNvSpPr>
          <p:nvPr>
            <p:ph type="sldNum" sz="quarter" idx="12"/>
          </p:nvPr>
        </p:nvSpPr>
        <p:spPr/>
        <p:txBody>
          <a:bodyPr/>
          <a:lstStyle/>
          <a:p>
            <a:fld id="{0E6C96A2-D001-4318-8E1D-4A8F17FEB803}" type="slidenum">
              <a:rPr lang="en-US" smtClean="0"/>
              <a:t>‹#›</a:t>
            </a:fld>
            <a:endParaRPr lang="en-US"/>
          </a:p>
        </p:txBody>
      </p:sp>
    </p:spTree>
    <p:extLst>
      <p:ext uri="{BB962C8B-B14F-4D97-AF65-F5344CB8AC3E}">
        <p14:creationId xmlns:p14="http://schemas.microsoft.com/office/powerpoint/2010/main" val="31750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32809-A85C-4300-9E2E-114E634713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0B75C-99DB-49E2-A0D6-FFC2C482D67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A45E81-FFF9-4D88-ABA4-72E8F6E4E69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C664AA-FB94-48D4-B9FD-78208441768D}"/>
              </a:ext>
            </a:extLst>
          </p:cNvPr>
          <p:cNvSpPr>
            <a:spLocks noGrp="1"/>
          </p:cNvSpPr>
          <p:nvPr>
            <p:ph type="dt" sz="half" idx="10"/>
          </p:nvPr>
        </p:nvSpPr>
        <p:spPr/>
        <p:txBody>
          <a:bodyPr/>
          <a:lstStyle/>
          <a:p>
            <a:fld id="{72C94DC2-C470-4868-9D52-665906A4606F}" type="datetimeFigureOut">
              <a:rPr lang="en-US" smtClean="0"/>
              <a:t>10/26/2018</a:t>
            </a:fld>
            <a:endParaRPr lang="en-US"/>
          </a:p>
        </p:txBody>
      </p:sp>
      <p:sp>
        <p:nvSpPr>
          <p:cNvPr id="6" name="Footer Placeholder 5">
            <a:extLst>
              <a:ext uri="{FF2B5EF4-FFF2-40B4-BE49-F238E27FC236}">
                <a16:creationId xmlns:a16="http://schemas.microsoft.com/office/drawing/2014/main" id="{B3DD0D12-E19A-4484-B739-62EC3478F9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06C887-7FB4-488E-9FED-CBBDBE0FCD9D}"/>
              </a:ext>
            </a:extLst>
          </p:cNvPr>
          <p:cNvSpPr>
            <a:spLocks noGrp="1"/>
          </p:cNvSpPr>
          <p:nvPr>
            <p:ph type="sldNum" sz="quarter" idx="12"/>
          </p:nvPr>
        </p:nvSpPr>
        <p:spPr/>
        <p:txBody>
          <a:bodyPr/>
          <a:lstStyle/>
          <a:p>
            <a:fld id="{0E6C96A2-D001-4318-8E1D-4A8F17FEB803}" type="slidenum">
              <a:rPr lang="en-US" smtClean="0"/>
              <a:t>‹#›</a:t>
            </a:fld>
            <a:endParaRPr lang="en-US"/>
          </a:p>
        </p:txBody>
      </p:sp>
    </p:spTree>
    <p:extLst>
      <p:ext uri="{BB962C8B-B14F-4D97-AF65-F5344CB8AC3E}">
        <p14:creationId xmlns:p14="http://schemas.microsoft.com/office/powerpoint/2010/main" val="108072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05019-09FC-4D7C-8716-DBAD99C6CD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67F081-7EB3-441C-8653-A7D8B53897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1FE1336-B781-4967-9B10-79C23D2FB29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3CF1C9-FE82-4218-893F-9863BBB65C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D63B4DB-BE21-4201-B568-DB9B715EBFA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1E52E1-629D-4BC1-A3CB-C576AF7E13FC}"/>
              </a:ext>
            </a:extLst>
          </p:cNvPr>
          <p:cNvSpPr>
            <a:spLocks noGrp="1"/>
          </p:cNvSpPr>
          <p:nvPr>
            <p:ph type="dt" sz="half" idx="10"/>
          </p:nvPr>
        </p:nvSpPr>
        <p:spPr/>
        <p:txBody>
          <a:bodyPr/>
          <a:lstStyle/>
          <a:p>
            <a:fld id="{72C94DC2-C470-4868-9D52-665906A4606F}" type="datetimeFigureOut">
              <a:rPr lang="en-US" smtClean="0"/>
              <a:t>10/26/2018</a:t>
            </a:fld>
            <a:endParaRPr lang="en-US"/>
          </a:p>
        </p:txBody>
      </p:sp>
      <p:sp>
        <p:nvSpPr>
          <p:cNvPr id="8" name="Footer Placeholder 7">
            <a:extLst>
              <a:ext uri="{FF2B5EF4-FFF2-40B4-BE49-F238E27FC236}">
                <a16:creationId xmlns:a16="http://schemas.microsoft.com/office/drawing/2014/main" id="{F331EDB1-01F1-47B0-A82B-8A52741633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A6019D-1B25-437E-B0C8-0D609E161985}"/>
              </a:ext>
            </a:extLst>
          </p:cNvPr>
          <p:cNvSpPr>
            <a:spLocks noGrp="1"/>
          </p:cNvSpPr>
          <p:nvPr>
            <p:ph type="sldNum" sz="quarter" idx="12"/>
          </p:nvPr>
        </p:nvSpPr>
        <p:spPr/>
        <p:txBody>
          <a:bodyPr/>
          <a:lstStyle/>
          <a:p>
            <a:fld id="{0E6C96A2-D001-4318-8E1D-4A8F17FEB803}" type="slidenum">
              <a:rPr lang="en-US" smtClean="0"/>
              <a:t>‹#›</a:t>
            </a:fld>
            <a:endParaRPr lang="en-US"/>
          </a:p>
        </p:txBody>
      </p:sp>
    </p:spTree>
    <p:extLst>
      <p:ext uri="{BB962C8B-B14F-4D97-AF65-F5344CB8AC3E}">
        <p14:creationId xmlns:p14="http://schemas.microsoft.com/office/powerpoint/2010/main" val="75609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FCC18-32D7-48ED-AADD-149D249FDA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D170DA-DF3F-4E18-98A6-84BAD30EFF95}"/>
              </a:ext>
            </a:extLst>
          </p:cNvPr>
          <p:cNvSpPr>
            <a:spLocks noGrp="1"/>
          </p:cNvSpPr>
          <p:nvPr>
            <p:ph type="dt" sz="half" idx="10"/>
          </p:nvPr>
        </p:nvSpPr>
        <p:spPr/>
        <p:txBody>
          <a:bodyPr/>
          <a:lstStyle/>
          <a:p>
            <a:fld id="{72C94DC2-C470-4868-9D52-665906A4606F}" type="datetimeFigureOut">
              <a:rPr lang="en-US" smtClean="0"/>
              <a:t>10/26/2018</a:t>
            </a:fld>
            <a:endParaRPr lang="en-US"/>
          </a:p>
        </p:txBody>
      </p:sp>
      <p:sp>
        <p:nvSpPr>
          <p:cNvPr id="4" name="Footer Placeholder 3">
            <a:extLst>
              <a:ext uri="{FF2B5EF4-FFF2-40B4-BE49-F238E27FC236}">
                <a16:creationId xmlns:a16="http://schemas.microsoft.com/office/drawing/2014/main" id="{45CB662A-8371-481D-BA0C-C2069EDF80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2C2850-E917-47E8-B0FE-60BB9102561F}"/>
              </a:ext>
            </a:extLst>
          </p:cNvPr>
          <p:cNvSpPr>
            <a:spLocks noGrp="1"/>
          </p:cNvSpPr>
          <p:nvPr>
            <p:ph type="sldNum" sz="quarter" idx="12"/>
          </p:nvPr>
        </p:nvSpPr>
        <p:spPr/>
        <p:txBody>
          <a:bodyPr/>
          <a:lstStyle/>
          <a:p>
            <a:fld id="{0E6C96A2-D001-4318-8E1D-4A8F17FEB803}" type="slidenum">
              <a:rPr lang="en-US" smtClean="0"/>
              <a:t>‹#›</a:t>
            </a:fld>
            <a:endParaRPr lang="en-US"/>
          </a:p>
        </p:txBody>
      </p:sp>
    </p:spTree>
    <p:extLst>
      <p:ext uri="{BB962C8B-B14F-4D97-AF65-F5344CB8AC3E}">
        <p14:creationId xmlns:p14="http://schemas.microsoft.com/office/powerpoint/2010/main" val="1409834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A2DBF5-CC79-4B0B-A36D-1E9537D1D746}"/>
              </a:ext>
            </a:extLst>
          </p:cNvPr>
          <p:cNvSpPr>
            <a:spLocks noGrp="1"/>
          </p:cNvSpPr>
          <p:nvPr>
            <p:ph type="dt" sz="half" idx="10"/>
          </p:nvPr>
        </p:nvSpPr>
        <p:spPr/>
        <p:txBody>
          <a:bodyPr/>
          <a:lstStyle/>
          <a:p>
            <a:fld id="{72C94DC2-C470-4868-9D52-665906A4606F}" type="datetimeFigureOut">
              <a:rPr lang="en-US" smtClean="0"/>
              <a:t>10/26/2018</a:t>
            </a:fld>
            <a:endParaRPr lang="en-US"/>
          </a:p>
        </p:txBody>
      </p:sp>
      <p:sp>
        <p:nvSpPr>
          <p:cNvPr id="3" name="Footer Placeholder 2">
            <a:extLst>
              <a:ext uri="{FF2B5EF4-FFF2-40B4-BE49-F238E27FC236}">
                <a16:creationId xmlns:a16="http://schemas.microsoft.com/office/drawing/2014/main" id="{08B3BB12-0466-4A84-A6EA-1F6F0098DB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94AEBA-8951-437D-812E-F29A3BE21766}"/>
              </a:ext>
            </a:extLst>
          </p:cNvPr>
          <p:cNvSpPr>
            <a:spLocks noGrp="1"/>
          </p:cNvSpPr>
          <p:nvPr>
            <p:ph type="sldNum" sz="quarter" idx="12"/>
          </p:nvPr>
        </p:nvSpPr>
        <p:spPr/>
        <p:txBody>
          <a:bodyPr/>
          <a:lstStyle/>
          <a:p>
            <a:fld id="{0E6C96A2-D001-4318-8E1D-4A8F17FEB803}" type="slidenum">
              <a:rPr lang="en-US" smtClean="0"/>
              <a:t>‹#›</a:t>
            </a:fld>
            <a:endParaRPr lang="en-US"/>
          </a:p>
        </p:txBody>
      </p:sp>
    </p:spTree>
    <p:extLst>
      <p:ext uri="{BB962C8B-B14F-4D97-AF65-F5344CB8AC3E}">
        <p14:creationId xmlns:p14="http://schemas.microsoft.com/office/powerpoint/2010/main" val="2031856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62028-FDB5-4044-9A9C-307F863557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BC7F4C-C019-4C70-B57E-ABC9E1F0B4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909D31-C913-498C-A549-FB0CFD32CC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0F9F59-413B-46F0-979E-811A56181AFF}"/>
              </a:ext>
            </a:extLst>
          </p:cNvPr>
          <p:cNvSpPr>
            <a:spLocks noGrp="1"/>
          </p:cNvSpPr>
          <p:nvPr>
            <p:ph type="dt" sz="half" idx="10"/>
          </p:nvPr>
        </p:nvSpPr>
        <p:spPr/>
        <p:txBody>
          <a:bodyPr/>
          <a:lstStyle/>
          <a:p>
            <a:fld id="{72C94DC2-C470-4868-9D52-665906A4606F}" type="datetimeFigureOut">
              <a:rPr lang="en-US" smtClean="0"/>
              <a:t>10/26/2018</a:t>
            </a:fld>
            <a:endParaRPr lang="en-US"/>
          </a:p>
        </p:txBody>
      </p:sp>
      <p:sp>
        <p:nvSpPr>
          <p:cNvPr id="6" name="Footer Placeholder 5">
            <a:extLst>
              <a:ext uri="{FF2B5EF4-FFF2-40B4-BE49-F238E27FC236}">
                <a16:creationId xmlns:a16="http://schemas.microsoft.com/office/drawing/2014/main" id="{B0C7EF38-AFB5-46A9-B02A-4B75F65F32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3CA561-9CCC-4CD4-A131-4EBDAD4BCDCC}"/>
              </a:ext>
            </a:extLst>
          </p:cNvPr>
          <p:cNvSpPr>
            <a:spLocks noGrp="1"/>
          </p:cNvSpPr>
          <p:nvPr>
            <p:ph type="sldNum" sz="quarter" idx="12"/>
          </p:nvPr>
        </p:nvSpPr>
        <p:spPr/>
        <p:txBody>
          <a:bodyPr/>
          <a:lstStyle/>
          <a:p>
            <a:fld id="{0E6C96A2-D001-4318-8E1D-4A8F17FEB803}" type="slidenum">
              <a:rPr lang="en-US" smtClean="0"/>
              <a:t>‹#›</a:t>
            </a:fld>
            <a:endParaRPr lang="en-US"/>
          </a:p>
        </p:txBody>
      </p:sp>
    </p:spTree>
    <p:extLst>
      <p:ext uri="{BB962C8B-B14F-4D97-AF65-F5344CB8AC3E}">
        <p14:creationId xmlns:p14="http://schemas.microsoft.com/office/powerpoint/2010/main" val="3423202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75C38-F3F7-4B49-8833-511B8CD297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5E6F1B-F5A0-4AD9-8967-1251E595A5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A6F7F9-77EE-4836-95CB-013197176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BFCD09-DBDE-4A91-BB70-E55EB329F9E5}"/>
              </a:ext>
            </a:extLst>
          </p:cNvPr>
          <p:cNvSpPr>
            <a:spLocks noGrp="1"/>
          </p:cNvSpPr>
          <p:nvPr>
            <p:ph type="dt" sz="half" idx="10"/>
          </p:nvPr>
        </p:nvSpPr>
        <p:spPr/>
        <p:txBody>
          <a:bodyPr/>
          <a:lstStyle/>
          <a:p>
            <a:fld id="{72C94DC2-C470-4868-9D52-665906A4606F}" type="datetimeFigureOut">
              <a:rPr lang="en-US" smtClean="0"/>
              <a:t>10/26/2018</a:t>
            </a:fld>
            <a:endParaRPr lang="en-US"/>
          </a:p>
        </p:txBody>
      </p:sp>
      <p:sp>
        <p:nvSpPr>
          <p:cNvPr id="6" name="Footer Placeholder 5">
            <a:extLst>
              <a:ext uri="{FF2B5EF4-FFF2-40B4-BE49-F238E27FC236}">
                <a16:creationId xmlns:a16="http://schemas.microsoft.com/office/drawing/2014/main" id="{1642E1F0-B09B-4E9B-9898-EAFBED21E7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C2761F-3A25-443C-A594-6E5F2E516F2B}"/>
              </a:ext>
            </a:extLst>
          </p:cNvPr>
          <p:cNvSpPr>
            <a:spLocks noGrp="1"/>
          </p:cNvSpPr>
          <p:nvPr>
            <p:ph type="sldNum" sz="quarter" idx="12"/>
          </p:nvPr>
        </p:nvSpPr>
        <p:spPr/>
        <p:txBody>
          <a:bodyPr/>
          <a:lstStyle/>
          <a:p>
            <a:fld id="{0E6C96A2-D001-4318-8E1D-4A8F17FEB803}" type="slidenum">
              <a:rPr lang="en-US" smtClean="0"/>
              <a:t>‹#›</a:t>
            </a:fld>
            <a:endParaRPr lang="en-US"/>
          </a:p>
        </p:txBody>
      </p:sp>
    </p:spTree>
    <p:extLst>
      <p:ext uri="{BB962C8B-B14F-4D97-AF65-F5344CB8AC3E}">
        <p14:creationId xmlns:p14="http://schemas.microsoft.com/office/powerpoint/2010/main" val="1754245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C8E7AB-46A4-4587-A85B-06AEEDE7A2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F2B813-33BD-4E46-A98C-38EFDE4EE6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B747D6-4CA3-4103-BE13-1BE2C3A0ED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94DC2-C470-4868-9D52-665906A4606F}" type="datetimeFigureOut">
              <a:rPr lang="en-US" smtClean="0"/>
              <a:t>10/26/2018</a:t>
            </a:fld>
            <a:endParaRPr lang="en-US"/>
          </a:p>
        </p:txBody>
      </p:sp>
      <p:sp>
        <p:nvSpPr>
          <p:cNvPr id="5" name="Footer Placeholder 4">
            <a:extLst>
              <a:ext uri="{FF2B5EF4-FFF2-40B4-BE49-F238E27FC236}">
                <a16:creationId xmlns:a16="http://schemas.microsoft.com/office/drawing/2014/main" id="{AA62A469-9D37-4AFF-9571-07F9D61443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26448F-A81F-4B2E-A04E-D9B53AAADD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C96A2-D001-4318-8E1D-4A8F17FEB803}" type="slidenum">
              <a:rPr lang="en-US" smtClean="0"/>
              <a:t>‹#›</a:t>
            </a:fld>
            <a:endParaRPr lang="en-US"/>
          </a:p>
        </p:txBody>
      </p:sp>
    </p:spTree>
    <p:extLst>
      <p:ext uri="{BB962C8B-B14F-4D97-AF65-F5344CB8AC3E}">
        <p14:creationId xmlns:p14="http://schemas.microsoft.com/office/powerpoint/2010/main" val="1860873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1.pn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659109" y="1137510"/>
            <a:ext cx="8928669" cy="0"/>
          </a:xfrm>
          <a:prstGeom prst="line">
            <a:avLst/>
          </a:prstGeom>
          <a:ln w="381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659109" y="141468"/>
            <a:ext cx="8846128" cy="977191"/>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Autism Spectrum Disorder </a:t>
            </a:r>
            <a:r>
              <a:rPr lang="en-US" sz="1400" b="1" dirty="0" smtClean="0">
                <a:latin typeface="Times New Roman" panose="02020603050405020304" pitchFamily="18" charset="0"/>
                <a:cs typeface="Times New Roman" panose="02020603050405020304" pitchFamily="18" charset="0"/>
              </a:rPr>
              <a:t>knowledge </a:t>
            </a:r>
            <a:r>
              <a:rPr lang="en-US" sz="1400" b="1" dirty="0">
                <a:latin typeface="Times New Roman" panose="02020603050405020304" pitchFamily="18" charset="0"/>
                <a:cs typeface="Times New Roman" panose="02020603050405020304" pitchFamily="18" charset="0"/>
              </a:rPr>
              <a:t>variation and gaps </a:t>
            </a:r>
          </a:p>
          <a:p>
            <a:pPr algn="ctr">
              <a:spcAft>
                <a:spcPts val="600"/>
              </a:spcAft>
            </a:pPr>
            <a:r>
              <a:rPr lang="en-US" sz="1400" b="1" dirty="0">
                <a:latin typeface="Times New Roman" panose="02020603050405020304" pitchFamily="18" charset="0"/>
                <a:cs typeface="Times New Roman" panose="02020603050405020304" pitchFamily="18" charset="0"/>
              </a:rPr>
              <a:t>in adult neurology residents</a:t>
            </a:r>
          </a:p>
          <a:p>
            <a:pPr algn="ctr">
              <a:spcAft>
                <a:spcPts val="300"/>
              </a:spcAft>
            </a:pPr>
            <a:r>
              <a:rPr lang="en-US" sz="1100" dirty="0">
                <a:latin typeface="Times New Roman" panose="02020603050405020304" pitchFamily="18" charset="0"/>
                <a:cs typeface="Times New Roman" panose="02020603050405020304" pitchFamily="18" charset="0"/>
              </a:rPr>
              <a:t>Surabhi Kaul MD MPH, Pauline </a:t>
            </a:r>
            <a:r>
              <a:rPr lang="en-US" sz="1100" dirty="0" smtClean="0">
                <a:latin typeface="Times New Roman" panose="02020603050405020304" pitchFamily="18" charset="0"/>
                <a:cs typeface="Times New Roman" panose="02020603050405020304" pitchFamily="18" charset="0"/>
              </a:rPr>
              <a:t>A. </a:t>
            </a:r>
            <a:r>
              <a:rPr lang="en-US" sz="1100" dirty="0">
                <a:latin typeface="Times New Roman" panose="02020603050405020304" pitchFamily="18" charset="0"/>
                <a:cs typeface="Times New Roman" panose="02020603050405020304" pitchFamily="18" charset="0"/>
              </a:rPr>
              <a:t>Filipek MD</a:t>
            </a:r>
          </a:p>
          <a:p>
            <a:pPr algn="ctr"/>
            <a:r>
              <a:rPr lang="en-US" sz="1100" dirty="0">
                <a:latin typeface="Times New Roman" panose="02020603050405020304" pitchFamily="18" charset="0"/>
                <a:cs typeface="Times New Roman" panose="02020603050405020304" pitchFamily="18" charset="0"/>
              </a:rPr>
              <a:t>Division of Child </a:t>
            </a:r>
            <a:r>
              <a:rPr lang="en-US" sz="1100" dirty="0" smtClean="0">
                <a:latin typeface="Times New Roman" panose="02020603050405020304" pitchFamily="18" charset="0"/>
                <a:cs typeface="Times New Roman" panose="02020603050405020304" pitchFamily="18" charset="0"/>
              </a:rPr>
              <a:t>&amp; </a:t>
            </a:r>
            <a:r>
              <a:rPr lang="en-US" sz="1100" dirty="0">
                <a:latin typeface="Times New Roman" panose="02020603050405020304" pitchFamily="18" charset="0"/>
                <a:cs typeface="Times New Roman" panose="02020603050405020304" pitchFamily="18" charset="0"/>
              </a:rPr>
              <a:t>Adolescent </a:t>
            </a:r>
            <a:r>
              <a:rPr lang="en-US" sz="1100" dirty="0" smtClean="0">
                <a:latin typeface="Times New Roman" panose="02020603050405020304" pitchFamily="18" charset="0"/>
                <a:cs typeface="Times New Roman" panose="02020603050405020304" pitchFamily="18" charset="0"/>
              </a:rPr>
              <a:t>Neurology, </a:t>
            </a:r>
            <a:r>
              <a:rPr lang="en-US" sz="1100" dirty="0" smtClean="0">
                <a:latin typeface="Times New Roman" panose="02020603050405020304" pitchFamily="18" charset="0"/>
                <a:cs typeface="Times New Roman" panose="02020603050405020304" pitchFamily="18" charset="0"/>
              </a:rPr>
              <a:t>University </a:t>
            </a:r>
            <a:r>
              <a:rPr lang="en-US" sz="1100" dirty="0" smtClean="0">
                <a:latin typeface="Times New Roman" panose="02020603050405020304" pitchFamily="18" charset="0"/>
                <a:cs typeface="Times New Roman" panose="02020603050405020304" pitchFamily="18" charset="0"/>
              </a:rPr>
              <a:t>of Texas McGovern Medical School</a:t>
            </a:r>
            <a:endParaRPr lang="en-US" sz="1100" dirty="0">
              <a:latin typeface="Times New Roman" panose="02020603050405020304" pitchFamily="18" charset="0"/>
              <a:cs typeface="Times New Roman" panose="02020603050405020304" pitchFamily="18" charset="0"/>
            </a:endParaRPr>
          </a:p>
        </p:txBody>
      </p:sp>
      <p:sp>
        <p:nvSpPr>
          <p:cNvPr id="17" name="Rectangle 2"/>
          <p:cNvSpPr>
            <a:spLocks noChangeArrowheads="1"/>
          </p:cNvSpPr>
          <p:nvPr/>
        </p:nvSpPr>
        <p:spPr bwMode="auto">
          <a:xfrm>
            <a:off x="3906190" y="1326821"/>
            <a:ext cx="1269818" cy="120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890" tIns="8945" rIns="17890" bIns="8945" numCol="1" anchor="ctr" anchorCtr="0" compatLnSpc="1">
            <a:prstTxWarp prst="textNoShape">
              <a:avLst/>
            </a:prstTxWarp>
            <a:spAutoFit/>
          </a:bodyPr>
          <a:lstStyle/>
          <a:p>
            <a:pPr defTabSz="178888" eaLnBrk="0" fontAlgn="base" hangingPunct="0">
              <a:spcBef>
                <a:spcPct val="0"/>
              </a:spcBef>
              <a:spcAft>
                <a:spcPct val="0"/>
              </a:spcAft>
            </a:pPr>
            <a:endParaRPr lang="en-US" altLang="en-US" sz="667" dirty="0">
              <a:latin typeface="Arial" panose="020B0604020202020204" pitchFamily="34" charset="0"/>
              <a:cs typeface="Arial" panose="020B0604020202020204" pitchFamily="34" charset="0"/>
            </a:endParaRPr>
          </a:p>
        </p:txBody>
      </p:sp>
      <p:sp>
        <p:nvSpPr>
          <p:cNvPr id="21" name="TextBox 20"/>
          <p:cNvSpPr txBox="1"/>
          <p:nvPr/>
        </p:nvSpPr>
        <p:spPr>
          <a:xfrm>
            <a:off x="3906189" y="3676864"/>
            <a:ext cx="3569567" cy="152478"/>
          </a:xfrm>
          <a:prstGeom prst="rect">
            <a:avLst/>
          </a:prstGeom>
          <a:noFill/>
        </p:spPr>
        <p:txBody>
          <a:bodyPr wrap="square" rtlCol="0">
            <a:spAutoFit/>
          </a:bodyPr>
          <a:lstStyle/>
          <a:p>
            <a:endParaRPr lang="en-US" sz="391" dirty="0"/>
          </a:p>
        </p:txBody>
      </p:sp>
      <p:sp>
        <p:nvSpPr>
          <p:cNvPr id="2" name="Rectangle 1"/>
          <p:cNvSpPr/>
          <p:nvPr/>
        </p:nvSpPr>
        <p:spPr>
          <a:xfrm>
            <a:off x="1659109" y="117735"/>
            <a:ext cx="8909499" cy="6665722"/>
          </a:xfrm>
          <a:prstGeom prst="rect">
            <a:avLst/>
          </a:prstGeom>
          <a:noFill/>
          <a:ln w="38100" cmpd="sng">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9050" tIns="9525" rIns="19050" bIns="9525" numCol="1" spcCol="0" rtlCol="0" fromWordArt="0" anchor="ctr" anchorCtr="0" forceAA="0" compatLnSpc="1">
            <a:prstTxWarp prst="textNoShape">
              <a:avLst/>
            </a:prstTxWarp>
            <a:noAutofit/>
          </a:bodyPr>
          <a:lstStyle/>
          <a:p>
            <a:pPr algn="ctr"/>
            <a:endParaRPr lang="en-US" sz="375"/>
          </a:p>
        </p:txBody>
      </p:sp>
      <p:sp>
        <p:nvSpPr>
          <p:cNvPr id="36" name="Rectangle 35"/>
          <p:cNvSpPr/>
          <p:nvPr/>
        </p:nvSpPr>
        <p:spPr>
          <a:xfrm>
            <a:off x="3794656" y="1185475"/>
            <a:ext cx="4040926" cy="5454792"/>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5"/>
          </a:p>
        </p:txBody>
      </p:sp>
      <p:grpSp>
        <p:nvGrpSpPr>
          <p:cNvPr id="20" name="Group 19"/>
          <p:cNvGrpSpPr/>
          <p:nvPr/>
        </p:nvGrpSpPr>
        <p:grpSpPr>
          <a:xfrm>
            <a:off x="7871298" y="1184784"/>
            <a:ext cx="2651762" cy="4636959"/>
            <a:chOff x="7871298" y="1184784"/>
            <a:chExt cx="2651762" cy="4636959"/>
          </a:xfrm>
        </p:grpSpPr>
        <p:grpSp>
          <p:nvGrpSpPr>
            <p:cNvPr id="14" name="Group 13"/>
            <p:cNvGrpSpPr/>
            <p:nvPr/>
          </p:nvGrpSpPr>
          <p:grpSpPr>
            <a:xfrm>
              <a:off x="7871298" y="1184784"/>
              <a:ext cx="2651760" cy="3049242"/>
              <a:chOff x="7871298" y="1184784"/>
              <a:chExt cx="2651760" cy="3049242"/>
            </a:xfrm>
          </p:grpSpPr>
          <p:sp>
            <p:nvSpPr>
              <p:cNvPr id="28" name="TextBox 27">
                <a:extLst>
                  <a:ext uri="{FF2B5EF4-FFF2-40B4-BE49-F238E27FC236}">
                    <a16:creationId xmlns:a16="http://schemas.microsoft.com/office/drawing/2014/main" id="{B9F96E91-921A-4A61-95C7-1D0C05BCEA61}"/>
                  </a:ext>
                </a:extLst>
              </p:cNvPr>
              <p:cNvSpPr txBox="1"/>
              <p:nvPr/>
            </p:nvSpPr>
            <p:spPr>
              <a:xfrm>
                <a:off x="7871298" y="1371704"/>
                <a:ext cx="2651760" cy="2862322"/>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This survey was completed by 19/31 (61%) residents; 13/19 (68%) had completed at least two weeks of the required three months of </a:t>
                </a:r>
                <a:r>
                  <a:rPr lang="en-US" sz="1000" dirty="0" smtClean="0">
                    <a:latin typeface="Times New Roman" panose="02020603050405020304" pitchFamily="18" charset="0"/>
                    <a:cs typeface="Times New Roman" panose="02020603050405020304" pitchFamily="18" charset="0"/>
                  </a:rPr>
                  <a:t>child neurology </a:t>
                </a:r>
                <a:r>
                  <a:rPr lang="en-US" sz="1000" dirty="0">
                    <a:latin typeface="Times New Roman" panose="02020603050405020304" pitchFamily="18" charset="0"/>
                    <a:cs typeface="Times New Roman" panose="02020603050405020304" pitchFamily="18" charset="0"/>
                  </a:rPr>
                  <a:t>rotation. Eighty four percent of those who had completed a pediatric neurology block had encountered patients with ASD. Only one resident (5%) was comfortable with managing adults with ASD. Gender, being a parent, or having friends/family member with ASD did not impact the level of comfort with these patients as adults. Twenty one percent preferred adults with ASD to be followed by child neurologists. Ninety five percent felt formal educational activities would enhance their understanding about ASD, and increase comfort level in managing these patients once adults. Eighty four percent were interested in a curriculum on transitional issues in neurology. </a:t>
                </a:r>
              </a:p>
            </p:txBody>
          </p:sp>
          <p:sp>
            <p:nvSpPr>
              <p:cNvPr id="54" name="Rectangle 53">
                <a:extLst>
                  <a:ext uri="{FF2B5EF4-FFF2-40B4-BE49-F238E27FC236}">
                    <a16:creationId xmlns:a16="http://schemas.microsoft.com/office/drawing/2014/main" id="{275C9CAB-00E8-43BA-9C23-53A994032FAA}"/>
                  </a:ext>
                </a:extLst>
              </p:cNvPr>
              <p:cNvSpPr/>
              <p:nvPr/>
            </p:nvSpPr>
            <p:spPr>
              <a:xfrm>
                <a:off x="7962738" y="1184784"/>
                <a:ext cx="2468880" cy="205056"/>
              </a:xfrm>
              <a:prstGeom prst="rect">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000" b="1" dirty="0">
                  <a:latin typeface="Times New Roman" panose="02020603050405020304" pitchFamily="18" charset="0"/>
                  <a:cs typeface="Times New Roman" panose="02020603050405020304" pitchFamily="18" charset="0"/>
                </a:endParaRPr>
              </a:p>
              <a:p>
                <a:pPr algn="ctr"/>
                <a:r>
                  <a:rPr lang="en-US" sz="1000" b="1" dirty="0">
                    <a:solidFill>
                      <a:schemeClr val="tx1"/>
                    </a:solidFill>
                    <a:latin typeface="Times New Roman" panose="02020603050405020304" pitchFamily="18" charset="0"/>
                    <a:cs typeface="Times New Roman" panose="02020603050405020304" pitchFamily="18" charset="0"/>
                  </a:rPr>
                  <a:t>RESULTS</a:t>
                </a:r>
              </a:p>
              <a:p>
                <a:pPr algn="ctr"/>
                <a:endParaRPr lang="en-US" sz="1000" b="1" dirty="0"/>
              </a:p>
            </p:txBody>
          </p:sp>
        </p:grpSp>
        <p:grpSp>
          <p:nvGrpSpPr>
            <p:cNvPr id="16" name="Group 15"/>
            <p:cNvGrpSpPr/>
            <p:nvPr/>
          </p:nvGrpSpPr>
          <p:grpSpPr>
            <a:xfrm>
              <a:off x="7871300" y="4302530"/>
              <a:ext cx="2651760" cy="1519213"/>
              <a:chOff x="7871300" y="4302530"/>
              <a:chExt cx="2651760" cy="1519213"/>
            </a:xfrm>
          </p:grpSpPr>
          <p:sp>
            <p:nvSpPr>
              <p:cNvPr id="56" name="Rectangle 55">
                <a:extLst>
                  <a:ext uri="{FF2B5EF4-FFF2-40B4-BE49-F238E27FC236}">
                    <a16:creationId xmlns:a16="http://schemas.microsoft.com/office/drawing/2014/main" id="{9E7DC00E-34B1-40A3-BE71-C7DA41F3F024}"/>
                  </a:ext>
                </a:extLst>
              </p:cNvPr>
              <p:cNvSpPr/>
              <p:nvPr/>
            </p:nvSpPr>
            <p:spPr>
              <a:xfrm>
                <a:off x="7962740" y="4302530"/>
                <a:ext cx="2468880" cy="205056"/>
              </a:xfrm>
              <a:prstGeom prst="rect">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000" b="1" dirty="0">
                  <a:latin typeface="Times New Roman" panose="02020603050405020304" pitchFamily="18" charset="0"/>
                  <a:cs typeface="Times New Roman" panose="02020603050405020304" pitchFamily="18" charset="0"/>
                </a:endParaRPr>
              </a:p>
              <a:p>
                <a:pPr algn="ctr"/>
                <a:r>
                  <a:rPr lang="en-US" sz="1000" b="1" dirty="0">
                    <a:solidFill>
                      <a:schemeClr val="tx1"/>
                    </a:solidFill>
                    <a:latin typeface="Times New Roman" panose="02020603050405020304" pitchFamily="18" charset="0"/>
                    <a:cs typeface="Times New Roman" panose="02020603050405020304" pitchFamily="18" charset="0"/>
                  </a:rPr>
                  <a:t>CONCLUSIONS</a:t>
                </a:r>
              </a:p>
              <a:p>
                <a:pPr algn="ctr"/>
                <a:endParaRPr lang="en-US" sz="1000" b="1" dirty="0"/>
              </a:p>
            </p:txBody>
          </p:sp>
          <p:sp>
            <p:nvSpPr>
              <p:cNvPr id="29" name="TextBox 28">
                <a:extLst>
                  <a:ext uri="{FF2B5EF4-FFF2-40B4-BE49-F238E27FC236}">
                    <a16:creationId xmlns:a16="http://schemas.microsoft.com/office/drawing/2014/main" id="{C3E26D43-4F33-44C0-9C02-544A1AB7F62F}"/>
                  </a:ext>
                </a:extLst>
              </p:cNvPr>
              <p:cNvSpPr txBox="1"/>
              <p:nvPr/>
            </p:nvSpPr>
            <p:spPr>
              <a:xfrm>
                <a:off x="7871300" y="4498304"/>
                <a:ext cx="2651760" cy="1323439"/>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Our survey demonstrates the lack of exposure and comfort amongst adult neurology residents in managing ASD patients </a:t>
                </a:r>
                <a:r>
                  <a:rPr lang="en-US" sz="1000" dirty="0" smtClean="0">
                    <a:latin typeface="Times New Roman" panose="02020603050405020304" pitchFamily="18" charset="0"/>
                    <a:cs typeface="Times New Roman" panose="02020603050405020304" pitchFamily="18" charset="0"/>
                  </a:rPr>
                  <a:t>once they enter adulthood. </a:t>
                </a:r>
                <a:r>
                  <a:rPr lang="en-US" sz="1000" dirty="0">
                    <a:latin typeface="Times New Roman" panose="02020603050405020304" pitchFamily="18" charset="0"/>
                    <a:cs typeface="Times New Roman" panose="02020603050405020304" pitchFamily="18" charset="0"/>
                  </a:rPr>
                  <a:t>It also highlights the importance of educational activities and resources to enhance their knowledge and competence in managing these </a:t>
                </a:r>
                <a:r>
                  <a:rPr lang="en-US" sz="1000" dirty="0" smtClean="0">
                    <a:latin typeface="Times New Roman" panose="02020603050405020304" pitchFamily="18" charset="0"/>
                    <a:cs typeface="Times New Roman" panose="02020603050405020304" pitchFamily="18" charset="0"/>
                  </a:rPr>
                  <a:t>patients.</a:t>
                </a:r>
                <a:endParaRPr lang="en-US" sz="1000" dirty="0">
                  <a:latin typeface="Times New Roman" panose="02020603050405020304" pitchFamily="18" charset="0"/>
                  <a:cs typeface="Times New Roman" panose="02020603050405020304" pitchFamily="18" charset="0"/>
                </a:endParaRPr>
              </a:p>
            </p:txBody>
          </p:sp>
        </p:grpSp>
      </p:grpSp>
      <p:sp>
        <p:nvSpPr>
          <p:cNvPr id="57" name="Rectangle 56">
            <a:extLst>
              <a:ext uri="{FF2B5EF4-FFF2-40B4-BE49-F238E27FC236}">
                <a16:creationId xmlns:a16="http://schemas.microsoft.com/office/drawing/2014/main" id="{A3C631AC-4DAA-4764-9178-5CCAEBD9918A}"/>
              </a:ext>
            </a:extLst>
          </p:cNvPr>
          <p:cNvSpPr/>
          <p:nvPr/>
        </p:nvSpPr>
        <p:spPr>
          <a:xfrm>
            <a:off x="7962739" y="5723214"/>
            <a:ext cx="2468880" cy="205056"/>
          </a:xfrm>
          <a:prstGeom prst="rect">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b="1" dirty="0">
                <a:solidFill>
                  <a:schemeClr val="tx1"/>
                </a:solidFill>
                <a:latin typeface="Times New Roman" panose="02020603050405020304" pitchFamily="18" charset="0"/>
                <a:cs typeface="Times New Roman" panose="02020603050405020304" pitchFamily="18" charset="0"/>
              </a:rPr>
              <a:t>REFERENCES</a:t>
            </a:r>
          </a:p>
        </p:txBody>
      </p:sp>
      <p:grpSp>
        <p:nvGrpSpPr>
          <p:cNvPr id="13" name="Group 12"/>
          <p:cNvGrpSpPr/>
          <p:nvPr/>
        </p:nvGrpSpPr>
        <p:grpSpPr>
          <a:xfrm>
            <a:off x="1664412" y="1185474"/>
            <a:ext cx="2119420" cy="5480689"/>
            <a:chOff x="1684508" y="1185474"/>
            <a:chExt cx="2119420" cy="5480689"/>
          </a:xfrm>
        </p:grpSpPr>
        <p:grpSp>
          <p:nvGrpSpPr>
            <p:cNvPr id="12" name="Group 11"/>
            <p:cNvGrpSpPr/>
            <p:nvPr/>
          </p:nvGrpSpPr>
          <p:grpSpPr>
            <a:xfrm>
              <a:off x="1684508" y="5182690"/>
              <a:ext cx="2103120" cy="1483473"/>
              <a:chOff x="1684508" y="5182690"/>
              <a:chExt cx="2103120" cy="1483473"/>
            </a:xfrm>
          </p:grpSpPr>
          <p:sp>
            <p:nvSpPr>
              <p:cNvPr id="19" name="TextBox 18">
                <a:extLst>
                  <a:ext uri="{FF2B5EF4-FFF2-40B4-BE49-F238E27FC236}">
                    <a16:creationId xmlns:a16="http://schemas.microsoft.com/office/drawing/2014/main" id="{4CF2FE61-6BBB-4D5D-9792-4E5AE63CFE24}"/>
                  </a:ext>
                </a:extLst>
              </p:cNvPr>
              <p:cNvSpPr txBox="1"/>
              <p:nvPr/>
            </p:nvSpPr>
            <p:spPr>
              <a:xfrm>
                <a:off x="1684508" y="5342724"/>
                <a:ext cx="2103120" cy="1323439"/>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We </a:t>
                </a:r>
                <a:r>
                  <a:rPr lang="en-US" sz="1000" dirty="0">
                    <a:latin typeface="Times New Roman" panose="02020603050405020304" pitchFamily="18" charset="0"/>
                    <a:cs typeface="Times New Roman" panose="02020603050405020304" pitchFamily="18" charset="0"/>
                  </a:rPr>
                  <a:t>administered an anonymous</a:t>
                </a:r>
                <a:r>
                  <a:rPr lang="en-US" sz="1000" dirty="0" smtClean="0">
                    <a:latin typeface="Times New Roman" panose="02020603050405020304" pitchFamily="18" charset="0"/>
                    <a:cs typeface="Times New Roman" panose="02020603050405020304" pitchFamily="18" charset="0"/>
                  </a:rPr>
                  <a:t>, 16 </a:t>
                </a:r>
                <a:r>
                  <a:rPr lang="en-US" sz="1000" dirty="0">
                    <a:latin typeface="Times New Roman" panose="02020603050405020304" pitchFamily="18" charset="0"/>
                    <a:cs typeface="Times New Roman" panose="02020603050405020304" pitchFamily="18" charset="0"/>
                  </a:rPr>
                  <a:t>question survey to adult neurology residents at our program. Survey questions assessed demographics, exposure to pediatric neurology, and knowledge about ASD. In addition, level of comfort in providing care to these patients was queried. </a:t>
                </a:r>
              </a:p>
            </p:txBody>
          </p:sp>
          <p:sp>
            <p:nvSpPr>
              <p:cNvPr id="53" name="Rectangle 52">
                <a:extLst>
                  <a:ext uri="{FF2B5EF4-FFF2-40B4-BE49-F238E27FC236}">
                    <a16:creationId xmlns:a16="http://schemas.microsoft.com/office/drawing/2014/main" id="{F32BC6C0-0A6F-46A2-9766-52573577A2BA}"/>
                  </a:ext>
                </a:extLst>
              </p:cNvPr>
              <p:cNvSpPr/>
              <p:nvPr/>
            </p:nvSpPr>
            <p:spPr>
              <a:xfrm>
                <a:off x="1757983" y="5182690"/>
                <a:ext cx="1956170" cy="175372"/>
              </a:xfrm>
              <a:prstGeom prst="rect">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b="1" dirty="0">
                    <a:solidFill>
                      <a:schemeClr val="tx1"/>
                    </a:solidFill>
                    <a:latin typeface="Times New Roman" panose="02020603050405020304" pitchFamily="18" charset="0"/>
                    <a:cs typeface="Times New Roman" panose="02020603050405020304" pitchFamily="18" charset="0"/>
                  </a:rPr>
                  <a:t>METHODS</a:t>
                </a:r>
              </a:p>
            </p:txBody>
          </p:sp>
        </p:grpSp>
        <p:grpSp>
          <p:nvGrpSpPr>
            <p:cNvPr id="10" name="Group 9"/>
            <p:cNvGrpSpPr/>
            <p:nvPr/>
          </p:nvGrpSpPr>
          <p:grpSpPr>
            <a:xfrm>
              <a:off x="1688797" y="1185474"/>
              <a:ext cx="2115131" cy="4011389"/>
              <a:chOff x="1688797" y="1185474"/>
              <a:chExt cx="2115131" cy="4011389"/>
            </a:xfrm>
          </p:grpSpPr>
          <p:grpSp>
            <p:nvGrpSpPr>
              <p:cNvPr id="8" name="Group 7"/>
              <p:cNvGrpSpPr/>
              <p:nvPr/>
            </p:nvGrpSpPr>
            <p:grpSpPr>
              <a:xfrm>
                <a:off x="1688797" y="1185474"/>
                <a:ext cx="2103120" cy="1014485"/>
                <a:chOff x="1688797" y="1185474"/>
                <a:chExt cx="2103120" cy="1014485"/>
              </a:xfrm>
            </p:grpSpPr>
            <p:sp>
              <p:nvSpPr>
                <p:cNvPr id="11" name="TextBox 10"/>
                <p:cNvSpPr txBox="1"/>
                <p:nvPr/>
              </p:nvSpPr>
              <p:spPr>
                <a:xfrm>
                  <a:off x="1688797" y="1338185"/>
                  <a:ext cx="2103120" cy="861774"/>
                </a:xfrm>
                <a:prstGeom prst="rect">
                  <a:avLst/>
                </a:prstGeom>
                <a:noFill/>
              </p:spPr>
              <p:txBody>
                <a:bodyPr wrap="square" rtlCol="0">
                  <a:spAutoFit/>
                </a:bodyPr>
                <a:lstStyle/>
                <a:p>
                  <a:pPr algn="just"/>
                  <a:r>
                    <a:rPr lang="en-US" sz="1000" dirty="0">
                      <a:latin typeface="Times New Roman" panose="02020603050405020304" pitchFamily="18" charset="0"/>
                      <a:cs typeface="Times New Roman" panose="02020603050405020304" pitchFamily="18" charset="0"/>
                    </a:rPr>
                    <a:t>To assess </a:t>
                  </a:r>
                  <a:r>
                    <a:rPr lang="en-US" sz="1000" dirty="0" smtClean="0">
                      <a:latin typeface="Times New Roman" panose="02020603050405020304" pitchFamily="18" charset="0"/>
                      <a:cs typeface="Times New Roman" panose="02020603050405020304" pitchFamily="18" charset="0"/>
                    </a:rPr>
                    <a:t>variation </a:t>
                  </a:r>
                  <a:r>
                    <a:rPr lang="en-US" sz="1000" dirty="0">
                      <a:latin typeface="Times New Roman" panose="02020603050405020304" pitchFamily="18" charset="0"/>
                      <a:cs typeface="Times New Roman" panose="02020603050405020304" pitchFamily="18" charset="0"/>
                    </a:rPr>
                    <a:t>in knowledge about Autism Spectrum </a:t>
                  </a:r>
                  <a:r>
                    <a:rPr lang="en-US" sz="1000" dirty="0" smtClean="0">
                      <a:latin typeface="Times New Roman" panose="02020603050405020304" pitchFamily="18" charset="0"/>
                      <a:cs typeface="Times New Roman" panose="02020603050405020304" pitchFamily="18" charset="0"/>
                    </a:rPr>
                    <a:t>Disorders </a:t>
                  </a:r>
                  <a:r>
                    <a:rPr lang="en-US" sz="1000" dirty="0">
                      <a:latin typeface="Times New Roman" panose="02020603050405020304" pitchFamily="18" charset="0"/>
                      <a:cs typeface="Times New Roman" panose="02020603050405020304" pitchFamily="18" charset="0"/>
                    </a:rPr>
                    <a:t>(ASD) in adult neurology residents, and determine effective strategies to improve it.</a:t>
                  </a:r>
                </a:p>
              </p:txBody>
            </p:sp>
            <p:sp>
              <p:nvSpPr>
                <p:cNvPr id="50" name="Rectangle 49">
                  <a:extLst>
                    <a:ext uri="{FF2B5EF4-FFF2-40B4-BE49-F238E27FC236}">
                      <a16:creationId xmlns:a16="http://schemas.microsoft.com/office/drawing/2014/main" id="{F4B7815A-F72D-421D-9169-978D4B5542C5}"/>
                    </a:ext>
                  </a:extLst>
                </p:cNvPr>
                <p:cNvSpPr/>
                <p:nvPr/>
              </p:nvSpPr>
              <p:spPr>
                <a:xfrm>
                  <a:off x="1762028" y="1185474"/>
                  <a:ext cx="1956659" cy="176449"/>
                </a:xfrm>
                <a:prstGeom prst="rect">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000" b="1" dirty="0">
                    <a:latin typeface="Times New Roman" panose="02020603050405020304" pitchFamily="18" charset="0"/>
                    <a:cs typeface="Times New Roman" panose="02020603050405020304" pitchFamily="18" charset="0"/>
                  </a:endParaRPr>
                </a:p>
                <a:p>
                  <a:pPr algn="ctr"/>
                  <a:r>
                    <a:rPr lang="en-US" sz="1000" b="1" dirty="0">
                      <a:solidFill>
                        <a:schemeClr val="tx1"/>
                      </a:solidFill>
                      <a:latin typeface="Times New Roman" panose="02020603050405020304" pitchFamily="18" charset="0"/>
                      <a:cs typeface="Times New Roman" panose="02020603050405020304" pitchFamily="18" charset="0"/>
                    </a:rPr>
                    <a:t>OBJECTIVES</a:t>
                  </a:r>
                </a:p>
                <a:p>
                  <a:pPr algn="ctr"/>
                  <a:endParaRPr lang="en-US" sz="1000" b="1" dirty="0"/>
                </a:p>
              </p:txBody>
            </p:sp>
          </p:grpSp>
          <p:grpSp>
            <p:nvGrpSpPr>
              <p:cNvPr id="6" name="Group 5"/>
              <p:cNvGrpSpPr/>
              <p:nvPr/>
            </p:nvGrpSpPr>
            <p:grpSpPr>
              <a:xfrm>
                <a:off x="1700808" y="2301363"/>
                <a:ext cx="2103120" cy="2895500"/>
                <a:chOff x="1700808" y="2301363"/>
                <a:chExt cx="2103120" cy="2895500"/>
              </a:xfrm>
            </p:grpSpPr>
            <p:sp>
              <p:nvSpPr>
                <p:cNvPr id="18" name="TextBox 17">
                  <a:extLst>
                    <a:ext uri="{FF2B5EF4-FFF2-40B4-BE49-F238E27FC236}">
                      <a16:creationId xmlns:a16="http://schemas.microsoft.com/office/drawing/2014/main" id="{A7F44255-C7BA-458E-82C3-D82CF3548565}"/>
                    </a:ext>
                  </a:extLst>
                </p:cNvPr>
                <p:cNvSpPr txBox="1"/>
                <p:nvPr/>
              </p:nvSpPr>
              <p:spPr>
                <a:xfrm>
                  <a:off x="1700808" y="2488429"/>
                  <a:ext cx="2103120" cy="2708434"/>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ASD is a developmental disability that may cause significant social, communication and behavioral problems. According to Centers for Disease Control (CDC) Autism </a:t>
                  </a:r>
                  <a:r>
                    <a:rPr lang="en-US" sz="1000" dirty="0" smtClean="0">
                      <a:latin typeface="Times New Roman" panose="02020603050405020304" pitchFamily="18" charset="0"/>
                      <a:cs typeface="Times New Roman" panose="02020603050405020304" pitchFamily="18" charset="0"/>
                    </a:rPr>
                    <a:t>and </a:t>
                  </a:r>
                  <a:r>
                    <a:rPr lang="en-US" sz="1000" dirty="0">
                      <a:latin typeface="Times New Roman" panose="02020603050405020304" pitchFamily="18" charset="0"/>
                      <a:cs typeface="Times New Roman" panose="02020603050405020304" pitchFamily="18" charset="0"/>
                    </a:rPr>
                    <a:t>Developmental Disabilities </a:t>
                  </a:r>
                  <a:r>
                    <a:rPr lang="en-US" sz="1000" dirty="0" smtClean="0">
                      <a:latin typeface="Times New Roman" panose="02020603050405020304" pitchFamily="18" charset="0"/>
                      <a:cs typeface="Times New Roman" panose="02020603050405020304" pitchFamily="18" charset="0"/>
                    </a:rPr>
                    <a:t>Monitoring </a:t>
                  </a:r>
                  <a:r>
                    <a:rPr lang="en-US" sz="1000" dirty="0">
                      <a:latin typeface="Times New Roman" panose="02020603050405020304" pitchFamily="18" charset="0"/>
                      <a:cs typeface="Times New Roman" panose="02020603050405020304" pitchFamily="18" charset="0"/>
                    </a:rPr>
                    <a:t>(ADDM) Network</a:t>
                  </a:r>
                  <a:r>
                    <a:rPr lang="en-US" sz="1000" dirty="0" smtClean="0">
                      <a:latin typeface="Times New Roman" panose="02020603050405020304" pitchFamily="18" charset="0"/>
                      <a:cs typeface="Times New Roman" panose="02020603050405020304" pitchFamily="18" charset="0"/>
                    </a:rPr>
                    <a:t>, 1 </a:t>
                  </a:r>
                  <a:r>
                    <a:rPr lang="en-US" sz="1000" dirty="0">
                      <a:latin typeface="Times New Roman" panose="02020603050405020304" pitchFamily="18" charset="0"/>
                      <a:cs typeface="Times New Roman" panose="02020603050405020304" pitchFamily="18" charset="0"/>
                    </a:rPr>
                    <a:t>in 68 children have been identified with ASD. It is the fastest growing developmental disability in children, but no prevalence data in adults has been reported to date. As the number of children with ASD entering adulthood continues to increase, it is important for neurologists to be well-trained and comfortable with managing these patients. </a:t>
                  </a:r>
                </a:p>
              </p:txBody>
            </p:sp>
            <p:sp>
              <p:nvSpPr>
                <p:cNvPr id="60" name="Rectangle 59">
                  <a:extLst>
                    <a:ext uri="{FF2B5EF4-FFF2-40B4-BE49-F238E27FC236}">
                      <a16:creationId xmlns:a16="http://schemas.microsoft.com/office/drawing/2014/main" id="{8FB71525-8C89-4735-A8C7-40D131A2C813}"/>
                    </a:ext>
                  </a:extLst>
                </p:cNvPr>
                <p:cNvSpPr/>
                <p:nvPr/>
              </p:nvSpPr>
              <p:spPr>
                <a:xfrm>
                  <a:off x="1777213" y="2301363"/>
                  <a:ext cx="1950311" cy="205056"/>
                </a:xfrm>
                <a:prstGeom prst="rect">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000" b="1" dirty="0">
                    <a:latin typeface="Times New Roman" panose="02020603050405020304" pitchFamily="18" charset="0"/>
                    <a:cs typeface="Times New Roman" panose="02020603050405020304" pitchFamily="18" charset="0"/>
                  </a:endParaRPr>
                </a:p>
                <a:p>
                  <a:pPr algn="ctr"/>
                  <a:r>
                    <a:rPr lang="en-US" sz="1000" b="1" dirty="0">
                      <a:solidFill>
                        <a:schemeClr val="tx1"/>
                      </a:solidFill>
                      <a:latin typeface="Times New Roman" panose="02020603050405020304" pitchFamily="18" charset="0"/>
                      <a:cs typeface="Times New Roman" panose="02020603050405020304" pitchFamily="18" charset="0"/>
                    </a:rPr>
                    <a:t>BACKGROUND</a:t>
                  </a:r>
                </a:p>
                <a:p>
                  <a:pPr algn="ctr"/>
                  <a:endParaRPr lang="en-US" sz="1000" b="1" dirty="0"/>
                </a:p>
              </p:txBody>
            </p:sp>
          </p:grpSp>
        </p:grpSp>
      </p:grpSp>
      <p:sp>
        <p:nvSpPr>
          <p:cNvPr id="30" name="TextBox 29">
            <a:extLst>
              <a:ext uri="{FF2B5EF4-FFF2-40B4-BE49-F238E27FC236}">
                <a16:creationId xmlns:a16="http://schemas.microsoft.com/office/drawing/2014/main" id="{65587BD5-F5E2-45FB-B814-3D0624E29371}"/>
              </a:ext>
            </a:extLst>
          </p:cNvPr>
          <p:cNvSpPr txBox="1"/>
          <p:nvPr/>
        </p:nvSpPr>
        <p:spPr>
          <a:xfrm>
            <a:off x="7871299" y="5921503"/>
            <a:ext cx="2651760" cy="784830"/>
          </a:xfrm>
          <a:prstGeom prst="rect">
            <a:avLst/>
          </a:prstGeom>
          <a:noFill/>
        </p:spPr>
        <p:txBody>
          <a:bodyPr wrap="square" rtlCol="0">
            <a:spAutoFit/>
          </a:bodyPr>
          <a:lstStyle/>
          <a:p>
            <a:r>
              <a:rPr lang="en-US" sz="900" dirty="0">
                <a:latin typeface="Times New Roman" panose="02020603050405020304" pitchFamily="18" charset="0"/>
                <a:cs typeface="Times New Roman" panose="02020603050405020304" pitchFamily="18" charset="0"/>
              </a:rPr>
              <a:t>ADDM Monitoring Network Surveillance Principal Investigators, CDC. Prevalence of autism spectrum disorders--Autism and Developmental Disabilities Monitoring Network, 14 sites, United States, 2008. MMWR Surveill Summ 2012;61(3):1-19.</a:t>
            </a:r>
          </a:p>
        </p:txBody>
      </p:sp>
      <p:graphicFrame>
        <p:nvGraphicFramePr>
          <p:cNvPr id="7" name="Chart 6"/>
          <p:cNvGraphicFramePr/>
          <p:nvPr>
            <p:extLst>
              <p:ext uri="{D42A27DB-BD31-4B8C-83A1-F6EECF244321}">
                <p14:modId xmlns:p14="http://schemas.microsoft.com/office/powerpoint/2010/main" val="3679071183"/>
              </p:ext>
            </p:extLst>
          </p:nvPr>
        </p:nvGraphicFramePr>
        <p:xfrm>
          <a:off x="3846132" y="1262461"/>
          <a:ext cx="3901811" cy="26750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p:nvPr>
            <p:extLst>
              <p:ext uri="{D42A27DB-BD31-4B8C-83A1-F6EECF244321}">
                <p14:modId xmlns:p14="http://schemas.microsoft.com/office/powerpoint/2010/main" val="3510127270"/>
              </p:ext>
            </p:extLst>
          </p:nvPr>
        </p:nvGraphicFramePr>
        <p:xfrm>
          <a:off x="3805680" y="3777790"/>
          <a:ext cx="4029902" cy="2787893"/>
        </p:xfrm>
        <a:graphic>
          <a:graphicData uri="http://schemas.openxmlformats.org/drawingml/2006/chart">
            <c:chart xmlns:c="http://schemas.openxmlformats.org/drawingml/2006/chart" xmlns:r="http://schemas.openxmlformats.org/officeDocument/2006/relationships" r:id="rId4"/>
          </a:graphicData>
        </a:graphic>
      </p:graphicFrame>
      <p:pic>
        <p:nvPicPr>
          <p:cNvPr id="26" name="Picture 25"/>
          <p:cNvPicPr>
            <a:picLocks noChangeAspect="1"/>
          </p:cNvPicPr>
          <p:nvPr/>
        </p:nvPicPr>
        <p:blipFill rotWithShape="1">
          <a:blip r:embed="rId5" cstate="print">
            <a:extLst>
              <a:ext uri="{28A0092B-C50C-407E-A947-70E740481C1C}">
                <a14:useLocalDpi xmlns:a14="http://schemas.microsoft.com/office/drawing/2010/main" val="0"/>
              </a:ext>
            </a:extLst>
          </a:blip>
          <a:srcRect t="-16717" r="50000" b="-17614"/>
          <a:stretch/>
        </p:blipFill>
        <p:spPr>
          <a:xfrm>
            <a:off x="1713427" y="274610"/>
            <a:ext cx="1554480" cy="696840"/>
          </a:xfrm>
          <a:prstGeom prst="rect">
            <a:avLst/>
          </a:prstGeom>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670175" y="221732"/>
            <a:ext cx="1844647" cy="847274"/>
          </a:xfrm>
          <a:prstGeom prst="rect">
            <a:avLst/>
          </a:prstGeom>
        </p:spPr>
      </p:pic>
    </p:spTree>
    <p:extLst>
      <p:ext uri="{BB962C8B-B14F-4D97-AF65-F5344CB8AC3E}">
        <p14:creationId xmlns:p14="http://schemas.microsoft.com/office/powerpoint/2010/main" val="193052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TotalTime>
  <Words>436</Words>
  <Application>Microsoft Office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Ketan Koranne</dc:creator>
  <cp:lastModifiedBy>Kaul, Surabhi</cp:lastModifiedBy>
  <cp:revision>65</cp:revision>
  <cp:lastPrinted>2018-03-21T17:54:45Z</cp:lastPrinted>
  <dcterms:created xsi:type="dcterms:W3CDTF">2018-03-21T00:34:29Z</dcterms:created>
  <dcterms:modified xsi:type="dcterms:W3CDTF">2018-10-26T21:54:41Z</dcterms:modified>
</cp:coreProperties>
</file>