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2" r:id="rId1"/>
  </p:sldMasterIdLst>
  <p:handoutMasterIdLst>
    <p:handoutMasterId r:id="rId3"/>
  </p:handoutMasterIdLst>
  <p:sldIdLst>
    <p:sldId id="256" r:id="rId2"/>
  </p:sldIdLst>
  <p:sldSz cx="43891200" cy="32918400"/>
  <p:notesSz cx="7023100" cy="9309100"/>
  <p:custDataLst>
    <p:tags r:id="rId4"/>
  </p:custDataLst>
  <p:defaultTextStyle>
    <a:defPPr>
      <a:defRPr lang="en-US"/>
    </a:defPPr>
    <a:lvl1pPr marL="0" algn="l" defTabSz="3756396" rtl="0" eaLnBrk="1" latinLnBrk="0" hangingPunct="1">
      <a:defRPr sz="7400" kern="1200">
        <a:solidFill>
          <a:schemeClr val="tx1"/>
        </a:solidFill>
        <a:latin typeface="+mn-lt"/>
        <a:ea typeface="+mn-ea"/>
        <a:cs typeface="+mn-cs"/>
      </a:defRPr>
    </a:lvl1pPr>
    <a:lvl2pPr marL="1878198" algn="l" defTabSz="3756396" rtl="0" eaLnBrk="1" latinLnBrk="0" hangingPunct="1">
      <a:defRPr sz="7400" kern="1200">
        <a:solidFill>
          <a:schemeClr val="tx1"/>
        </a:solidFill>
        <a:latin typeface="+mn-lt"/>
        <a:ea typeface="+mn-ea"/>
        <a:cs typeface="+mn-cs"/>
      </a:defRPr>
    </a:lvl2pPr>
    <a:lvl3pPr marL="3756396" algn="l" defTabSz="3756396" rtl="0" eaLnBrk="1" latinLnBrk="0" hangingPunct="1">
      <a:defRPr sz="7400" kern="1200">
        <a:solidFill>
          <a:schemeClr val="tx1"/>
        </a:solidFill>
        <a:latin typeface="+mn-lt"/>
        <a:ea typeface="+mn-ea"/>
        <a:cs typeface="+mn-cs"/>
      </a:defRPr>
    </a:lvl3pPr>
    <a:lvl4pPr marL="5634594" algn="l" defTabSz="3756396" rtl="0" eaLnBrk="1" latinLnBrk="0" hangingPunct="1">
      <a:defRPr sz="7400" kern="1200">
        <a:solidFill>
          <a:schemeClr val="tx1"/>
        </a:solidFill>
        <a:latin typeface="+mn-lt"/>
        <a:ea typeface="+mn-ea"/>
        <a:cs typeface="+mn-cs"/>
      </a:defRPr>
    </a:lvl4pPr>
    <a:lvl5pPr marL="7512797" algn="l" defTabSz="3756396" rtl="0" eaLnBrk="1" latinLnBrk="0" hangingPunct="1">
      <a:defRPr sz="7400" kern="1200">
        <a:solidFill>
          <a:schemeClr val="tx1"/>
        </a:solidFill>
        <a:latin typeface="+mn-lt"/>
        <a:ea typeface="+mn-ea"/>
        <a:cs typeface="+mn-cs"/>
      </a:defRPr>
    </a:lvl5pPr>
    <a:lvl6pPr marL="9390995" algn="l" defTabSz="3756396" rtl="0" eaLnBrk="1" latinLnBrk="0" hangingPunct="1">
      <a:defRPr sz="7400" kern="1200">
        <a:solidFill>
          <a:schemeClr val="tx1"/>
        </a:solidFill>
        <a:latin typeface="+mn-lt"/>
        <a:ea typeface="+mn-ea"/>
        <a:cs typeface="+mn-cs"/>
      </a:defRPr>
    </a:lvl6pPr>
    <a:lvl7pPr marL="11269197" algn="l" defTabSz="3756396" rtl="0" eaLnBrk="1" latinLnBrk="0" hangingPunct="1">
      <a:defRPr sz="7400" kern="1200">
        <a:solidFill>
          <a:schemeClr val="tx1"/>
        </a:solidFill>
        <a:latin typeface="+mn-lt"/>
        <a:ea typeface="+mn-ea"/>
        <a:cs typeface="+mn-cs"/>
      </a:defRPr>
    </a:lvl7pPr>
    <a:lvl8pPr marL="13147394" algn="l" defTabSz="3756396" rtl="0" eaLnBrk="1" latinLnBrk="0" hangingPunct="1">
      <a:defRPr sz="7400" kern="1200">
        <a:solidFill>
          <a:schemeClr val="tx1"/>
        </a:solidFill>
        <a:latin typeface="+mn-lt"/>
        <a:ea typeface="+mn-ea"/>
        <a:cs typeface="+mn-cs"/>
      </a:defRPr>
    </a:lvl8pPr>
    <a:lvl9pPr marL="15025593" algn="l" defTabSz="3756396"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2808"/>
    <a:srgbClr val="613318"/>
    <a:srgbClr val="ADD632"/>
    <a:srgbClr val="FFCC00"/>
    <a:srgbClr val="000000"/>
    <a:srgbClr val="00334D"/>
    <a:srgbClr val="BD4F19"/>
    <a:srgbClr val="E3DEB8"/>
    <a:srgbClr val="0C799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9875" autoAdjust="0"/>
    <p:restoredTop sz="94710" autoAdjust="0"/>
  </p:normalViewPr>
  <p:slideViewPr>
    <p:cSldViewPr>
      <p:cViewPr>
        <p:scale>
          <a:sx n="25" d="100"/>
          <a:sy n="25" d="100"/>
        </p:scale>
        <p:origin x="1576" y="-1608"/>
      </p:cViewPr>
      <p:guideLst>
        <p:guide orient="horz" pos="10368"/>
        <p:guide pos="13824"/>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4" Type="http://schemas.openxmlformats.org/officeDocument/2006/relationships/tags" Target="tags/tag1.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9" tIns="46660" rIns="93319" bIns="46660" rtlCol="0"/>
          <a:lstStyle>
            <a:defPPr>
              <a:defRPr kern="1200" smtId="4294967295"/>
            </a:defPPr>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19" tIns="46660" rIns="93319" bIns="46660" rtlCol="0"/>
          <a:lstStyle>
            <a:defPPr>
              <a:defRPr kern="1200" smtId="4294967295"/>
            </a:defPPr>
            <a:lvl1pPr algn="r">
              <a:defRPr sz="1200"/>
            </a:lvl1pPr>
          </a:lstStyle>
          <a:p>
            <a:fld id="{302F586B-0015-43FB-918D-31E1A09780E3}" type="datetimeFigureOut">
              <a:rPr lang="en-US" smtClean="0"/>
              <a:t>11/11/16</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19" tIns="46660" rIns="93319" bIns="46660" rtlCol="0" anchor="b"/>
          <a:lstStyle>
            <a:defPPr>
              <a:defRPr kern="1200" smtId="4294967295"/>
            </a:defPPr>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19" tIns="46660" rIns="93319" bIns="46660" rtlCol="0" anchor="b"/>
          <a:lstStyle>
            <a:defPPr>
              <a:defRPr kern="1200" smtId="4294967295"/>
            </a:defPPr>
            <a:lvl1pPr algn="r">
              <a:defRPr sz="1200"/>
            </a:lvl1pPr>
          </a:lstStyle>
          <a:p>
            <a:fld id="{5F29C2D4-4424-41A2-A90C-29D31B733A95}" type="slidenum">
              <a:rPr lang="en-US" smtClean="0"/>
              <a:t>‹#›</a:t>
            </a:fld>
            <a:endParaRPr lang="en-US"/>
          </a:p>
        </p:txBody>
      </p:sp>
    </p:spTree>
    <p:extLst>
      <p:ext uri="{BB962C8B-B14F-4D97-AF65-F5344CB8AC3E}">
        <p14:creationId xmlns:p14="http://schemas.microsoft.com/office/powerpoint/2010/main" val="395551335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191000" y="2057400"/>
            <a:ext cx="28422600" cy="4457700"/>
          </a:xfrm>
        </p:spPr>
        <p:txBody>
          <a:bodyPr lIns="0" tIns="0" rIns="0" bIns="0">
            <a:noAutofit/>
          </a:bodyPr>
          <a:lstStyle>
            <a:defPPr>
              <a:defRPr kern="1200" smtId="4294967295"/>
            </a:defPPr>
            <a:lvl1pPr marL="0" indent="0">
              <a:spcBef>
                <a:spcPct val="0"/>
              </a:spcBef>
              <a:buFontTx/>
              <a:buNone/>
              <a:defRPr sz="5400" b="1" baseline="0">
                <a:solidFill>
                  <a:schemeClr val="tx2"/>
                </a:solidFill>
                <a:latin typeface="Arial" pitchFamily="34" charset="0"/>
                <a:cs typeface="Arial" pitchFamily="34" charset="0"/>
              </a:defRPr>
            </a:lvl1pPr>
          </a:lstStyle>
          <a:p>
            <a:pPr lvl="0"/>
            <a:r>
              <a:rPr lang="en-US"/>
              <a:t>This is a Scientific Poster Template created by Graphicsland &amp; MakeSigns.com. </a:t>
            </a:r>
            <a:br>
              <a:rPr lang="en-US"/>
            </a:br>
            <a:r>
              <a:rPr lang="en-US"/>
              <a:t>Your poster title would go on these lines.</a:t>
            </a:r>
          </a:p>
        </p:txBody>
      </p:sp>
      <p:sp>
        <p:nvSpPr>
          <p:cNvPr id="4" name="Text Placeholder 3"/>
          <p:cNvSpPr>
            <a:spLocks noGrp="1"/>
          </p:cNvSpPr>
          <p:nvPr>
            <p:ph type="body" sz="quarter" idx="14" hasCustomPrompt="1"/>
          </p:nvPr>
        </p:nvSpPr>
        <p:spPr>
          <a:xfrm>
            <a:off x="3886200" y="4457700"/>
            <a:ext cx="28727400" cy="2286000"/>
          </a:xfrm>
        </p:spPr>
        <p:txBody>
          <a:bodyPr>
            <a:noAutofit/>
          </a:bodyPr>
          <a:lstStyle>
            <a:defPPr>
              <a:defRPr kern="1200" smtId="4294967295"/>
            </a:defPPr>
            <a:lvl1pPr marL="0" indent="0">
              <a:buNone/>
              <a:defRPr sz="3600" b="1" baseline="0">
                <a:solidFill>
                  <a:schemeClr val="tx1">
                    <a:lumMod val="75000"/>
                    <a:lumOff val="25000"/>
                  </a:schemeClr>
                </a:solidFill>
                <a:latin typeface="Arial" pitchFamily="34" charset="0"/>
                <a:cs typeface="Arial" pitchFamily="34" charset="0"/>
              </a:defRPr>
            </a:lvl1pPr>
          </a:lstStyle>
          <a:p>
            <a:pPr lvl="0"/>
            <a:r>
              <a:rPr lang="en-US"/>
              <a:t>Author Name, RN1; Author Name, Ph.D2; Author Name, RN2,3; Author Name, Ph.D1,4</a:t>
            </a:r>
            <a:br>
              <a:rPr lang="en-US"/>
            </a:br>
            <a:r>
              <a:rPr lang="en-US"/>
              <a:t>1Name of University, City, State; 2Name of University, City, State; 3Name of University, City, State</a:t>
            </a:r>
          </a:p>
        </p:txBody>
      </p:sp>
    </p:spTree>
    <p:extLst>
      <p:ext uri="{BB962C8B-B14F-4D97-AF65-F5344CB8AC3E}">
        <p14:creationId xmlns:p14="http://schemas.microsoft.com/office/powerpoint/2010/main" val="169883119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1D3EE5B7-680E-44FF-962F-3113FAB5030E}" type="datetimeFigureOut">
              <a:rPr lang="en-US" smtClean="0"/>
              <a:t>11/11/16</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350473177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12" y="4221482"/>
            <a:ext cx="47404018" cy="89877900"/>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10530847" y="4221482"/>
            <a:ext cx="141480542" cy="89877900"/>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1D3EE5B7-680E-44FF-962F-3113FAB5030E}" type="datetimeFigureOut">
              <a:rPr lang="en-US" smtClean="0"/>
              <a:t>11/11/16</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16401962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1D3EE5B7-680E-44FF-962F-3113FAB5030E}" type="datetimeFigureOut">
              <a:rPr lang="en-US" smtClean="0"/>
              <a:t>11/11/16</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173760484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37"/>
            <a:ext cx="37307521" cy="6537960"/>
          </a:xfrm>
        </p:spPr>
        <p:txBody>
          <a:bodyPr anchor="t"/>
          <a:lstStyle>
            <a:defPPr>
              <a:defRPr kern="1200" smtId="4294967295"/>
            </a:defPPr>
            <a:lvl1pPr algn="l">
              <a:defRPr sz="16500" b="1" cap="all"/>
            </a:lvl1pPr>
          </a:lstStyle>
          <a:p>
            <a:r>
              <a:rPr lang="en-US"/>
              <a:t>Click to edit Master title style</a:t>
            </a:r>
          </a:p>
        </p:txBody>
      </p:sp>
      <p:sp>
        <p:nvSpPr>
          <p:cNvPr id="3" name="Text Placeholder 2"/>
          <p:cNvSpPr>
            <a:spLocks noGrp="1"/>
          </p:cNvSpPr>
          <p:nvPr>
            <p:ph type="body" idx="1"/>
          </p:nvPr>
        </p:nvSpPr>
        <p:spPr>
          <a:xfrm>
            <a:off x="3467102" y="13952224"/>
            <a:ext cx="37307521" cy="7200897"/>
          </a:xfrm>
        </p:spPr>
        <p:txBody>
          <a:bodyPr anchor="b"/>
          <a:lstStyle>
            <a:defPPr>
              <a:defRPr kern="1200" smtId="4294967295"/>
            </a:defPPr>
            <a:lvl1pPr marL="0" indent="0">
              <a:buNone/>
              <a:defRPr sz="8200">
                <a:solidFill>
                  <a:schemeClr val="tx1">
                    <a:tint val="75000"/>
                  </a:schemeClr>
                </a:solidFill>
              </a:defRPr>
            </a:lvl1pPr>
            <a:lvl2pPr marL="1878667" indent="0">
              <a:buNone/>
              <a:defRPr sz="7400">
                <a:solidFill>
                  <a:schemeClr val="tx1">
                    <a:tint val="75000"/>
                  </a:schemeClr>
                </a:solidFill>
              </a:defRPr>
            </a:lvl2pPr>
            <a:lvl3pPr marL="3757334" indent="0">
              <a:buNone/>
              <a:defRPr sz="6600">
                <a:solidFill>
                  <a:schemeClr val="tx1">
                    <a:tint val="75000"/>
                  </a:schemeClr>
                </a:solidFill>
              </a:defRPr>
            </a:lvl3pPr>
            <a:lvl4pPr marL="5636001" indent="0">
              <a:buNone/>
              <a:defRPr sz="5800">
                <a:solidFill>
                  <a:schemeClr val="tx1">
                    <a:tint val="75000"/>
                  </a:schemeClr>
                </a:solidFill>
              </a:defRPr>
            </a:lvl4pPr>
            <a:lvl5pPr marL="7514669" indent="0">
              <a:buNone/>
              <a:defRPr sz="5800">
                <a:solidFill>
                  <a:schemeClr val="tx1">
                    <a:tint val="75000"/>
                  </a:schemeClr>
                </a:solidFill>
              </a:defRPr>
            </a:lvl5pPr>
            <a:lvl6pPr marL="9393336" indent="0">
              <a:buNone/>
              <a:defRPr sz="5800">
                <a:solidFill>
                  <a:schemeClr val="tx1">
                    <a:tint val="75000"/>
                  </a:schemeClr>
                </a:solidFill>
              </a:defRPr>
            </a:lvl6pPr>
            <a:lvl7pPr marL="11272007" indent="0">
              <a:buNone/>
              <a:defRPr sz="5800">
                <a:solidFill>
                  <a:schemeClr val="tx1">
                    <a:tint val="75000"/>
                  </a:schemeClr>
                </a:solidFill>
              </a:defRPr>
            </a:lvl7pPr>
            <a:lvl8pPr marL="13150673" indent="0">
              <a:buNone/>
              <a:defRPr sz="5800">
                <a:solidFill>
                  <a:schemeClr val="tx1">
                    <a:tint val="75000"/>
                  </a:schemeClr>
                </a:solidFill>
              </a:defRPr>
            </a:lvl8pPr>
            <a:lvl9pPr marL="15029342" indent="0">
              <a:buNone/>
              <a:defRPr sz="5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defPPr>
              <a:defRPr kern="1200" smtId="4294967295"/>
            </a:defPPr>
          </a:lstStyle>
          <a:p>
            <a:fld id="{1D3EE5B7-680E-44FF-962F-3113FAB5030E}" type="datetimeFigureOut">
              <a:rPr lang="en-US" smtClean="0"/>
              <a:t>11/11/16</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69406223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10530842" y="24582121"/>
            <a:ext cx="94442279" cy="69517264"/>
          </a:xfrm>
        </p:spPr>
        <p:txBody>
          <a:bodyPr/>
          <a:lstStyle>
            <a:defPPr>
              <a:defRPr kern="1200" smtId="4294967295"/>
            </a:defPPr>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2" y="24582121"/>
            <a:ext cx="94442279" cy="69517264"/>
          </a:xfrm>
        </p:spPr>
        <p:txBody>
          <a:bodyPr/>
          <a:lstStyle>
            <a:defPPr>
              <a:defRPr kern="1200" smtId="4294967295"/>
            </a:defPPr>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defPPr>
              <a:defRPr kern="1200" smtId="4294967295"/>
            </a:defPPr>
          </a:lstStyle>
          <a:p>
            <a:fld id="{1D3EE5B7-680E-44FF-962F-3113FAB5030E}" type="datetimeFigureOut">
              <a:rPr lang="en-US" smtClean="0"/>
              <a:t>11/11/16</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191297702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79" cy="5486400"/>
          </a:xfr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4560" y="7368543"/>
            <a:ext cx="19392902" cy="3070857"/>
          </a:xfrm>
        </p:spPr>
        <p:txBody>
          <a:bodyPr anchor="b"/>
          <a:lstStyle>
            <a:defPPr>
              <a:defRPr kern="1200" smtId="4294967295"/>
            </a:defPPr>
            <a:lvl1pPr marL="0" indent="0">
              <a:buNone/>
              <a:defRPr sz="9900" b="1"/>
            </a:lvl1pPr>
            <a:lvl2pPr marL="1878667" indent="0">
              <a:buNone/>
              <a:defRPr sz="8200" b="1"/>
            </a:lvl2pPr>
            <a:lvl3pPr marL="3757334" indent="0">
              <a:buNone/>
              <a:defRPr sz="7400" b="1"/>
            </a:lvl3pPr>
            <a:lvl4pPr marL="5636001" indent="0">
              <a:buNone/>
              <a:defRPr sz="6600" b="1"/>
            </a:lvl4pPr>
            <a:lvl5pPr marL="7514669" indent="0">
              <a:buNone/>
              <a:defRPr sz="6600" b="1"/>
            </a:lvl5pPr>
            <a:lvl6pPr marL="9393336" indent="0">
              <a:buNone/>
              <a:defRPr sz="6600" b="1"/>
            </a:lvl6pPr>
            <a:lvl7pPr marL="11272007" indent="0">
              <a:buNone/>
              <a:defRPr sz="6600" b="1"/>
            </a:lvl7pPr>
            <a:lvl8pPr marL="13150673" indent="0">
              <a:buNone/>
              <a:defRPr sz="6600" b="1"/>
            </a:lvl8pPr>
            <a:lvl9pPr marL="15029342" indent="0">
              <a:buNone/>
              <a:defRPr sz="66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3"/>
          </a:xfrm>
        </p:spPr>
        <p:txBody>
          <a:bodyPr/>
          <a:lstStyle>
            <a:defPPr>
              <a:defRPr kern="1200" smtId="4294967295"/>
            </a:defPPr>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1" y="7368543"/>
            <a:ext cx="19400520" cy="3070857"/>
          </a:xfrm>
        </p:spPr>
        <p:txBody>
          <a:bodyPr anchor="b"/>
          <a:lstStyle>
            <a:defPPr>
              <a:defRPr kern="1200" smtId="4294967295"/>
            </a:defPPr>
            <a:lvl1pPr marL="0" indent="0">
              <a:buNone/>
              <a:defRPr sz="9900" b="1"/>
            </a:lvl1pPr>
            <a:lvl2pPr marL="1878667" indent="0">
              <a:buNone/>
              <a:defRPr sz="8200" b="1"/>
            </a:lvl2pPr>
            <a:lvl3pPr marL="3757334" indent="0">
              <a:buNone/>
              <a:defRPr sz="7400" b="1"/>
            </a:lvl3pPr>
            <a:lvl4pPr marL="5636001" indent="0">
              <a:buNone/>
              <a:defRPr sz="6600" b="1"/>
            </a:lvl4pPr>
            <a:lvl5pPr marL="7514669" indent="0">
              <a:buNone/>
              <a:defRPr sz="6600" b="1"/>
            </a:lvl5pPr>
            <a:lvl6pPr marL="9393336" indent="0">
              <a:buNone/>
              <a:defRPr sz="6600" b="1"/>
            </a:lvl6pPr>
            <a:lvl7pPr marL="11272007" indent="0">
              <a:buNone/>
              <a:defRPr sz="6600" b="1"/>
            </a:lvl7pPr>
            <a:lvl8pPr marL="13150673" indent="0">
              <a:buNone/>
              <a:defRPr sz="6600" b="1"/>
            </a:lvl8pPr>
            <a:lvl9pPr marL="15029342" indent="0">
              <a:buNone/>
              <a:defRPr sz="6600" b="1"/>
            </a:lvl9pPr>
          </a:lstStyle>
          <a:p>
            <a:pPr lvl="0"/>
            <a:r>
              <a:rPr lang="en-US"/>
              <a:t>Click to edit Master text styles</a:t>
            </a:r>
          </a:p>
        </p:txBody>
      </p:sp>
      <p:sp>
        <p:nvSpPr>
          <p:cNvPr id="6" name="Content Placeholder 5"/>
          <p:cNvSpPr>
            <a:spLocks noGrp="1"/>
          </p:cNvSpPr>
          <p:nvPr>
            <p:ph sz="quarter" idx="4"/>
          </p:nvPr>
        </p:nvSpPr>
        <p:spPr>
          <a:xfrm>
            <a:off x="22296121" y="10439400"/>
            <a:ext cx="19400520" cy="18966183"/>
          </a:xfrm>
        </p:spPr>
        <p:txBody>
          <a:bodyPr/>
          <a:lstStyle>
            <a:defPPr>
              <a:defRPr kern="1200" smtId="4294967295"/>
            </a:defPPr>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defPPr>
              <a:defRPr kern="1200" smtId="4294967295"/>
            </a:defPPr>
          </a:lstStyle>
          <a:p>
            <a:fld id="{1D3EE5B7-680E-44FF-962F-3113FAB5030E}" type="datetimeFigureOut">
              <a:rPr lang="en-US" smtClean="0"/>
              <a:t>11/11/16</a:t>
            </a:fld>
            <a:endParaRPr lang="en-US"/>
          </a:p>
        </p:txBody>
      </p:sp>
      <p:sp>
        <p:nvSpPr>
          <p:cNvPr id="8" name="Footer Placeholder 7"/>
          <p:cNvSpPr>
            <a:spLocks noGrp="1"/>
          </p:cNvSpPr>
          <p:nvPr>
            <p:ph type="ftr" sz="quarter" idx="11"/>
          </p:nvPr>
        </p:nvSpPr>
        <p:spPr/>
        <p:txBody>
          <a:bodyPr/>
          <a:lstStyle>
            <a:defPPr>
              <a:defRPr kern="1200" smtId="4294967295"/>
            </a:defPPr>
          </a:lstStyle>
          <a:p>
            <a:endParaRPr lang="en-US"/>
          </a:p>
        </p:txBody>
      </p:sp>
      <p:sp>
        <p:nvSpPr>
          <p:cNvPr id="9" name="Slide Number Placeholder 8"/>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321792743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Date Placeholder 2"/>
          <p:cNvSpPr>
            <a:spLocks noGrp="1"/>
          </p:cNvSpPr>
          <p:nvPr>
            <p:ph type="dt" sz="half" idx="10"/>
          </p:nvPr>
        </p:nvSpPr>
        <p:spPr/>
        <p:txBody>
          <a:bodyPr/>
          <a:lstStyle>
            <a:defPPr>
              <a:defRPr kern="1200" smtId="4294967295"/>
            </a:defPPr>
          </a:lstStyle>
          <a:p>
            <a:fld id="{1D3EE5B7-680E-44FF-962F-3113FAB5030E}" type="datetimeFigureOut">
              <a:rPr lang="en-US" smtClean="0"/>
              <a:t>11/11/16</a:t>
            </a:fld>
            <a:endParaRPr lang="en-US"/>
          </a:p>
        </p:txBody>
      </p:sp>
      <p:sp>
        <p:nvSpPr>
          <p:cNvPr id="4" name="Footer Placeholder 3"/>
          <p:cNvSpPr>
            <a:spLocks noGrp="1"/>
          </p:cNvSpPr>
          <p:nvPr>
            <p:ph type="ftr" sz="quarter" idx="11"/>
          </p:nvPr>
        </p:nvSpPr>
        <p:spPr/>
        <p:txBody>
          <a:bodyPr/>
          <a:lstStyle>
            <a:defPPr>
              <a:defRPr kern="1200" smtId="4294967295"/>
            </a:defPPr>
          </a:lstStyle>
          <a:p>
            <a:endParaRPr lang="en-US"/>
          </a:p>
        </p:txBody>
      </p:sp>
      <p:sp>
        <p:nvSpPr>
          <p:cNvPr id="5" name="Slide Number Placeholder 4"/>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216818416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defPPr>
              <a:defRPr kern="1200" smtId="4294967295"/>
            </a:defPPr>
          </a:lstStyle>
          <a:p>
            <a:fld id="{1D3EE5B7-680E-44FF-962F-3113FAB5030E}" type="datetimeFigureOut">
              <a:rPr lang="en-US" smtClean="0"/>
              <a:t>11/11/16</a:t>
            </a:fld>
            <a:endParaRPr lang="en-US"/>
          </a:p>
        </p:txBody>
      </p:sp>
      <p:sp>
        <p:nvSpPr>
          <p:cNvPr id="3" name="Footer Placeholder 2"/>
          <p:cNvSpPr>
            <a:spLocks noGrp="1"/>
          </p:cNvSpPr>
          <p:nvPr>
            <p:ph type="ftr" sz="quarter" idx="11"/>
          </p:nvPr>
        </p:nvSpPr>
        <p:spPr/>
        <p:txBody>
          <a:bodyPr/>
          <a:lstStyle>
            <a:defPPr>
              <a:defRPr kern="1200" smtId="4294967295"/>
            </a:defPPr>
          </a:lstStyle>
          <a:p>
            <a:endParaRPr lang="en-US"/>
          </a:p>
        </p:txBody>
      </p:sp>
      <p:sp>
        <p:nvSpPr>
          <p:cNvPr id="4" name="Slide Number Placeholder 3"/>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319346181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7" y="1310640"/>
            <a:ext cx="14439902" cy="5577840"/>
          </a:xfrm>
        </p:spPr>
        <p:txBody>
          <a:bodyPr anchor="b"/>
          <a:lstStyle>
            <a:defPPr>
              <a:defRPr kern="1200" smtId="4294967295"/>
            </a:defPPr>
            <a:lvl1pPr algn="l">
              <a:defRPr sz="8200" b="1"/>
            </a:lvl1pPr>
          </a:lstStyle>
          <a:p>
            <a:r>
              <a:rPr lang="en-US"/>
              <a:t>Click to edit Master title style</a:t>
            </a:r>
          </a:p>
        </p:txBody>
      </p:sp>
      <p:sp>
        <p:nvSpPr>
          <p:cNvPr id="3" name="Content Placeholder 2"/>
          <p:cNvSpPr>
            <a:spLocks noGrp="1"/>
          </p:cNvSpPr>
          <p:nvPr>
            <p:ph idx="1"/>
          </p:nvPr>
        </p:nvSpPr>
        <p:spPr>
          <a:xfrm>
            <a:off x="17160239" y="1310641"/>
            <a:ext cx="24536400" cy="28094942"/>
          </a:xfrm>
        </p:spPr>
        <p:txBody>
          <a:bodyPr/>
          <a:lstStyle>
            <a:defPPr>
              <a:defRPr kern="1200" smtId="4294967295"/>
            </a:defPPr>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7" y="6888481"/>
            <a:ext cx="14439902" cy="22517103"/>
          </a:xfrm>
        </p:spPr>
        <p:txBody>
          <a:bodyPr/>
          <a:lstStyle>
            <a:defPPr>
              <a:defRPr kern="1200" smtId="4294967295"/>
            </a:defPPr>
            <a:lvl1pPr marL="0" indent="0">
              <a:buNone/>
              <a:defRPr sz="5800"/>
            </a:lvl1pPr>
            <a:lvl2pPr marL="1878667" indent="0">
              <a:buNone/>
              <a:defRPr sz="4900"/>
            </a:lvl2pPr>
            <a:lvl3pPr marL="3757334" indent="0">
              <a:buNone/>
              <a:defRPr sz="4100"/>
            </a:lvl3pPr>
            <a:lvl4pPr marL="5636001" indent="0">
              <a:buNone/>
              <a:defRPr sz="3700"/>
            </a:lvl4pPr>
            <a:lvl5pPr marL="7514669" indent="0">
              <a:buNone/>
              <a:defRPr sz="3700"/>
            </a:lvl5pPr>
            <a:lvl6pPr marL="9393336" indent="0">
              <a:buNone/>
              <a:defRPr sz="3700"/>
            </a:lvl6pPr>
            <a:lvl7pPr marL="11272007" indent="0">
              <a:buNone/>
              <a:defRPr sz="3700"/>
            </a:lvl7pPr>
            <a:lvl8pPr marL="13150673" indent="0">
              <a:buNone/>
              <a:defRPr sz="3700"/>
            </a:lvl8pPr>
            <a:lvl9pPr marL="15029342" indent="0">
              <a:buNone/>
              <a:defRPr sz="3700"/>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stStyle>
          <a:p>
            <a:fld id="{1D3EE5B7-680E-44FF-962F-3113FAB5030E}" type="datetimeFigureOut">
              <a:rPr lang="en-US" smtClean="0"/>
              <a:t>11/11/16</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383683981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1" cy="2720343"/>
          </a:xfrm>
        </p:spPr>
        <p:txBody>
          <a:bodyPr anchor="b"/>
          <a:lstStyle>
            <a:defPPr>
              <a:defRPr kern="1200" smtId="4294967295"/>
            </a:defPPr>
            <a:lvl1pPr algn="l">
              <a:defRPr sz="8200" b="1"/>
            </a:lvl1pPr>
          </a:lstStyle>
          <a:p>
            <a:r>
              <a:rPr lang="en-US"/>
              <a:t>Click to edit Master title style</a:t>
            </a:r>
          </a:p>
        </p:txBody>
      </p:sp>
      <p:sp>
        <p:nvSpPr>
          <p:cNvPr id="3" name="Picture Placeholder 2"/>
          <p:cNvSpPr>
            <a:spLocks noGrp="1"/>
          </p:cNvSpPr>
          <p:nvPr>
            <p:ph type="pic" idx="1"/>
          </p:nvPr>
        </p:nvSpPr>
        <p:spPr>
          <a:xfrm>
            <a:off x="8602982" y="2941320"/>
            <a:ext cx="26334721" cy="19751039"/>
          </a:xfrm>
        </p:spPr>
        <p:txBody>
          <a:bodyPr/>
          <a:lstStyle>
            <a:defPPr>
              <a:defRPr kern="1200" smtId="4294967295"/>
            </a:defPPr>
            <a:lvl1pPr marL="0" indent="0">
              <a:buNone/>
              <a:defRPr sz="13200"/>
            </a:lvl1pPr>
            <a:lvl2pPr marL="1878667" indent="0">
              <a:buNone/>
              <a:defRPr sz="11500"/>
            </a:lvl2pPr>
            <a:lvl3pPr marL="3757334" indent="0">
              <a:buNone/>
              <a:defRPr sz="9900"/>
            </a:lvl3pPr>
            <a:lvl4pPr marL="5636001" indent="0">
              <a:buNone/>
              <a:defRPr sz="8200"/>
            </a:lvl4pPr>
            <a:lvl5pPr marL="7514669" indent="0">
              <a:buNone/>
              <a:defRPr sz="8200"/>
            </a:lvl5pPr>
            <a:lvl6pPr marL="9393336" indent="0">
              <a:buNone/>
              <a:defRPr sz="8200"/>
            </a:lvl6pPr>
            <a:lvl7pPr marL="11272007" indent="0">
              <a:buNone/>
              <a:defRPr sz="8200"/>
            </a:lvl7pPr>
            <a:lvl8pPr marL="13150673" indent="0">
              <a:buNone/>
              <a:defRPr sz="8200"/>
            </a:lvl8pPr>
            <a:lvl9pPr marL="15029342" indent="0">
              <a:buNone/>
              <a:defRPr sz="8200"/>
            </a:lvl9pPr>
          </a:lstStyle>
          <a:p>
            <a:endParaRPr lang="en-US"/>
          </a:p>
        </p:txBody>
      </p:sp>
      <p:sp>
        <p:nvSpPr>
          <p:cNvPr id="4" name="Text Placeholder 3"/>
          <p:cNvSpPr>
            <a:spLocks noGrp="1"/>
          </p:cNvSpPr>
          <p:nvPr>
            <p:ph type="body" sz="half" idx="2"/>
          </p:nvPr>
        </p:nvSpPr>
        <p:spPr>
          <a:xfrm>
            <a:off x="8602982" y="25763223"/>
            <a:ext cx="26334721" cy="3863337"/>
          </a:xfrm>
        </p:spPr>
        <p:txBody>
          <a:bodyPr/>
          <a:lstStyle>
            <a:defPPr>
              <a:defRPr kern="1200" smtId="4294967295"/>
            </a:defPPr>
            <a:lvl1pPr marL="0" indent="0">
              <a:buNone/>
              <a:defRPr sz="5800"/>
            </a:lvl1pPr>
            <a:lvl2pPr marL="1878667" indent="0">
              <a:buNone/>
              <a:defRPr sz="4900"/>
            </a:lvl2pPr>
            <a:lvl3pPr marL="3757334" indent="0">
              <a:buNone/>
              <a:defRPr sz="4100"/>
            </a:lvl3pPr>
            <a:lvl4pPr marL="5636001" indent="0">
              <a:buNone/>
              <a:defRPr sz="3700"/>
            </a:lvl4pPr>
            <a:lvl5pPr marL="7514669" indent="0">
              <a:buNone/>
              <a:defRPr sz="3700"/>
            </a:lvl5pPr>
            <a:lvl6pPr marL="9393336" indent="0">
              <a:buNone/>
              <a:defRPr sz="3700"/>
            </a:lvl6pPr>
            <a:lvl7pPr marL="11272007" indent="0">
              <a:buNone/>
              <a:defRPr sz="3700"/>
            </a:lvl7pPr>
            <a:lvl8pPr marL="13150673" indent="0">
              <a:buNone/>
              <a:defRPr sz="3700"/>
            </a:lvl8pPr>
            <a:lvl9pPr marL="15029342" indent="0">
              <a:buNone/>
              <a:defRPr sz="3700"/>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stStyle>
          <a:p>
            <a:fld id="{1D3EE5B7-680E-44FF-962F-3113FAB5030E}" type="datetimeFigureOut">
              <a:rPr lang="en-US" smtClean="0"/>
              <a:t>11/11/16</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1807081357"/>
      </p:ext>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79" cy="5486400"/>
          </a:xfrm>
          <a:prstGeom prst="rect">
            <a:avLst/>
          </a:prstGeom>
        </p:spPr>
        <p:txBody>
          <a:bodyPr vert="horz" lIns="375729" tIns="187871" rIns="375729" bIns="187871" rtlCol="0" anchor="ctr">
            <a:normAutofit/>
          </a:bodyPr>
          <a:lstStyle>
            <a:defPPr>
              <a:defRPr kern="1200" smtId="4294967295"/>
            </a:defPPr>
          </a:lstStyle>
          <a:p>
            <a:r>
              <a:rPr lang="en-US"/>
              <a:t>Click to edit Master title style</a:t>
            </a:r>
          </a:p>
        </p:txBody>
      </p:sp>
      <p:sp>
        <p:nvSpPr>
          <p:cNvPr id="3" name="Text Placeholder 2"/>
          <p:cNvSpPr>
            <a:spLocks noGrp="1"/>
          </p:cNvSpPr>
          <p:nvPr>
            <p:ph type="body" idx="1"/>
          </p:nvPr>
        </p:nvSpPr>
        <p:spPr>
          <a:xfrm>
            <a:off x="2194560" y="7680962"/>
            <a:ext cx="39502079" cy="21724623"/>
          </a:xfrm>
          <a:prstGeom prst="rect">
            <a:avLst/>
          </a:prstGeom>
        </p:spPr>
        <p:txBody>
          <a:bodyPr vert="horz" lIns="375729" tIns="187871" rIns="375729" bIns="187871" rtlCol="0">
            <a:normAutofit/>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97"/>
            <a:ext cx="10241280" cy="1752600"/>
          </a:xfrm>
          <a:prstGeom prst="rect">
            <a:avLst/>
          </a:prstGeom>
        </p:spPr>
        <p:txBody>
          <a:bodyPr vert="horz" lIns="375729" tIns="187871" rIns="375729" bIns="187871" rtlCol="0" anchor="ctr"/>
          <a:lstStyle>
            <a:defPPr>
              <a:defRPr kern="1200" smtId="4294967295"/>
            </a:defPPr>
            <a:lvl1pPr algn="l">
              <a:defRPr sz="4900">
                <a:solidFill>
                  <a:schemeClr val="tx1">
                    <a:tint val="75000"/>
                  </a:schemeClr>
                </a:solidFill>
              </a:defRPr>
            </a:lvl1pPr>
          </a:lstStyle>
          <a:p>
            <a:fld id="{1D3EE5B7-680E-44FF-962F-3113FAB5030E}" type="datetimeFigureOut">
              <a:rPr lang="en-US" smtClean="0"/>
              <a:t>11/11/16</a:t>
            </a:fld>
            <a:endParaRPr lang="en-US"/>
          </a:p>
        </p:txBody>
      </p:sp>
      <p:sp>
        <p:nvSpPr>
          <p:cNvPr id="5" name="Footer Placeholder 4"/>
          <p:cNvSpPr>
            <a:spLocks noGrp="1"/>
          </p:cNvSpPr>
          <p:nvPr>
            <p:ph type="ftr" sz="quarter" idx="3"/>
          </p:nvPr>
        </p:nvSpPr>
        <p:spPr>
          <a:xfrm>
            <a:off x="14996161" y="30510497"/>
            <a:ext cx="13898880" cy="1752600"/>
          </a:xfrm>
          <a:prstGeom prst="rect">
            <a:avLst/>
          </a:prstGeom>
        </p:spPr>
        <p:txBody>
          <a:bodyPr vert="horz" lIns="375729" tIns="187871" rIns="375729" bIns="187871" rtlCol="0" anchor="ctr"/>
          <a:lstStyle>
            <a:defPPr>
              <a:defRPr kern="1200" smtId="4294967295"/>
            </a:defPPr>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1" y="30510497"/>
            <a:ext cx="10241280" cy="1752600"/>
          </a:xfrm>
          <a:prstGeom prst="rect">
            <a:avLst/>
          </a:prstGeom>
        </p:spPr>
        <p:txBody>
          <a:bodyPr vert="horz" lIns="375729" tIns="187871" rIns="375729" bIns="187871" rtlCol="0" anchor="ctr"/>
          <a:lstStyle>
            <a:defPPr>
              <a:defRPr kern="1200" smtId="4294967295"/>
            </a:defPPr>
            <a:lvl1pPr algn="r">
              <a:defRPr sz="4900">
                <a:solidFill>
                  <a:schemeClr val="tx1">
                    <a:tint val="75000"/>
                  </a:schemeClr>
                </a:solidFill>
              </a:defRPr>
            </a:lvl1pPr>
          </a:lstStyle>
          <a:p>
            <a:fld id="{E7FB6C12-88B7-467E-AE43-45481E628990}" type="slidenum">
              <a:rPr lang="en-US" smtClean="0"/>
              <a:t>‹#›</a:t>
            </a:fld>
            <a:endParaRPr lang="en-US"/>
          </a:p>
        </p:txBody>
      </p:sp>
      <p:pic>
        <p:nvPicPr>
          <p:cNvPr id="7" name="New picture"/>
          <p:cNvPicPr/>
          <p:nvPr/>
        </p:nvPicPr>
        <p:blipFill dpi="0">
          <a:blip r:embed="rId13"/>
          <a:stretch>
            <a:fillRect/>
          </a:stretch>
        </p:blipFill>
        <p:spPr>
          <a:xfrm rot="16200000">
            <a:off x="-9245600" y="16459200"/>
            <a:ext cx="15367000" cy="1562100"/>
          </a:xfrm>
          <a:prstGeom prst="rect">
            <a:avLst/>
          </a:prstGeom>
        </p:spPr>
      </p:pic>
      <p:pic>
        <p:nvPicPr>
          <p:cNvPr id="8" name="New picture"/>
          <p:cNvPicPr/>
          <p:nvPr/>
        </p:nvPicPr>
        <p:blipFill dpi="0">
          <a:blip r:embed="rId13"/>
          <a:stretch>
            <a:fillRect/>
          </a:stretch>
        </p:blipFill>
        <p:spPr>
          <a:xfrm rot="5400000">
            <a:off x="37769800" y="16459200"/>
            <a:ext cx="15367000" cy="1562100"/>
          </a:xfrm>
          <a:prstGeom prst="rect">
            <a:avLst/>
          </a:prstGeom>
        </p:spPr>
      </p:pic>
      <p:pic>
        <p:nvPicPr>
          <p:cNvPr id="9" name="New picture"/>
          <p:cNvPicPr/>
          <p:nvPr/>
        </p:nvPicPr>
        <p:blipFill dpi="0">
          <a:blip r:embed="rId14"/>
          <a:stretch>
            <a:fillRect/>
          </a:stretch>
        </p:blipFill>
        <p:spPr>
          <a:xfrm>
            <a:off x="57150" y="33426400"/>
            <a:ext cx="43776900" cy="2019300"/>
          </a:xfrm>
          <a:prstGeom prst="rect">
            <a:avLst/>
          </a:prstGeom>
        </p:spPr>
      </p:pic>
      <p:sp>
        <p:nvSpPr>
          <p:cNvPr id="10" name="New shape"/>
          <p:cNvSpPr/>
          <p:nvPr/>
        </p:nvSpPr>
        <p:spPr>
          <a:xfrm>
            <a:off x="5715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l"/>
            <a:r>
              <a:rPr sz="6360">
                <a:solidFill>
                  <a:srgbClr val="808080"/>
                </a:solidFill>
              </a:rPr>
              <a:t>Template ID: ovalorange  Size: 36x48</a:t>
            </a:r>
          </a:p>
        </p:txBody>
      </p:sp>
    </p:spTree>
    <p:extLst>
      <p:ext uri="{BB962C8B-B14F-4D97-AF65-F5344CB8AC3E}">
        <p14:creationId xmlns:p14="http://schemas.microsoft.com/office/powerpoint/2010/main" val="4222471182"/>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ransition/>
  <p:txStyles>
    <p:titleStyle>
      <a:defPPr>
        <a:defRPr kern="1200" smtId="4294967295"/>
      </a:defPPr>
      <a:lvl1pPr algn="ctr" defTabSz="3757334" rtl="0" eaLnBrk="1" latinLnBrk="0" hangingPunct="1">
        <a:spcBef>
          <a:spcPct val="0"/>
        </a:spcBef>
        <a:buNone/>
        <a:defRPr sz="18100" kern="1200">
          <a:solidFill>
            <a:schemeClr val="tx1"/>
          </a:solidFill>
          <a:latin typeface="+mj-lt"/>
          <a:ea typeface="+mj-ea"/>
          <a:cs typeface="+mj-cs"/>
        </a:defRPr>
      </a:lvl1pPr>
    </p:titleStyle>
    <p:bodyStyle>
      <a:defPPr>
        <a:defRPr kern="1200" smtId="4294967295"/>
      </a:defPPr>
      <a:lvl1pPr marL="1409002" indent="-1409002" algn="l" defTabSz="3757334"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2839" indent="-1174172" algn="l" defTabSz="3757334" rtl="0" eaLnBrk="1" latinLnBrk="0" hangingPunct="1">
        <a:spcBef>
          <a:spcPct val="20000"/>
        </a:spcBef>
        <a:buFont typeface="Arial" pitchFamily="34" charset="0"/>
        <a:buChar char="–"/>
        <a:defRPr sz="11500" kern="1200">
          <a:solidFill>
            <a:schemeClr val="tx1"/>
          </a:solidFill>
          <a:latin typeface="+mn-lt"/>
          <a:ea typeface="+mn-ea"/>
          <a:cs typeface="+mn-cs"/>
        </a:defRPr>
      </a:lvl2pPr>
      <a:lvl3pPr marL="4696668" indent="-939334" algn="l" defTabSz="3757334"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75335" indent="-939334" algn="l" defTabSz="3757334" rtl="0" eaLnBrk="1" latinLnBrk="0" hangingPunct="1">
        <a:spcBef>
          <a:spcPct val="20000"/>
        </a:spcBef>
        <a:buFont typeface="Arial" pitchFamily="34" charset="0"/>
        <a:buChar char="–"/>
        <a:defRPr sz="8200" kern="1200">
          <a:solidFill>
            <a:schemeClr val="tx1"/>
          </a:solidFill>
          <a:latin typeface="+mn-lt"/>
          <a:ea typeface="+mn-ea"/>
          <a:cs typeface="+mn-cs"/>
        </a:defRPr>
      </a:lvl4pPr>
      <a:lvl5pPr marL="8454002" indent="-939334" algn="l" defTabSz="3757334" rtl="0" eaLnBrk="1" latinLnBrk="0" hangingPunct="1">
        <a:spcBef>
          <a:spcPct val="20000"/>
        </a:spcBef>
        <a:buFont typeface="Arial" pitchFamily="34" charset="0"/>
        <a:buChar char="»"/>
        <a:defRPr sz="8200" kern="1200">
          <a:solidFill>
            <a:schemeClr val="tx1"/>
          </a:solidFill>
          <a:latin typeface="+mn-lt"/>
          <a:ea typeface="+mn-ea"/>
          <a:cs typeface="+mn-cs"/>
        </a:defRPr>
      </a:lvl5pPr>
      <a:lvl6pPr marL="10332673" indent="-939334" algn="l" defTabSz="3757334"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11341" indent="-939334" algn="l" defTabSz="3757334"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090008" indent="-939334" algn="l" defTabSz="3757334"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68675" indent="-939334" algn="l" defTabSz="3757334" rtl="0" eaLnBrk="1" latinLnBrk="0" hangingPunct="1">
        <a:spcBef>
          <a:spcPct val="20000"/>
        </a:spcBef>
        <a:buFont typeface="Arial" pitchFamily="34" charset="0"/>
        <a:buChar char="•"/>
        <a:defRPr sz="8200" kern="1200">
          <a:solidFill>
            <a:schemeClr val="tx1"/>
          </a:solidFill>
          <a:latin typeface="+mn-lt"/>
          <a:ea typeface="+mn-ea"/>
          <a:cs typeface="+mn-cs"/>
        </a:defRPr>
      </a:lvl9pPr>
    </p:bodyStyle>
    <p:otherStyle>
      <a:defPPr>
        <a:defRPr lang="en-US"/>
      </a:defPPr>
      <a:lvl1pPr marL="0" algn="l" defTabSz="3757334" rtl="0" eaLnBrk="1" latinLnBrk="0" hangingPunct="1">
        <a:defRPr sz="7400" kern="1200">
          <a:solidFill>
            <a:schemeClr val="tx1"/>
          </a:solidFill>
          <a:latin typeface="+mn-lt"/>
          <a:ea typeface="+mn-ea"/>
          <a:cs typeface="+mn-cs"/>
        </a:defRPr>
      </a:lvl1pPr>
      <a:lvl2pPr marL="1878667" algn="l" defTabSz="3757334" rtl="0" eaLnBrk="1" latinLnBrk="0" hangingPunct="1">
        <a:defRPr sz="7400" kern="1200">
          <a:solidFill>
            <a:schemeClr val="tx1"/>
          </a:solidFill>
          <a:latin typeface="+mn-lt"/>
          <a:ea typeface="+mn-ea"/>
          <a:cs typeface="+mn-cs"/>
        </a:defRPr>
      </a:lvl2pPr>
      <a:lvl3pPr marL="3757334" algn="l" defTabSz="3757334" rtl="0" eaLnBrk="1" latinLnBrk="0" hangingPunct="1">
        <a:defRPr sz="7400" kern="1200">
          <a:solidFill>
            <a:schemeClr val="tx1"/>
          </a:solidFill>
          <a:latin typeface="+mn-lt"/>
          <a:ea typeface="+mn-ea"/>
          <a:cs typeface="+mn-cs"/>
        </a:defRPr>
      </a:lvl3pPr>
      <a:lvl4pPr marL="5636001" algn="l" defTabSz="3757334" rtl="0" eaLnBrk="1" latinLnBrk="0" hangingPunct="1">
        <a:defRPr sz="7400" kern="1200">
          <a:solidFill>
            <a:schemeClr val="tx1"/>
          </a:solidFill>
          <a:latin typeface="+mn-lt"/>
          <a:ea typeface="+mn-ea"/>
          <a:cs typeface="+mn-cs"/>
        </a:defRPr>
      </a:lvl4pPr>
      <a:lvl5pPr marL="7514669" algn="l" defTabSz="3757334" rtl="0" eaLnBrk="1" latinLnBrk="0" hangingPunct="1">
        <a:defRPr sz="7400" kern="1200">
          <a:solidFill>
            <a:schemeClr val="tx1"/>
          </a:solidFill>
          <a:latin typeface="+mn-lt"/>
          <a:ea typeface="+mn-ea"/>
          <a:cs typeface="+mn-cs"/>
        </a:defRPr>
      </a:lvl5pPr>
      <a:lvl6pPr marL="9393336" algn="l" defTabSz="3757334" rtl="0" eaLnBrk="1" latinLnBrk="0" hangingPunct="1">
        <a:defRPr sz="7400" kern="1200">
          <a:solidFill>
            <a:schemeClr val="tx1"/>
          </a:solidFill>
          <a:latin typeface="+mn-lt"/>
          <a:ea typeface="+mn-ea"/>
          <a:cs typeface="+mn-cs"/>
        </a:defRPr>
      </a:lvl6pPr>
      <a:lvl7pPr marL="11272007" algn="l" defTabSz="3757334" rtl="0" eaLnBrk="1" latinLnBrk="0" hangingPunct="1">
        <a:defRPr sz="7400" kern="1200">
          <a:solidFill>
            <a:schemeClr val="tx1"/>
          </a:solidFill>
          <a:latin typeface="+mn-lt"/>
          <a:ea typeface="+mn-ea"/>
          <a:cs typeface="+mn-cs"/>
        </a:defRPr>
      </a:lvl7pPr>
      <a:lvl8pPr marL="13150673" algn="l" defTabSz="3757334" rtl="0" eaLnBrk="1" latinLnBrk="0" hangingPunct="1">
        <a:defRPr sz="7400" kern="1200">
          <a:solidFill>
            <a:schemeClr val="tx1"/>
          </a:solidFill>
          <a:latin typeface="+mn-lt"/>
          <a:ea typeface="+mn-ea"/>
          <a:cs typeface="+mn-cs"/>
        </a:defRPr>
      </a:lvl8pPr>
      <a:lvl9pPr marL="15029342" algn="l" defTabSz="3757334"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g"/><Relationship Id="rId9"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ight Triangle 5"/>
          <p:cNvSpPr/>
          <p:nvPr/>
        </p:nvSpPr>
        <p:spPr>
          <a:xfrm flipH="1">
            <a:off x="1" y="0"/>
            <a:ext cx="43891203" cy="32918400"/>
          </a:xfrm>
          <a:custGeom>
            <a:avLst/>
            <a:gdLst>
              <a:gd name="connsiteX0" fmla="*/ 0 w 21945600"/>
              <a:gd name="connsiteY0" fmla="*/ 8763000 h 8763000"/>
              <a:gd name="connsiteX1" fmla="*/ 0 w 21945600"/>
              <a:gd name="connsiteY1" fmla="*/ 0 h 8763000"/>
              <a:gd name="connsiteX2" fmla="*/ 21945600 w 21945600"/>
              <a:gd name="connsiteY2" fmla="*/ 8763000 h 8763000"/>
              <a:gd name="connsiteX3" fmla="*/ 0 w 21945600"/>
              <a:gd name="connsiteY3" fmla="*/ 8763000 h 8763000"/>
              <a:gd name="connsiteX0dup0" fmla="*/ 0 w 21945600"/>
              <a:gd name="connsiteY0dup0" fmla="*/ 8763000 h 8763000"/>
              <a:gd name="connsiteX1dup0" fmla="*/ 0 w 21945600"/>
              <a:gd name="connsiteY1dup0" fmla="*/ 0 h 8763000"/>
              <a:gd name="connsiteX2dup0" fmla="*/ 21945600 w 21945600"/>
              <a:gd name="connsiteY2dup0" fmla="*/ 8763000 h 8763000"/>
              <a:gd name="connsiteX3dup0" fmla="*/ 0 w 21945600"/>
              <a:gd name="connsiteY3dup0" fmla="*/ 8763000 h 8763000"/>
              <a:gd name="connsiteX0dup0dup1" fmla="*/ 0 w 21945600"/>
              <a:gd name="connsiteY0dup0dup1" fmla="*/ 8763000 h 8763000"/>
              <a:gd name="connsiteX1dup0dup1" fmla="*/ 0 w 21945600"/>
              <a:gd name="connsiteY1dup0dup1" fmla="*/ 0 h 8763000"/>
              <a:gd name="connsiteX2dup0dup1" fmla="*/ 21945600 w 21945600"/>
              <a:gd name="connsiteY2dup0dup1" fmla="*/ 8763000 h 8763000"/>
              <a:gd name="connsiteX3dup0dup1" fmla="*/ 0 w 21945600"/>
              <a:gd name="connsiteY3dup0dup1" fmla="*/ 8763000 h 8763000"/>
            </a:gdLst>
            <a:ahLst/>
            <a:cxnLst>
              <a:cxn ang="0">
                <a:pos x="connsiteX0dup0dup1" y="connsiteY0dup0dup1"/>
              </a:cxn>
              <a:cxn ang="0">
                <a:pos x="connsiteX1dup0dup1" y="connsiteY1dup0dup1"/>
              </a:cxn>
              <a:cxn ang="0">
                <a:pos x="connsiteX2dup0dup1" y="connsiteY2dup0dup1"/>
              </a:cxn>
              <a:cxn ang="0">
                <a:pos x="connsiteX3dup0dup1" y="connsiteY3dup0dup1"/>
              </a:cxn>
            </a:cxnLst>
            <a:rect l="l" t="t" r="r" b="b"/>
            <a:pathLst>
              <a:path w="21945600" h="8763000">
                <a:moveTo>
                  <a:pt x="0" y="8763000"/>
                </a:moveTo>
                <a:lnTo>
                  <a:pt x="0" y="0"/>
                </a:lnTo>
                <a:cubicBezTo>
                  <a:pt x="3561347" y="5712327"/>
                  <a:pt x="14249071" y="3471596"/>
                  <a:pt x="21945600" y="8763000"/>
                </a:cubicBezTo>
                <a:lnTo>
                  <a:pt x="0" y="8763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a:p>
        </p:txBody>
      </p:sp>
      <p:sp>
        <p:nvSpPr>
          <p:cNvPr id="31" name="Flowchart: Delay 30"/>
          <p:cNvSpPr/>
          <p:nvPr/>
        </p:nvSpPr>
        <p:spPr>
          <a:xfrm>
            <a:off x="304800" y="0"/>
            <a:ext cx="43129200" cy="32918400"/>
          </a:xfrm>
          <a:prstGeom prst="flowChartDelay">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a:p>
        </p:txBody>
      </p:sp>
      <p:sp>
        <p:nvSpPr>
          <p:cNvPr id="32" name="Flowchart: Delay 31"/>
          <p:cNvSpPr/>
          <p:nvPr/>
        </p:nvSpPr>
        <p:spPr>
          <a:xfrm>
            <a:off x="-152404" y="1520551"/>
            <a:ext cx="43205404" cy="31473234"/>
          </a:xfrm>
          <a:prstGeom prst="flowChartDelay">
            <a:avLst/>
          </a:prstGeom>
          <a:gradFill>
            <a:gsLst>
              <a:gs pos="0">
                <a:schemeClr val="bg2"/>
              </a:gs>
              <a:gs pos="100000">
                <a:schemeClr val="bg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a:p>
        </p:txBody>
      </p:sp>
      <p:sp>
        <p:nvSpPr>
          <p:cNvPr id="33" name="Rectangle 10"/>
          <p:cNvSpPr>
            <a:spLocks noChangeArrowheads="1"/>
          </p:cNvSpPr>
          <p:nvPr/>
        </p:nvSpPr>
        <p:spPr bwMode="auto">
          <a:xfrm>
            <a:off x="28861854" y="12759382"/>
            <a:ext cx="7479509" cy="1025897"/>
          </a:xfrm>
          <a:prstGeom prst="rect">
            <a:avLst/>
          </a:prstGeom>
          <a:solidFill>
            <a:schemeClr val="accent2"/>
          </a:solidFill>
          <a:ln w="9525">
            <a:noFill/>
            <a:miter lim="800000"/>
          </a:ln>
          <a:effectLst>
            <a:outerShdw blurRad="50800" dist="38100" dir="2700000" algn="tl" rotWithShape="0">
              <a:prstClr val="black">
                <a:alpha val="40000"/>
              </a:prstClr>
            </a:outerShdw>
          </a:effectLst>
        </p:spPr>
        <p:txBody>
          <a:bodyPr wrap="none" lIns="137126" tIns="0" rIns="137126" bIns="0" anchor="t" anchorCtr="0"/>
          <a:lstStyle>
            <a:defPPr>
              <a:defRPr kern="1200" smtId="4294967295"/>
            </a:defPPr>
          </a:lstStyle>
          <a:p>
            <a:pPr algn="ctr" defTabSz="4702588">
              <a:defRPr/>
            </a:pPr>
            <a:r>
              <a:rPr lang="en-US" sz="4100" b="1" dirty="0">
                <a:solidFill>
                  <a:srgbClr val="FFFFFF"/>
                </a:solidFill>
              </a:rPr>
              <a:t>Our Partners</a:t>
            </a:r>
          </a:p>
        </p:txBody>
      </p:sp>
      <p:sp>
        <p:nvSpPr>
          <p:cNvPr id="35" name="Rectangle 10"/>
          <p:cNvSpPr>
            <a:spLocks noChangeArrowheads="1"/>
          </p:cNvSpPr>
          <p:nvPr/>
        </p:nvSpPr>
        <p:spPr bwMode="auto">
          <a:xfrm>
            <a:off x="20559696" y="11462985"/>
            <a:ext cx="7848600" cy="1025897"/>
          </a:xfrm>
          <a:prstGeom prst="rect">
            <a:avLst/>
          </a:prstGeom>
          <a:solidFill>
            <a:schemeClr val="accent2"/>
          </a:solidFill>
          <a:ln w="9525">
            <a:noFill/>
            <a:miter lim="800000"/>
          </a:ln>
          <a:effectLst>
            <a:outerShdw blurRad="50800" dist="38100" dir="2700000" algn="tl" rotWithShape="0">
              <a:prstClr val="black">
                <a:alpha val="40000"/>
              </a:prstClr>
            </a:outerShdw>
          </a:effectLst>
        </p:spPr>
        <p:txBody>
          <a:bodyPr wrap="none" lIns="137126" tIns="0" rIns="137126" bIns="0" anchor="t" anchorCtr="0"/>
          <a:lstStyle>
            <a:defPPr>
              <a:defRPr kern="1200" smtId="4294967295"/>
            </a:defPPr>
          </a:lstStyle>
          <a:p>
            <a:pPr algn="ctr" defTabSz="4702588">
              <a:defRPr/>
            </a:pPr>
            <a:r>
              <a:rPr lang="en-US" sz="4100" b="1" dirty="0">
                <a:solidFill>
                  <a:srgbClr val="FFFFFF"/>
                </a:solidFill>
              </a:rPr>
              <a:t>Project SEARCH through </a:t>
            </a:r>
            <a:r>
              <a:rPr lang="en-US" sz="4100" b="1" dirty="0" err="1">
                <a:solidFill>
                  <a:srgbClr val="FFFFFF"/>
                </a:solidFill>
              </a:rPr>
              <a:t>InclusiveU</a:t>
            </a:r>
            <a:endParaRPr lang="en-US" sz="4100" b="1" dirty="0">
              <a:solidFill>
                <a:srgbClr val="FFFFFF"/>
              </a:solidFill>
            </a:endParaRPr>
          </a:p>
        </p:txBody>
      </p:sp>
      <p:sp>
        <p:nvSpPr>
          <p:cNvPr id="36" name="TextBox 19"/>
          <p:cNvSpPr txBox="1">
            <a:spLocks noChangeArrowheads="1"/>
          </p:cNvSpPr>
          <p:nvPr/>
        </p:nvSpPr>
        <p:spPr bwMode="auto">
          <a:xfrm>
            <a:off x="4191001" y="7055879"/>
            <a:ext cx="7516226" cy="6727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r>
              <a:rPr lang="en-US" sz="3600" b="1" dirty="0"/>
              <a:t>Syracuse University </a:t>
            </a:r>
            <a:r>
              <a:rPr lang="en-US" sz="2800" dirty="0"/>
              <a:t>is a certified host business site for this international model employment preparation program, developed at Cincinnati Children’s Hospital Medical Center, where students participate in three internships to explore a variety of career paths and to acquire transferable and marketable job skills. </a:t>
            </a:r>
          </a:p>
          <a:p>
            <a:pPr algn="ctr">
              <a:lnSpc>
                <a:spcPct val="110000"/>
              </a:lnSpc>
            </a:pPr>
            <a:r>
              <a:rPr lang="en-US" sz="4000" b="1" dirty="0">
                <a:solidFill>
                  <a:schemeClr val="accent2"/>
                </a:solidFill>
                <a:effectLst>
                  <a:outerShdw blurRad="38100" dist="38100" dir="2700000" algn="tl">
                    <a:srgbClr val="000000">
                      <a:alpha val="43137"/>
                    </a:srgbClr>
                  </a:outerShdw>
                </a:effectLst>
              </a:rPr>
              <a:t>Our goal is for all of our students to graduate from the program with competitive, inclusive employment.</a:t>
            </a:r>
            <a:endParaRPr lang="en-US" sz="4000" b="1" dirty="0">
              <a:solidFill>
                <a:schemeClr val="accent2"/>
              </a:solidFill>
              <a:effectLst>
                <a:outerShdw blurRad="38100" dist="38100" dir="2700000" algn="tl">
                  <a:srgbClr val="000000">
                    <a:alpha val="43137"/>
                  </a:srgbClr>
                </a:outerShdw>
              </a:effectLst>
              <a:latin typeface="Arial" pitchFamily="34" charset="0"/>
              <a:cs typeface="Arial" pitchFamily="34" charset="0"/>
            </a:endParaRPr>
          </a:p>
        </p:txBody>
      </p:sp>
      <p:sp>
        <p:nvSpPr>
          <p:cNvPr id="37" name="Rectangle 10"/>
          <p:cNvSpPr>
            <a:spLocks noChangeArrowheads="1"/>
          </p:cNvSpPr>
          <p:nvPr/>
        </p:nvSpPr>
        <p:spPr bwMode="auto">
          <a:xfrm>
            <a:off x="4191001" y="5715623"/>
            <a:ext cx="7516226" cy="1025897"/>
          </a:xfrm>
          <a:prstGeom prst="rect">
            <a:avLst/>
          </a:prstGeom>
          <a:solidFill>
            <a:schemeClr val="accent2"/>
          </a:solidFill>
          <a:ln w="12700">
            <a:noFill/>
            <a:miter lim="800000"/>
          </a:ln>
          <a:effectLst>
            <a:outerShdw blurRad="50800" dist="38100" dir="2700000" algn="tl" rotWithShape="0">
              <a:prstClr val="black">
                <a:alpha val="40000"/>
              </a:prstClr>
            </a:outerShdw>
          </a:effectLst>
        </p:spPr>
        <p:txBody>
          <a:bodyPr wrap="none" lIns="137126" tIns="0" rIns="137126" bIns="0" anchor="t" anchorCtr="0"/>
          <a:lstStyle>
            <a:defPPr>
              <a:defRPr kern="1200" smtId="4294967295"/>
            </a:defPPr>
          </a:lstStyle>
          <a:p>
            <a:pPr algn="ctr" defTabSz="4702588">
              <a:defRPr/>
            </a:pPr>
            <a:r>
              <a:rPr lang="en-US" sz="4100" b="1" dirty="0">
                <a:solidFill>
                  <a:srgbClr val="FFFFFF"/>
                </a:solidFill>
              </a:rPr>
              <a:t>Overview</a:t>
            </a:r>
          </a:p>
        </p:txBody>
      </p:sp>
      <p:sp>
        <p:nvSpPr>
          <p:cNvPr id="40" name="Rectangle 10"/>
          <p:cNvSpPr>
            <a:spLocks noChangeArrowheads="1"/>
          </p:cNvSpPr>
          <p:nvPr/>
        </p:nvSpPr>
        <p:spPr bwMode="auto">
          <a:xfrm>
            <a:off x="4090148" y="14230216"/>
            <a:ext cx="7479509" cy="1356842"/>
          </a:xfrm>
          <a:prstGeom prst="rect">
            <a:avLst/>
          </a:prstGeom>
          <a:solidFill>
            <a:schemeClr val="accent2"/>
          </a:solidFill>
          <a:ln w="9525">
            <a:noFill/>
            <a:miter lim="800000"/>
          </a:ln>
          <a:effectLst>
            <a:outerShdw blurRad="50800" dist="38100" dir="2700000" algn="tl" rotWithShape="0">
              <a:prstClr val="black">
                <a:alpha val="40000"/>
              </a:prstClr>
            </a:outerShdw>
          </a:effectLst>
        </p:spPr>
        <p:txBody>
          <a:bodyPr wrap="none" lIns="137126" tIns="0" rIns="137126" bIns="0" anchor="t" anchorCtr="0"/>
          <a:lstStyle>
            <a:defPPr>
              <a:defRPr kern="1200" smtId="4294967295"/>
            </a:defPPr>
          </a:lstStyle>
          <a:p>
            <a:pPr algn="ctr" defTabSz="4702588">
              <a:defRPr/>
            </a:pPr>
            <a:r>
              <a:rPr lang="en-US" sz="4100" b="1" dirty="0">
                <a:solidFill>
                  <a:srgbClr val="FFFFFF"/>
                </a:solidFill>
              </a:rPr>
              <a:t>How are employment</a:t>
            </a:r>
          </a:p>
          <a:p>
            <a:pPr algn="ctr" defTabSz="4702588">
              <a:defRPr/>
            </a:pPr>
            <a:r>
              <a:rPr lang="en-US" sz="4100" b="1" dirty="0">
                <a:solidFill>
                  <a:srgbClr val="FFFFFF"/>
                </a:solidFill>
              </a:rPr>
              <a:t> outcomes improved?</a:t>
            </a:r>
          </a:p>
        </p:txBody>
      </p:sp>
      <p:sp>
        <p:nvSpPr>
          <p:cNvPr id="41" name="Rectangle 10"/>
          <p:cNvSpPr>
            <a:spLocks noChangeArrowheads="1"/>
          </p:cNvSpPr>
          <p:nvPr/>
        </p:nvSpPr>
        <p:spPr bwMode="auto">
          <a:xfrm>
            <a:off x="12420600" y="5725112"/>
            <a:ext cx="7479509" cy="1025897"/>
          </a:xfrm>
          <a:prstGeom prst="rect">
            <a:avLst/>
          </a:prstGeom>
          <a:solidFill>
            <a:schemeClr val="accent2"/>
          </a:solidFill>
          <a:ln w="9525">
            <a:noFill/>
            <a:miter lim="800000"/>
          </a:ln>
          <a:effectLst>
            <a:outerShdw blurRad="50800" dist="38100" dir="2700000" algn="tl" rotWithShape="0">
              <a:prstClr val="black">
                <a:alpha val="40000"/>
              </a:prstClr>
            </a:outerShdw>
          </a:effectLst>
        </p:spPr>
        <p:txBody>
          <a:bodyPr wrap="none" lIns="137126" tIns="0" rIns="137126" bIns="0" anchor="t" anchorCtr="0"/>
          <a:lstStyle>
            <a:defPPr>
              <a:defRPr kern="1200" smtId="4294967295"/>
            </a:defPPr>
          </a:lstStyle>
          <a:p>
            <a:pPr algn="ctr" defTabSz="4702588">
              <a:defRPr/>
            </a:pPr>
            <a:r>
              <a:rPr lang="en-US" sz="4100" b="1" dirty="0">
                <a:solidFill>
                  <a:srgbClr val="FFFFFF"/>
                </a:solidFill>
              </a:rPr>
              <a:t>Model Components</a:t>
            </a:r>
          </a:p>
        </p:txBody>
      </p:sp>
      <p:sp>
        <p:nvSpPr>
          <p:cNvPr id="42" name="Rectangle 10"/>
          <p:cNvSpPr>
            <a:spLocks noChangeArrowheads="1"/>
          </p:cNvSpPr>
          <p:nvPr/>
        </p:nvSpPr>
        <p:spPr bwMode="auto">
          <a:xfrm>
            <a:off x="28909317" y="5725112"/>
            <a:ext cx="7479509" cy="1025897"/>
          </a:xfrm>
          <a:prstGeom prst="rect">
            <a:avLst/>
          </a:prstGeom>
          <a:solidFill>
            <a:schemeClr val="accent2"/>
          </a:solidFill>
          <a:ln w="9525">
            <a:noFill/>
            <a:miter lim="800000"/>
          </a:ln>
          <a:effectLst>
            <a:outerShdw blurRad="50800" dist="38100" dir="2700000" algn="tl" rotWithShape="0">
              <a:prstClr val="black">
                <a:alpha val="40000"/>
              </a:prstClr>
            </a:outerShdw>
          </a:effectLst>
        </p:spPr>
        <p:txBody>
          <a:bodyPr wrap="none" lIns="137126" tIns="0" rIns="137126" bIns="0" anchor="t" anchorCtr="0"/>
          <a:lstStyle>
            <a:defPPr>
              <a:defRPr kern="1200" smtId="4294967295"/>
            </a:defPPr>
          </a:lstStyle>
          <a:p>
            <a:pPr algn="ctr" defTabSz="4702588">
              <a:defRPr/>
            </a:pPr>
            <a:r>
              <a:rPr lang="en-US" sz="4100" b="1" dirty="0">
                <a:solidFill>
                  <a:srgbClr val="FFFFFF"/>
                </a:solidFill>
              </a:rPr>
              <a:t>Current Internships Available</a:t>
            </a:r>
          </a:p>
        </p:txBody>
      </p:sp>
      <p:sp>
        <p:nvSpPr>
          <p:cNvPr id="43" name="TextBox 21"/>
          <p:cNvSpPr txBox="1">
            <a:spLocks noChangeArrowheads="1"/>
          </p:cNvSpPr>
          <p:nvPr/>
        </p:nvSpPr>
        <p:spPr bwMode="auto">
          <a:xfrm>
            <a:off x="20501627" y="12560964"/>
            <a:ext cx="7848598" cy="2231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smtId="4294967295"/>
            </a:defPPr>
            <a:lvl1pPr marL="342900" indent="-342900"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0" lvl="1" algn="ctr" eaLnBrk="1" hangingPunct="1"/>
            <a:r>
              <a:rPr lang="en-US" sz="4000" b="1" dirty="0">
                <a:solidFill>
                  <a:schemeClr val="accent2"/>
                </a:solidFill>
                <a:effectLst>
                  <a:outerShdw blurRad="38100" dist="38100" dir="2700000" algn="tl">
                    <a:srgbClr val="000000">
                      <a:alpha val="43137"/>
                    </a:srgbClr>
                  </a:outerShdw>
                </a:effectLst>
                <a:latin typeface="Arial" pitchFamily="34" charset="0"/>
                <a:cs typeface="Arial" pitchFamily="34" charset="0"/>
              </a:rPr>
              <a:t>One of the most important outcomes of higher education for students with IDD is employment. </a:t>
            </a:r>
          </a:p>
          <a:p>
            <a:pPr marL="0" lvl="1" algn="ctr" eaLnBrk="1" hangingPunct="1"/>
            <a:endParaRPr lang="en-US" sz="800" b="1" dirty="0">
              <a:solidFill>
                <a:schemeClr val="accent2"/>
              </a:solidFill>
              <a:effectLst>
                <a:outerShdw blurRad="38100" dist="38100" dir="2700000" algn="tl">
                  <a:srgbClr val="000000">
                    <a:alpha val="43137"/>
                  </a:srgbClr>
                </a:outerShdw>
              </a:effectLst>
              <a:latin typeface="Arial" pitchFamily="34" charset="0"/>
              <a:cs typeface="Arial" pitchFamily="34" charset="0"/>
            </a:endParaRPr>
          </a:p>
          <a:p>
            <a:pPr marL="0" lvl="1" algn="just" eaLnBrk="1" hangingPunct="1"/>
            <a:r>
              <a:rPr lang="en-US" sz="2800" dirty="0">
                <a:solidFill>
                  <a:schemeClr val="tx2"/>
                </a:solidFill>
                <a:latin typeface="Arial" pitchFamily="34" charset="0"/>
                <a:cs typeface="Arial" pitchFamily="34" charset="0"/>
              </a:rPr>
              <a:t>While Project SEARCH has partnered with more than twenty-five universities, </a:t>
            </a:r>
            <a:r>
              <a:rPr lang="en-US" sz="2800" b="1" dirty="0">
                <a:solidFill>
                  <a:schemeClr val="tx2"/>
                </a:solidFill>
                <a:latin typeface="Arial" pitchFamily="34" charset="0"/>
                <a:cs typeface="Arial" pitchFamily="34" charset="0"/>
              </a:rPr>
              <a:t>Project SEARCH at SU is </a:t>
            </a:r>
            <a:r>
              <a:rPr lang="en-US" sz="2800" b="1" u="sng" dirty="0">
                <a:solidFill>
                  <a:schemeClr val="tx2"/>
                </a:solidFill>
                <a:latin typeface="Arial" pitchFamily="34" charset="0"/>
                <a:cs typeface="Arial" pitchFamily="34" charset="0"/>
              </a:rPr>
              <a:t>one of the first</a:t>
            </a:r>
            <a:r>
              <a:rPr lang="en-US" sz="2800" b="1" dirty="0">
                <a:solidFill>
                  <a:schemeClr val="tx2"/>
                </a:solidFill>
                <a:latin typeface="Arial" pitchFamily="34" charset="0"/>
                <a:cs typeface="Arial" pitchFamily="34" charset="0"/>
              </a:rPr>
              <a:t> to offer both an inclusive higher education track and Project SEARCH on the same campus. </a:t>
            </a:r>
          </a:p>
          <a:p>
            <a:pPr marL="0" lvl="1" algn="just" eaLnBrk="1" hangingPunct="1"/>
            <a:endParaRPr lang="en-US" sz="2800" dirty="0">
              <a:solidFill>
                <a:schemeClr val="tx2"/>
              </a:solidFill>
              <a:latin typeface="Arial" pitchFamily="34" charset="0"/>
              <a:cs typeface="Arial" pitchFamily="34" charset="0"/>
            </a:endParaRPr>
          </a:p>
          <a:p>
            <a:pPr marL="0" lvl="1" algn="just" eaLnBrk="1" hangingPunct="1"/>
            <a:r>
              <a:rPr lang="en-US" sz="2800" dirty="0">
                <a:solidFill>
                  <a:schemeClr val="tx2"/>
                </a:solidFill>
                <a:latin typeface="Arial" pitchFamily="34" charset="0"/>
                <a:cs typeface="Arial" pitchFamily="34" charset="0"/>
              </a:rPr>
              <a:t>Our typically have completed </a:t>
            </a:r>
            <a:r>
              <a:rPr lang="en-US" sz="2800" dirty="0" err="1">
                <a:solidFill>
                  <a:schemeClr val="tx2"/>
                </a:solidFill>
                <a:latin typeface="Arial" pitchFamily="34" charset="0"/>
                <a:cs typeface="Arial" pitchFamily="34" charset="0"/>
              </a:rPr>
              <a:t>InclusiveU</a:t>
            </a:r>
            <a:r>
              <a:rPr lang="en-US" sz="2800" dirty="0">
                <a:solidFill>
                  <a:schemeClr val="tx2"/>
                </a:solidFill>
                <a:latin typeface="Arial" pitchFamily="34" charset="0"/>
                <a:cs typeface="Arial" pitchFamily="34" charset="0"/>
              </a:rPr>
              <a:t> at Syracuse University, and have graduated high school, or are 21 years or older. Students must have the </a:t>
            </a:r>
            <a:r>
              <a:rPr lang="en-US" sz="2800" b="1" dirty="0">
                <a:solidFill>
                  <a:schemeClr val="tx2"/>
                </a:solidFill>
                <a:latin typeface="Arial" pitchFamily="34" charset="0"/>
                <a:cs typeface="Arial" pitchFamily="34" charset="0"/>
              </a:rPr>
              <a:t>goal of integrated competitive employmen</a:t>
            </a:r>
            <a:r>
              <a:rPr lang="en-US" sz="2800" dirty="0">
                <a:solidFill>
                  <a:schemeClr val="tx2"/>
                </a:solidFill>
                <a:latin typeface="Arial" pitchFamily="34" charset="0"/>
                <a:cs typeface="Arial" pitchFamily="34" charset="0"/>
              </a:rPr>
              <a:t>t upon graduation from Project SEARCH. Internships are unpaid. Working with our local vocational rehabilitation, New York State Office for People with Developmental Disabilities (OPWDD), and a local agency support is provided on the site to allow students the assistance needed when learning a job.</a:t>
            </a:r>
          </a:p>
          <a:p>
            <a:pPr marL="0" lvl="1" algn="just" eaLnBrk="1" hangingPunct="1"/>
            <a:endParaRPr lang="en-US" sz="2800" i="1" dirty="0">
              <a:solidFill>
                <a:schemeClr val="tx2"/>
              </a:solidFill>
              <a:latin typeface="Arial" pitchFamily="34" charset="0"/>
              <a:cs typeface="Arial" pitchFamily="34" charset="0"/>
            </a:endParaRPr>
          </a:p>
          <a:p>
            <a:pPr marL="0" lvl="1" algn="ctr" eaLnBrk="1" hangingPunct="1"/>
            <a:r>
              <a:rPr lang="en-US" sz="3600" b="1" i="1" u="sng" dirty="0">
                <a:solidFill>
                  <a:schemeClr val="accent2"/>
                </a:solidFill>
                <a:latin typeface="Arial" pitchFamily="34" charset="0"/>
                <a:cs typeface="Arial" pitchFamily="34" charset="0"/>
              </a:rPr>
              <a:t>A Day In the Life of an Intern</a:t>
            </a:r>
          </a:p>
          <a:p>
            <a:pPr marL="0" lvl="1" algn="ctr" eaLnBrk="1" hangingPunct="1"/>
            <a:endParaRPr lang="en-US" sz="800" b="1" u="sng" dirty="0">
              <a:solidFill>
                <a:schemeClr val="accent2"/>
              </a:solidFill>
              <a:latin typeface="Arial" pitchFamily="34" charset="0"/>
              <a:cs typeface="Arial" pitchFamily="34" charset="0"/>
            </a:endParaRPr>
          </a:p>
          <a:p>
            <a:pPr marL="457200" lvl="1" indent="-457200" algn="ctr" eaLnBrk="1" hangingPunct="1">
              <a:buFont typeface="Wingdings" panose="05000000000000000000" pitchFamily="2" charset="2"/>
              <a:buChar char="Ø"/>
            </a:pPr>
            <a:r>
              <a:rPr lang="en-US" sz="2800" b="1" dirty="0">
                <a:solidFill>
                  <a:schemeClr val="accent2"/>
                </a:solidFill>
                <a:latin typeface="Arial" pitchFamily="34" charset="0"/>
                <a:cs typeface="Arial" pitchFamily="34" charset="0"/>
              </a:rPr>
              <a:t>9:00 -9:45am Classroom Soft Skills Work</a:t>
            </a:r>
          </a:p>
          <a:p>
            <a:pPr marL="457200" lvl="1" indent="-457200" algn="ctr" eaLnBrk="1" hangingPunct="1">
              <a:buFont typeface="Wingdings" panose="05000000000000000000" pitchFamily="2" charset="2"/>
              <a:buChar char="Ø"/>
            </a:pPr>
            <a:r>
              <a:rPr lang="en-US" sz="2800" b="1" dirty="0">
                <a:solidFill>
                  <a:schemeClr val="accent2"/>
                </a:solidFill>
                <a:latin typeface="Arial" pitchFamily="34" charset="0"/>
                <a:cs typeface="Arial" pitchFamily="34" charset="0"/>
              </a:rPr>
              <a:t>9:45-10:00am Travel to Internship Site</a:t>
            </a:r>
          </a:p>
          <a:p>
            <a:pPr marL="457200" lvl="1" indent="-457200" algn="ctr" eaLnBrk="1" hangingPunct="1">
              <a:buFont typeface="Wingdings" panose="05000000000000000000" pitchFamily="2" charset="2"/>
              <a:buChar char="Ø"/>
            </a:pPr>
            <a:r>
              <a:rPr lang="en-US" sz="2800" b="1" dirty="0">
                <a:solidFill>
                  <a:schemeClr val="accent2"/>
                </a:solidFill>
                <a:latin typeface="Arial" pitchFamily="34" charset="0"/>
                <a:cs typeface="Arial" pitchFamily="34" charset="0"/>
              </a:rPr>
              <a:t>10:00am-2:00pm Internship</a:t>
            </a:r>
          </a:p>
          <a:p>
            <a:pPr marL="457200" lvl="1" indent="-457200" algn="ctr" eaLnBrk="1" hangingPunct="1">
              <a:buFont typeface="Wingdings" panose="05000000000000000000" pitchFamily="2" charset="2"/>
              <a:buChar char="Ø"/>
            </a:pPr>
            <a:r>
              <a:rPr lang="en-US" sz="2800" b="1" dirty="0">
                <a:solidFill>
                  <a:schemeClr val="accent2"/>
                </a:solidFill>
                <a:latin typeface="Arial" pitchFamily="34" charset="0"/>
                <a:cs typeface="Arial" pitchFamily="34" charset="0"/>
              </a:rPr>
              <a:t>2:00-2:30 End of day wrap up</a:t>
            </a:r>
          </a:p>
          <a:p>
            <a:pPr marL="0" lvl="1" algn="just" eaLnBrk="1" hangingPunct="1"/>
            <a:endParaRPr lang="en-US" sz="2800" dirty="0">
              <a:solidFill>
                <a:schemeClr val="tx2"/>
              </a:solidFill>
              <a:latin typeface="Arial" pitchFamily="34" charset="0"/>
              <a:cs typeface="Arial" pitchFamily="34" charset="0"/>
            </a:endParaRPr>
          </a:p>
          <a:p>
            <a:pPr marL="0" lvl="1" algn="just" eaLnBrk="1" hangingPunct="1"/>
            <a:r>
              <a:rPr lang="en-US" sz="2800" dirty="0">
                <a:solidFill>
                  <a:schemeClr val="tx2"/>
                </a:solidFill>
                <a:latin typeface="Arial" pitchFamily="34" charset="0"/>
                <a:cs typeface="Arial" pitchFamily="34" charset="0"/>
              </a:rPr>
              <a:t>Interns at Syracuse University have the unique opportunity to engrain themselves in the diverse culture of the campus. Combined with our Peer2Peer initiative, students are able to not only contribute to campus life through meaningful work, but socially as well.</a:t>
            </a:r>
          </a:p>
          <a:p>
            <a:pPr marL="0" lvl="1" algn="just" eaLnBrk="1" hangingPunct="1"/>
            <a:endParaRPr lang="en-US" sz="2800" dirty="0">
              <a:solidFill>
                <a:schemeClr val="tx2"/>
              </a:solidFill>
              <a:latin typeface="Arial" pitchFamily="34" charset="0"/>
              <a:cs typeface="Arial" pitchFamily="34" charset="0"/>
            </a:endParaRPr>
          </a:p>
          <a:p>
            <a:pPr marL="0" lvl="1" algn="just" eaLnBrk="1" hangingPunct="1"/>
            <a:r>
              <a:rPr lang="en-US" sz="2800" dirty="0">
                <a:solidFill>
                  <a:schemeClr val="tx2"/>
                </a:solidFill>
                <a:latin typeface="Arial" pitchFamily="34" charset="0"/>
                <a:cs typeface="Arial" pitchFamily="34" charset="0"/>
              </a:rPr>
              <a:t>SU offers a large array of positions so individuals can </a:t>
            </a:r>
            <a:r>
              <a:rPr lang="en-US" sz="2800" b="1" dirty="0">
                <a:solidFill>
                  <a:schemeClr val="tx2"/>
                </a:solidFill>
                <a:latin typeface="Arial" pitchFamily="34" charset="0"/>
                <a:cs typeface="Arial" pitchFamily="34" charset="0"/>
              </a:rPr>
              <a:t>pursue their interests and passions </a:t>
            </a:r>
            <a:r>
              <a:rPr lang="en-US" sz="2800" dirty="0">
                <a:solidFill>
                  <a:schemeClr val="tx2"/>
                </a:solidFill>
                <a:latin typeface="Arial" pitchFamily="34" charset="0"/>
                <a:cs typeface="Arial" pitchFamily="34" charset="0"/>
              </a:rPr>
              <a:t>rather than </a:t>
            </a:r>
            <a:r>
              <a:rPr lang="en-US" sz="2800" i="1" dirty="0">
                <a:solidFill>
                  <a:schemeClr val="tx2"/>
                </a:solidFill>
                <a:latin typeface="Arial" pitchFamily="34" charset="0"/>
                <a:cs typeface="Arial" pitchFamily="34" charset="0"/>
              </a:rPr>
              <a:t>simply accepting a position because it is available</a:t>
            </a:r>
            <a:r>
              <a:rPr lang="en-US" sz="2800" dirty="0">
                <a:solidFill>
                  <a:schemeClr val="tx2"/>
                </a:solidFill>
                <a:latin typeface="Arial" pitchFamily="34" charset="0"/>
                <a:cs typeface="Arial" pitchFamily="34" charset="0"/>
              </a:rPr>
              <a:t>. The presence of interns with developmental disabilities in the work place changes the attitudes of supervisors and employees, and assists them in thinking more innovatively about roles individuals with disabilities can play in the success of an institution.</a:t>
            </a:r>
          </a:p>
          <a:p>
            <a:pPr marL="0" lvl="1" algn="just" eaLnBrk="1" hangingPunct="1"/>
            <a:endParaRPr lang="en-US" sz="2800" dirty="0">
              <a:solidFill>
                <a:schemeClr val="tx2"/>
              </a:solidFill>
              <a:latin typeface="Arial" pitchFamily="34" charset="0"/>
              <a:cs typeface="Arial" pitchFamily="34" charset="0"/>
            </a:endParaRPr>
          </a:p>
          <a:p>
            <a:pPr marL="0" lvl="1" algn="just" eaLnBrk="1" hangingPunct="1"/>
            <a:endParaRPr lang="en-US" sz="2800" dirty="0">
              <a:solidFill>
                <a:schemeClr val="tx2"/>
              </a:solidFill>
              <a:latin typeface="Arial" pitchFamily="34" charset="0"/>
              <a:cs typeface="Arial" pitchFamily="34" charset="0"/>
            </a:endParaRPr>
          </a:p>
          <a:p>
            <a:pPr marL="0" lvl="1" algn="just" eaLnBrk="1" hangingPunct="1"/>
            <a:endParaRPr lang="en-US" sz="2800" dirty="0">
              <a:solidFill>
                <a:schemeClr val="tx2"/>
              </a:solidFill>
              <a:latin typeface="Arial" pitchFamily="34" charset="0"/>
              <a:cs typeface="Arial" pitchFamily="34" charset="0"/>
            </a:endParaRPr>
          </a:p>
          <a:p>
            <a:pPr marL="0" lvl="1" algn="just" eaLnBrk="1" hangingPunct="1"/>
            <a:endParaRPr lang="en-US" sz="2800" b="1" dirty="0">
              <a:solidFill>
                <a:schemeClr val="tx2"/>
              </a:solidFill>
              <a:latin typeface="Arial" pitchFamily="34" charset="0"/>
              <a:cs typeface="Arial" pitchFamily="34" charset="0"/>
            </a:endParaRPr>
          </a:p>
        </p:txBody>
      </p:sp>
      <p:sp>
        <p:nvSpPr>
          <p:cNvPr id="45" name="Rectangle 44"/>
          <p:cNvSpPr/>
          <p:nvPr/>
        </p:nvSpPr>
        <p:spPr>
          <a:xfrm>
            <a:off x="4238603" y="16876089"/>
            <a:ext cx="7479509" cy="529569"/>
          </a:xfrm>
          <a:prstGeom prst="rect">
            <a:avLst/>
          </a:prstGeom>
        </p:spPr>
        <p:txBody>
          <a:bodyPr wrap="square">
            <a:spAutoFit/>
          </a:bodyPr>
          <a:lstStyle>
            <a:defPPr>
              <a:defRPr kern="1200" smtId="4294967295"/>
            </a:defPPr>
          </a:lstStyle>
          <a:p>
            <a:pPr algn="just">
              <a:lnSpc>
                <a:spcPct val="110000"/>
              </a:lnSpc>
            </a:pPr>
            <a:endParaRPr lang="en-US" sz="2800" b="1" dirty="0">
              <a:solidFill>
                <a:schemeClr val="tx2"/>
              </a:solidFill>
              <a:latin typeface="Arial" pitchFamily="34" charset="0"/>
              <a:cs typeface="Arial" pitchFamily="34" charset="0"/>
            </a:endParaRPr>
          </a:p>
        </p:txBody>
      </p:sp>
      <p:sp>
        <p:nvSpPr>
          <p:cNvPr id="46" name="Rectangle 45"/>
          <p:cNvSpPr/>
          <p:nvPr/>
        </p:nvSpPr>
        <p:spPr>
          <a:xfrm>
            <a:off x="12387943" y="7198634"/>
            <a:ext cx="7471488" cy="15733538"/>
          </a:xfrm>
          <a:prstGeom prst="rect">
            <a:avLst/>
          </a:prstGeom>
        </p:spPr>
        <p:txBody>
          <a:bodyPr wrap="square">
            <a:spAutoFit/>
          </a:bodyPr>
          <a:lstStyle>
            <a:defPPr>
              <a:defRPr kern="1200" smtId="4294967295"/>
            </a:defPPr>
          </a:lstStyle>
          <a:p>
            <a:pPr algn="just">
              <a:lnSpc>
                <a:spcPct val="110000"/>
              </a:lnSpc>
            </a:pPr>
            <a:r>
              <a:rPr lang="en-US" sz="2800" b="1" dirty="0">
                <a:solidFill>
                  <a:schemeClr val="tx2"/>
                </a:solidFill>
                <a:latin typeface="Arial" pitchFamily="34" charset="0"/>
                <a:cs typeface="Arial" pitchFamily="34" charset="0"/>
              </a:rPr>
              <a:t>Successful program outcomes for each Project SEARCH intern are defined as competitive employment in an integrated setting:</a:t>
            </a:r>
          </a:p>
          <a:p>
            <a:pPr algn="just">
              <a:lnSpc>
                <a:spcPct val="110000"/>
              </a:lnSpc>
            </a:pPr>
            <a:endParaRPr lang="en-US" sz="2800" b="1" dirty="0">
              <a:solidFill>
                <a:schemeClr val="tx2"/>
              </a:solidFill>
              <a:latin typeface="Arial" pitchFamily="34" charset="0"/>
              <a:cs typeface="Arial" pitchFamily="34" charset="0"/>
            </a:endParaRPr>
          </a:p>
          <a:p>
            <a:pPr marL="457200" indent="-457200" algn="just">
              <a:lnSpc>
                <a:spcPct val="110000"/>
              </a:lnSpc>
              <a:buFont typeface="Arial" charset="0"/>
              <a:buChar char="•"/>
            </a:pPr>
            <a:r>
              <a:rPr lang="en-US" sz="2800" b="1" dirty="0">
                <a:solidFill>
                  <a:schemeClr val="tx2"/>
                </a:solidFill>
                <a:latin typeface="Arial" pitchFamily="34" charset="0"/>
                <a:cs typeface="Arial" pitchFamily="34" charset="0"/>
              </a:rPr>
              <a:t>Non-seasonal employment</a:t>
            </a:r>
            <a:r>
              <a:rPr lang="en-US" sz="2800" dirty="0">
                <a:solidFill>
                  <a:schemeClr val="tx2"/>
                </a:solidFill>
                <a:latin typeface="Arial" pitchFamily="34" charset="0"/>
                <a:cs typeface="Arial" pitchFamily="34" charset="0"/>
              </a:rPr>
              <a:t>, 16 hours per week or more, minimum wage (varies by state) or higher</a:t>
            </a:r>
          </a:p>
          <a:p>
            <a:pPr marL="457200" indent="-457200" algn="just">
              <a:lnSpc>
                <a:spcPct val="110000"/>
              </a:lnSpc>
              <a:buFontTx/>
              <a:buChar char="-"/>
            </a:pPr>
            <a:endParaRPr lang="en-US" sz="2800" b="1" dirty="0">
              <a:solidFill>
                <a:schemeClr val="tx2"/>
              </a:solidFill>
              <a:latin typeface="Arial" pitchFamily="34" charset="0"/>
              <a:cs typeface="Arial" pitchFamily="34" charset="0"/>
            </a:endParaRPr>
          </a:p>
          <a:p>
            <a:pPr marL="457200" indent="-457200" algn="just">
              <a:lnSpc>
                <a:spcPct val="110000"/>
              </a:lnSpc>
              <a:buFont typeface="Arial" charset="0"/>
              <a:buChar char="•"/>
            </a:pPr>
            <a:r>
              <a:rPr lang="en-US" sz="2800" b="1" dirty="0">
                <a:solidFill>
                  <a:schemeClr val="tx2"/>
                </a:solidFill>
                <a:latin typeface="Arial" pitchFamily="34" charset="0"/>
                <a:cs typeface="Arial" pitchFamily="34" charset="0"/>
              </a:rPr>
              <a:t>Business led</a:t>
            </a:r>
            <a:r>
              <a:rPr lang="en-US" sz="2800" dirty="0">
                <a:solidFill>
                  <a:schemeClr val="tx2"/>
                </a:solidFill>
                <a:latin typeface="Arial" pitchFamily="34" charset="0"/>
                <a:cs typeface="Arial" pitchFamily="34" charset="0"/>
              </a:rPr>
              <a:t>, allowing the students to learn relevant, marketable skills in their community through business immersion. </a:t>
            </a:r>
          </a:p>
          <a:p>
            <a:pPr algn="just">
              <a:lnSpc>
                <a:spcPct val="110000"/>
              </a:lnSpc>
            </a:pPr>
            <a:endParaRPr lang="en-US" sz="2800" b="1" dirty="0">
              <a:solidFill>
                <a:schemeClr val="tx2"/>
              </a:solidFill>
              <a:latin typeface="Arial" pitchFamily="34" charset="0"/>
              <a:cs typeface="Arial" pitchFamily="34" charset="0"/>
            </a:endParaRPr>
          </a:p>
          <a:p>
            <a:pPr marL="457200" indent="-457200" algn="just">
              <a:lnSpc>
                <a:spcPct val="110000"/>
              </a:lnSpc>
              <a:buFont typeface="Arial" charset="0"/>
              <a:buChar char="•"/>
            </a:pPr>
            <a:r>
              <a:rPr lang="en-US" sz="2800" b="1" dirty="0">
                <a:solidFill>
                  <a:schemeClr val="tx2"/>
                </a:solidFill>
                <a:latin typeface="Arial" pitchFamily="34" charset="0"/>
                <a:cs typeface="Arial" pitchFamily="34" charset="0"/>
              </a:rPr>
              <a:t>Collaboration</a:t>
            </a:r>
            <a:r>
              <a:rPr lang="en-US" sz="2800" dirty="0">
                <a:solidFill>
                  <a:schemeClr val="tx2"/>
                </a:solidFill>
                <a:latin typeface="Arial" pitchFamily="34" charset="0"/>
                <a:cs typeface="Arial" pitchFamily="34" charset="0"/>
              </a:rPr>
              <a:t> of all partnering agencies to allow seamless transition of services.</a:t>
            </a:r>
          </a:p>
          <a:p>
            <a:pPr algn="just">
              <a:lnSpc>
                <a:spcPct val="110000"/>
              </a:lnSpc>
            </a:pPr>
            <a:endParaRPr lang="en-US" sz="2800" b="1" dirty="0">
              <a:solidFill>
                <a:schemeClr val="tx2"/>
              </a:solidFill>
              <a:latin typeface="Arial" pitchFamily="34" charset="0"/>
              <a:cs typeface="Arial" pitchFamily="34" charset="0"/>
            </a:endParaRPr>
          </a:p>
          <a:p>
            <a:pPr marL="457200" indent="-457200" algn="just">
              <a:lnSpc>
                <a:spcPct val="110000"/>
              </a:lnSpc>
              <a:buFont typeface="Arial" charset="0"/>
              <a:buChar char="•"/>
            </a:pPr>
            <a:r>
              <a:rPr lang="en-US" sz="2800" b="1" dirty="0">
                <a:solidFill>
                  <a:schemeClr val="tx2"/>
                </a:solidFill>
                <a:latin typeface="Arial" pitchFamily="34" charset="0"/>
                <a:cs typeface="Arial" pitchFamily="34" charset="0"/>
              </a:rPr>
              <a:t>Total immersion</a:t>
            </a:r>
            <a:r>
              <a:rPr lang="en-US" sz="2800" dirty="0">
                <a:solidFill>
                  <a:schemeClr val="tx2"/>
                </a:solidFill>
                <a:latin typeface="Arial" pitchFamily="34" charset="0"/>
                <a:cs typeface="Arial" pitchFamily="34" charset="0"/>
              </a:rPr>
              <a:t> in the workplace each day along with on-site staff through a coordinator/teacher and job coaches.</a:t>
            </a:r>
          </a:p>
          <a:p>
            <a:pPr algn="just">
              <a:lnSpc>
                <a:spcPct val="110000"/>
              </a:lnSpc>
            </a:pPr>
            <a:endParaRPr lang="en-US" sz="2800" b="1" dirty="0">
              <a:solidFill>
                <a:schemeClr val="tx2"/>
              </a:solidFill>
              <a:latin typeface="Arial" pitchFamily="34" charset="0"/>
              <a:cs typeface="Arial" pitchFamily="34" charset="0"/>
            </a:endParaRPr>
          </a:p>
          <a:p>
            <a:pPr marL="457200" indent="-457200" algn="just">
              <a:lnSpc>
                <a:spcPct val="110000"/>
              </a:lnSpc>
              <a:buFont typeface="Arial" charset="0"/>
              <a:buChar char="•"/>
            </a:pPr>
            <a:r>
              <a:rPr lang="en-US" sz="2800" dirty="0">
                <a:solidFill>
                  <a:schemeClr val="tx2"/>
                </a:solidFill>
                <a:latin typeface="Arial" pitchFamily="34" charset="0"/>
                <a:cs typeface="Arial" pitchFamily="34" charset="0"/>
              </a:rPr>
              <a:t>Activities of the program are </a:t>
            </a:r>
            <a:r>
              <a:rPr lang="en-US" sz="2800" b="1" dirty="0">
                <a:solidFill>
                  <a:schemeClr val="tx2"/>
                </a:solidFill>
                <a:latin typeface="Arial" pitchFamily="34" charset="0"/>
                <a:cs typeface="Arial" pitchFamily="34" charset="0"/>
              </a:rPr>
              <a:t>tied to federal IDEA (2004) Indicators</a:t>
            </a:r>
            <a:r>
              <a:rPr lang="en-US" sz="2800" dirty="0">
                <a:solidFill>
                  <a:schemeClr val="tx2"/>
                </a:solidFill>
                <a:latin typeface="Arial" pitchFamily="34" charset="0"/>
                <a:cs typeface="Arial" pitchFamily="34" charset="0"/>
              </a:rPr>
              <a:t> </a:t>
            </a:r>
          </a:p>
          <a:p>
            <a:pPr marL="2335398" lvl="1" indent="-457200" algn="just">
              <a:lnSpc>
                <a:spcPct val="110000"/>
              </a:lnSpc>
              <a:buFont typeface="Arial" charset="0"/>
              <a:buChar char="•"/>
            </a:pPr>
            <a:r>
              <a:rPr lang="en-US" sz="2800" dirty="0">
                <a:solidFill>
                  <a:schemeClr val="tx2"/>
                </a:solidFill>
                <a:latin typeface="Arial" pitchFamily="34" charset="0"/>
                <a:cs typeface="Arial" pitchFamily="34" charset="0"/>
              </a:rPr>
              <a:t>Graduation</a:t>
            </a:r>
          </a:p>
          <a:p>
            <a:pPr marL="2335398" lvl="1" indent="-457200" algn="just">
              <a:lnSpc>
                <a:spcPct val="110000"/>
              </a:lnSpc>
              <a:buFont typeface="Arial" charset="0"/>
              <a:buChar char="•"/>
            </a:pPr>
            <a:r>
              <a:rPr lang="en-US" sz="2800" dirty="0">
                <a:solidFill>
                  <a:schemeClr val="tx2"/>
                </a:solidFill>
                <a:latin typeface="Arial" pitchFamily="34" charset="0"/>
                <a:cs typeface="Arial" pitchFamily="34" charset="0"/>
              </a:rPr>
              <a:t>Dropout Rates</a:t>
            </a:r>
          </a:p>
          <a:p>
            <a:pPr marL="2335398" lvl="1" indent="-457200" algn="just">
              <a:lnSpc>
                <a:spcPct val="110000"/>
              </a:lnSpc>
              <a:buFont typeface="Arial" charset="0"/>
              <a:buChar char="•"/>
            </a:pPr>
            <a:r>
              <a:rPr lang="en-US" sz="2800" dirty="0">
                <a:solidFill>
                  <a:schemeClr val="tx2"/>
                </a:solidFill>
                <a:latin typeface="Arial" pitchFamily="34" charset="0"/>
                <a:cs typeface="Arial" pitchFamily="34" charset="0"/>
              </a:rPr>
              <a:t>Least Restrictive Environment</a:t>
            </a:r>
          </a:p>
          <a:p>
            <a:pPr marL="2335398" lvl="1" indent="-457200" algn="just">
              <a:lnSpc>
                <a:spcPct val="110000"/>
              </a:lnSpc>
              <a:buFont typeface="Arial" charset="0"/>
              <a:buChar char="•"/>
            </a:pPr>
            <a:r>
              <a:rPr lang="en-US" sz="2800" dirty="0">
                <a:solidFill>
                  <a:schemeClr val="tx2"/>
                </a:solidFill>
                <a:latin typeface="Arial" pitchFamily="34" charset="0"/>
                <a:cs typeface="Arial" pitchFamily="34" charset="0"/>
              </a:rPr>
              <a:t>Parent Involvement</a:t>
            </a:r>
          </a:p>
          <a:p>
            <a:pPr marL="2335398" lvl="1" indent="-457200">
              <a:lnSpc>
                <a:spcPct val="110000"/>
              </a:lnSpc>
              <a:buFont typeface="Arial" charset="0"/>
              <a:buChar char="•"/>
            </a:pPr>
            <a:r>
              <a:rPr lang="en-US" sz="2800" dirty="0">
                <a:solidFill>
                  <a:schemeClr val="tx2"/>
                </a:solidFill>
                <a:latin typeface="Arial" pitchFamily="34" charset="0"/>
                <a:cs typeface="Arial" pitchFamily="34" charset="0"/>
              </a:rPr>
              <a:t>Transition Goals and Compliant IEP</a:t>
            </a:r>
          </a:p>
          <a:p>
            <a:pPr marL="2335398" lvl="1" indent="-457200" algn="just">
              <a:lnSpc>
                <a:spcPct val="110000"/>
              </a:lnSpc>
              <a:buFont typeface="Arial" charset="0"/>
              <a:buChar char="•"/>
            </a:pPr>
            <a:r>
              <a:rPr lang="en-US" sz="2800" dirty="0">
                <a:solidFill>
                  <a:schemeClr val="tx2"/>
                </a:solidFill>
                <a:latin typeface="Arial" pitchFamily="34" charset="0"/>
                <a:cs typeface="Arial" pitchFamily="34" charset="0"/>
              </a:rPr>
              <a:t>Post School Outcomes</a:t>
            </a:r>
          </a:p>
          <a:p>
            <a:pPr algn="just">
              <a:lnSpc>
                <a:spcPct val="110000"/>
              </a:lnSpc>
            </a:pPr>
            <a:endParaRPr lang="en-US" sz="2800" b="1" dirty="0">
              <a:solidFill>
                <a:schemeClr val="tx2"/>
              </a:solidFill>
              <a:latin typeface="Arial" pitchFamily="34" charset="0"/>
              <a:cs typeface="Arial" pitchFamily="34" charset="0"/>
            </a:endParaRPr>
          </a:p>
          <a:p>
            <a:pPr marL="457200" indent="-457200" algn="just">
              <a:lnSpc>
                <a:spcPct val="110000"/>
              </a:lnSpc>
              <a:buFont typeface="Arial" charset="0"/>
              <a:buChar char="•"/>
            </a:pPr>
            <a:r>
              <a:rPr lang="en-US" sz="2800" dirty="0">
                <a:solidFill>
                  <a:schemeClr val="tx2"/>
                </a:solidFill>
                <a:latin typeface="Arial" pitchFamily="34" charset="0"/>
                <a:cs typeface="Arial" pitchFamily="34" charset="0"/>
              </a:rPr>
              <a:t>Graduates receive </a:t>
            </a:r>
            <a:r>
              <a:rPr lang="en-US" sz="2800" b="1" dirty="0">
                <a:solidFill>
                  <a:schemeClr val="tx2"/>
                </a:solidFill>
                <a:latin typeface="Arial" pitchFamily="34" charset="0"/>
                <a:cs typeface="Arial" pitchFamily="34" charset="0"/>
              </a:rPr>
              <a:t>follow-along services </a:t>
            </a:r>
            <a:r>
              <a:rPr lang="en-US" sz="2800" dirty="0">
                <a:solidFill>
                  <a:schemeClr val="tx2"/>
                </a:solidFill>
                <a:latin typeface="Arial" pitchFamily="34" charset="0"/>
                <a:cs typeface="Arial" pitchFamily="34" charset="0"/>
              </a:rPr>
              <a:t>after graduation to assist in maintaining their employment.</a:t>
            </a:r>
          </a:p>
        </p:txBody>
      </p:sp>
      <p:sp>
        <p:nvSpPr>
          <p:cNvPr id="50" name="Rectangle 49"/>
          <p:cNvSpPr/>
          <p:nvPr/>
        </p:nvSpPr>
        <p:spPr>
          <a:xfrm>
            <a:off x="1" y="-40909"/>
            <a:ext cx="2666999" cy="32918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a:p>
        </p:txBody>
      </p:sp>
      <p:cxnSp>
        <p:nvCxnSpPr>
          <p:cNvPr id="51" name="Straight Connector 50"/>
          <p:cNvCxnSpPr/>
          <p:nvPr/>
        </p:nvCxnSpPr>
        <p:spPr>
          <a:xfrm flipH="1">
            <a:off x="2971800" y="-40909"/>
            <a:ext cx="0" cy="32918400"/>
          </a:xfrm>
          <a:prstGeom prst="line">
            <a:avLst/>
          </a:prstGeom>
          <a:ln w="190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 Placeholder 6"/>
          <p:cNvSpPr>
            <a:spLocks noGrp="1"/>
          </p:cNvSpPr>
          <p:nvPr>
            <p:ph type="body" sz="quarter" idx="13"/>
          </p:nvPr>
        </p:nvSpPr>
        <p:spPr>
          <a:xfrm>
            <a:off x="4191000" y="1461341"/>
            <a:ext cx="28422600" cy="2286000"/>
          </a:xfrm>
        </p:spPr>
        <p:txBody>
          <a:bodyPr/>
          <a:lstStyle>
            <a:defPPr>
              <a:defRPr kern="1200" smtId="4294967295"/>
            </a:defPPr>
          </a:lstStyle>
          <a:p>
            <a:r>
              <a:rPr lang="en-US" dirty="0"/>
              <a:t>Your Inclusive College Experience is Over; Now What? </a:t>
            </a:r>
          </a:p>
          <a:p>
            <a:r>
              <a:rPr lang="en-US" dirty="0"/>
              <a:t>Project SEARCH at Syracuse University</a:t>
            </a:r>
            <a:endParaRPr lang="en-US" sz="5400" dirty="0">
              <a:latin typeface="Arial" pitchFamily="34" charset="0"/>
              <a:cs typeface="Arial" pitchFamily="34" charset="0"/>
            </a:endParaRPr>
          </a:p>
        </p:txBody>
      </p:sp>
      <p:sp>
        <p:nvSpPr>
          <p:cNvPr id="53" name="Text Placeholder 7"/>
          <p:cNvSpPr>
            <a:spLocks noGrp="1"/>
          </p:cNvSpPr>
          <p:nvPr>
            <p:ph type="body" sz="quarter" idx="14"/>
          </p:nvPr>
        </p:nvSpPr>
        <p:spPr>
          <a:xfrm>
            <a:off x="3886200" y="2971799"/>
            <a:ext cx="28727400" cy="2310863"/>
          </a:xfrm>
        </p:spPr>
        <p:txBody>
          <a:bodyPr/>
          <a:lstStyle>
            <a:defPPr>
              <a:defRPr kern="1200" smtId="4294967295"/>
            </a:defPPr>
          </a:lstStyle>
          <a:p>
            <a:r>
              <a:rPr lang="en-US" dirty="0">
                <a:solidFill>
                  <a:schemeClr val="accent2"/>
                </a:solidFill>
                <a:latin typeface="Arial" pitchFamily="34" charset="0"/>
                <a:cs typeface="Arial" pitchFamily="34" charset="0"/>
              </a:rPr>
              <a:t>Brianna M. </a:t>
            </a:r>
            <a:r>
              <a:rPr lang="en-US" dirty="0" err="1">
                <a:solidFill>
                  <a:schemeClr val="accent2"/>
                </a:solidFill>
                <a:latin typeface="Arial" pitchFamily="34" charset="0"/>
                <a:cs typeface="Arial" pitchFamily="34" charset="0"/>
              </a:rPr>
              <a:t>Shults</a:t>
            </a:r>
            <a:r>
              <a:rPr lang="en-US" dirty="0">
                <a:solidFill>
                  <a:schemeClr val="accent2"/>
                </a:solidFill>
                <a:latin typeface="Arial" pitchFamily="34" charset="0"/>
                <a:cs typeface="Arial" pitchFamily="34" charset="0"/>
              </a:rPr>
              <a:t>, Internship and Employment Coordinator</a:t>
            </a:r>
          </a:p>
          <a:p>
            <a:r>
              <a:rPr lang="en-US" dirty="0">
                <a:solidFill>
                  <a:schemeClr val="accent1"/>
                </a:solidFill>
              </a:rPr>
              <a:t>Lawrence B. </a:t>
            </a:r>
            <a:r>
              <a:rPr lang="en-US" dirty="0" err="1">
                <a:solidFill>
                  <a:schemeClr val="accent1"/>
                </a:solidFill>
              </a:rPr>
              <a:t>Taishoff</a:t>
            </a:r>
            <a:r>
              <a:rPr lang="en-US" dirty="0">
                <a:solidFill>
                  <a:schemeClr val="accent1"/>
                </a:solidFill>
              </a:rPr>
              <a:t> Center for Inclusive Higher Education at Syracuse University</a:t>
            </a:r>
          </a:p>
          <a:p>
            <a:r>
              <a:rPr lang="en-US" b="0" dirty="0" err="1">
                <a:solidFill>
                  <a:schemeClr val="accent1"/>
                </a:solidFill>
              </a:rPr>
              <a:t>InclusiveU</a:t>
            </a:r>
            <a:r>
              <a:rPr lang="en-US" b="0" dirty="0">
                <a:solidFill>
                  <a:schemeClr val="accent1"/>
                </a:solidFill>
              </a:rPr>
              <a:t>/Project SEARCH Initiative</a:t>
            </a:r>
          </a:p>
        </p:txBody>
      </p:sp>
      <p:sp>
        <p:nvSpPr>
          <p:cNvPr id="24" name="TextBox 21"/>
          <p:cNvSpPr txBox="1">
            <a:spLocks noChangeArrowheads="1"/>
          </p:cNvSpPr>
          <p:nvPr/>
        </p:nvSpPr>
        <p:spPr bwMode="auto">
          <a:xfrm>
            <a:off x="28925774" y="14059682"/>
            <a:ext cx="7479511" cy="6555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smtId="4294967295"/>
            </a:defPPr>
            <a:lvl1pPr marL="342900" indent="-342900"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0" lvl="1" algn="just" eaLnBrk="1" hangingPunct="1"/>
            <a:r>
              <a:rPr lang="en-US" sz="2800" b="1" dirty="0">
                <a:latin typeface="Arial" pitchFamily="34" charset="0"/>
                <a:cs typeface="Arial" pitchFamily="34" charset="0"/>
              </a:rPr>
              <a:t>Lawrence B. </a:t>
            </a:r>
            <a:r>
              <a:rPr lang="en-US" sz="2800" b="1" dirty="0" err="1">
                <a:latin typeface="Arial" pitchFamily="34" charset="0"/>
                <a:cs typeface="Arial" pitchFamily="34" charset="0"/>
              </a:rPr>
              <a:t>Taishoff</a:t>
            </a:r>
            <a:r>
              <a:rPr lang="en-US" sz="2800" b="1" dirty="0">
                <a:latin typeface="Arial" pitchFamily="34" charset="0"/>
                <a:cs typeface="Arial" pitchFamily="34" charset="0"/>
              </a:rPr>
              <a:t> Center for Inclusive Higher Education at Syracuse University</a:t>
            </a:r>
          </a:p>
          <a:p>
            <a:pPr marL="0" lvl="1" algn="just" eaLnBrk="1" hangingPunct="1"/>
            <a:endParaRPr lang="en-US" sz="2800" b="1" dirty="0">
              <a:latin typeface="Arial" pitchFamily="34" charset="0"/>
              <a:cs typeface="Arial" pitchFamily="34" charset="0"/>
            </a:endParaRPr>
          </a:p>
          <a:p>
            <a:pPr marL="0" lvl="1" algn="just" eaLnBrk="1" hangingPunct="1"/>
            <a:r>
              <a:rPr lang="en-US" sz="2800" b="1" dirty="0">
                <a:latin typeface="Arial" pitchFamily="34" charset="0"/>
                <a:cs typeface="Arial" pitchFamily="34" charset="0"/>
              </a:rPr>
              <a:t>Syracuse University </a:t>
            </a:r>
          </a:p>
          <a:p>
            <a:pPr marL="0" lvl="1" algn="just" eaLnBrk="1" hangingPunct="1"/>
            <a:endParaRPr lang="en-US" sz="2800" b="1" dirty="0">
              <a:latin typeface="Arial" pitchFamily="34" charset="0"/>
              <a:cs typeface="Arial" pitchFamily="34" charset="0"/>
            </a:endParaRPr>
          </a:p>
          <a:p>
            <a:pPr marL="0" lvl="1" algn="just" eaLnBrk="1" hangingPunct="1"/>
            <a:r>
              <a:rPr lang="en-US" sz="2800" b="1" dirty="0">
                <a:latin typeface="Arial" pitchFamily="34" charset="0"/>
                <a:cs typeface="Arial" pitchFamily="34" charset="0"/>
              </a:rPr>
              <a:t>Project SEARCH </a:t>
            </a:r>
          </a:p>
          <a:p>
            <a:pPr marL="0" lvl="1" algn="just" eaLnBrk="1" hangingPunct="1"/>
            <a:endParaRPr lang="en-US" sz="2800" b="1" dirty="0">
              <a:latin typeface="Arial" pitchFamily="34" charset="0"/>
              <a:cs typeface="Arial" pitchFamily="34" charset="0"/>
            </a:endParaRPr>
          </a:p>
          <a:p>
            <a:pPr marL="0" lvl="1" algn="just" eaLnBrk="1" hangingPunct="1"/>
            <a:r>
              <a:rPr lang="en-US" sz="2800" b="1" dirty="0">
                <a:latin typeface="Arial" pitchFamily="34" charset="0"/>
                <a:cs typeface="Arial" pitchFamily="34" charset="0"/>
              </a:rPr>
              <a:t>New York State Adult Career and Continuing Education Services – Vocational Rehabilitation  (ACESS-VR)  </a:t>
            </a:r>
          </a:p>
          <a:p>
            <a:pPr marL="0" lvl="1" algn="just" eaLnBrk="1" hangingPunct="1"/>
            <a:endParaRPr lang="en-US" sz="2800" b="1" dirty="0">
              <a:latin typeface="Arial" pitchFamily="34" charset="0"/>
              <a:cs typeface="Arial" pitchFamily="34" charset="0"/>
            </a:endParaRPr>
          </a:p>
          <a:p>
            <a:pPr marL="0" lvl="1" algn="just" eaLnBrk="1" hangingPunct="1"/>
            <a:r>
              <a:rPr lang="en-US" sz="2800" b="1" dirty="0">
                <a:latin typeface="Arial" pitchFamily="34" charset="0"/>
                <a:cs typeface="Arial" pitchFamily="34" charset="0"/>
              </a:rPr>
              <a:t>ARISE Inc. </a:t>
            </a:r>
          </a:p>
          <a:p>
            <a:pPr marL="0" lvl="1" algn="just" eaLnBrk="1" hangingPunct="1"/>
            <a:endParaRPr lang="en-US" sz="2800" b="1" dirty="0">
              <a:latin typeface="Arial" pitchFamily="34" charset="0"/>
              <a:cs typeface="Arial" pitchFamily="34" charset="0"/>
            </a:endParaRPr>
          </a:p>
          <a:p>
            <a:pPr marL="0" lvl="1" algn="just" eaLnBrk="1" hangingPunct="1"/>
            <a:r>
              <a:rPr lang="en-US" sz="2800" b="1" dirty="0">
                <a:latin typeface="Arial" pitchFamily="34" charset="0"/>
                <a:cs typeface="Arial" pitchFamily="34" charset="0"/>
              </a:rPr>
              <a:t>New York State Office for People with Developmental Disabilities (OPWDD)</a:t>
            </a:r>
          </a:p>
        </p:txBody>
      </p:sp>
      <p:sp>
        <p:nvSpPr>
          <p:cNvPr id="25" name="TextBox 21"/>
          <p:cNvSpPr txBox="1">
            <a:spLocks noChangeArrowheads="1"/>
          </p:cNvSpPr>
          <p:nvPr/>
        </p:nvSpPr>
        <p:spPr bwMode="auto">
          <a:xfrm>
            <a:off x="28909317" y="7105718"/>
            <a:ext cx="7479511" cy="440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smtId="4294967295"/>
            </a:defPPr>
            <a:lvl1pPr marL="342900" indent="-342900"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457200" lvl="1" indent="-457200" algn="just" eaLnBrk="1" hangingPunct="1">
              <a:buFont typeface="Wingdings" charset="2"/>
              <a:buChar char="§"/>
            </a:pPr>
            <a:r>
              <a:rPr lang="en-US" sz="2800" dirty="0" err="1">
                <a:solidFill>
                  <a:schemeClr val="tx2"/>
                </a:solidFill>
                <a:latin typeface="Arial" pitchFamily="34" charset="0"/>
                <a:cs typeface="Arial" pitchFamily="34" charset="0"/>
              </a:rPr>
              <a:t>Schine</a:t>
            </a:r>
            <a:r>
              <a:rPr lang="en-US" sz="2800" dirty="0">
                <a:solidFill>
                  <a:schemeClr val="tx2"/>
                </a:solidFill>
                <a:latin typeface="Arial" pitchFamily="34" charset="0"/>
                <a:cs typeface="Arial" pitchFamily="34" charset="0"/>
              </a:rPr>
              <a:t> Student Center Bookstore</a:t>
            </a:r>
          </a:p>
          <a:p>
            <a:pPr marL="457200" lvl="1" indent="-457200" algn="just" eaLnBrk="1" hangingPunct="1">
              <a:buFont typeface="Wingdings" charset="2"/>
              <a:buChar char="§"/>
            </a:pPr>
            <a:r>
              <a:rPr lang="en-US" sz="2800" dirty="0" err="1">
                <a:solidFill>
                  <a:schemeClr val="tx2"/>
                </a:solidFill>
                <a:latin typeface="Arial" pitchFamily="34" charset="0"/>
                <a:cs typeface="Arial" pitchFamily="34" charset="0"/>
              </a:rPr>
              <a:t>FixIT</a:t>
            </a:r>
            <a:r>
              <a:rPr lang="en-US" sz="2800" dirty="0">
                <a:solidFill>
                  <a:schemeClr val="tx2"/>
                </a:solidFill>
                <a:latin typeface="Arial" pitchFamily="34" charset="0"/>
                <a:cs typeface="Arial" pitchFamily="34" charset="0"/>
              </a:rPr>
              <a:t> Maintenance Department </a:t>
            </a:r>
          </a:p>
          <a:p>
            <a:pPr marL="457200" lvl="1" indent="-457200" algn="just" eaLnBrk="1" hangingPunct="1">
              <a:buFont typeface="Wingdings" charset="2"/>
              <a:buChar char="§"/>
            </a:pPr>
            <a:r>
              <a:rPr lang="en-US" sz="2800" dirty="0">
                <a:solidFill>
                  <a:schemeClr val="tx2"/>
                </a:solidFill>
                <a:latin typeface="Arial" pitchFamily="34" charset="0"/>
                <a:cs typeface="Arial" pitchFamily="34" charset="0"/>
              </a:rPr>
              <a:t>Facilities Management</a:t>
            </a:r>
          </a:p>
          <a:p>
            <a:pPr marL="457200" lvl="1" indent="-457200" algn="just" eaLnBrk="1" hangingPunct="1">
              <a:buFont typeface="Wingdings" charset="2"/>
              <a:buChar char="§"/>
            </a:pPr>
            <a:r>
              <a:rPr lang="en-US" sz="2800" dirty="0">
                <a:solidFill>
                  <a:schemeClr val="tx2"/>
                </a:solidFill>
                <a:latin typeface="Arial" pitchFamily="34" charset="0"/>
                <a:cs typeface="Arial" pitchFamily="34" charset="0"/>
              </a:rPr>
              <a:t>Mail Services Department</a:t>
            </a:r>
          </a:p>
          <a:p>
            <a:pPr marL="457200" lvl="1" indent="-457200" algn="just" eaLnBrk="1" hangingPunct="1">
              <a:buFont typeface="Wingdings" charset="2"/>
              <a:buChar char="§"/>
            </a:pPr>
            <a:r>
              <a:rPr lang="en-US" sz="2800" dirty="0">
                <a:solidFill>
                  <a:schemeClr val="tx2"/>
                </a:solidFill>
                <a:latin typeface="Arial" pitchFamily="34" charset="0"/>
                <a:cs typeface="Arial" pitchFamily="34" charset="0"/>
              </a:rPr>
              <a:t>SUBCAT Recording Studios</a:t>
            </a:r>
          </a:p>
          <a:p>
            <a:pPr marL="457200" lvl="1" indent="-457200" algn="just" eaLnBrk="1" hangingPunct="1">
              <a:buFont typeface="Wingdings" charset="2"/>
              <a:buChar char="§"/>
            </a:pPr>
            <a:r>
              <a:rPr lang="en-US" sz="2800" dirty="0">
                <a:solidFill>
                  <a:schemeClr val="tx2"/>
                </a:solidFill>
                <a:latin typeface="Arial" pitchFamily="34" charset="0"/>
                <a:cs typeface="Arial" pitchFamily="34" charset="0"/>
              </a:rPr>
              <a:t>Early Education and Child Care Center</a:t>
            </a:r>
          </a:p>
          <a:p>
            <a:pPr marL="457200" lvl="1" indent="-457200" algn="just" eaLnBrk="1" hangingPunct="1">
              <a:buFont typeface="Wingdings" charset="2"/>
              <a:buChar char="§"/>
            </a:pPr>
            <a:r>
              <a:rPr lang="en-US" sz="2800" dirty="0">
                <a:solidFill>
                  <a:schemeClr val="tx2"/>
                </a:solidFill>
                <a:latin typeface="Arial" pitchFamily="34" charset="0"/>
                <a:cs typeface="Arial" pitchFamily="34" charset="0"/>
              </a:rPr>
              <a:t>Recreation Services</a:t>
            </a:r>
          </a:p>
          <a:p>
            <a:pPr marL="457200" lvl="1" indent="-457200" algn="just" eaLnBrk="1" hangingPunct="1">
              <a:buFont typeface="Wingdings" charset="2"/>
              <a:buChar char="§"/>
            </a:pPr>
            <a:r>
              <a:rPr lang="en-US" sz="2800" dirty="0">
                <a:solidFill>
                  <a:schemeClr val="tx2"/>
                </a:solidFill>
                <a:latin typeface="Arial" pitchFamily="34" charset="0"/>
                <a:cs typeface="Arial" pitchFamily="34" charset="0"/>
              </a:rPr>
              <a:t>Materials Management</a:t>
            </a:r>
          </a:p>
          <a:p>
            <a:pPr marL="457200" lvl="1" indent="-457200" algn="just" eaLnBrk="1" hangingPunct="1">
              <a:buFont typeface="Wingdings" charset="2"/>
              <a:buChar char="§"/>
            </a:pPr>
            <a:r>
              <a:rPr lang="en-US" sz="2800" dirty="0">
                <a:solidFill>
                  <a:schemeClr val="tx2"/>
                </a:solidFill>
                <a:latin typeface="Arial" pitchFamily="34" charset="0"/>
                <a:cs typeface="Arial" pitchFamily="34" charset="0"/>
              </a:rPr>
              <a:t>Parking and Transit Services</a:t>
            </a:r>
          </a:p>
          <a:p>
            <a:pPr marL="457200" lvl="1" indent="-457200" algn="just" eaLnBrk="1" hangingPunct="1">
              <a:buFont typeface="Wingdings" charset="2"/>
              <a:buChar char="§"/>
            </a:pPr>
            <a:r>
              <a:rPr lang="en-US" sz="2800" dirty="0">
                <a:solidFill>
                  <a:schemeClr val="tx2"/>
                </a:solidFill>
                <a:latin typeface="Arial" pitchFamily="34" charset="0"/>
                <a:cs typeface="Arial" pitchFamily="34" charset="0"/>
              </a:rPr>
              <a:t>Food and Catering Services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09400" y="2407100"/>
            <a:ext cx="4211815" cy="223382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11629" y="192685"/>
            <a:ext cx="7073900" cy="198854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94511" y="21046229"/>
            <a:ext cx="4807698" cy="360577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25774" y="24615693"/>
            <a:ext cx="4312445" cy="5749926"/>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16435" y="5612690"/>
            <a:ext cx="7360355" cy="5520266"/>
          </a:xfrm>
          <a:prstGeom prst="rect">
            <a:avLst/>
          </a:prstGeom>
        </p:spPr>
      </p:pic>
      <p:sp>
        <p:nvSpPr>
          <p:cNvPr id="7" name="TextBox 6"/>
          <p:cNvSpPr txBox="1"/>
          <p:nvPr/>
        </p:nvSpPr>
        <p:spPr>
          <a:xfrm>
            <a:off x="4180775" y="15778379"/>
            <a:ext cx="7431906" cy="16466046"/>
          </a:xfrm>
          <a:prstGeom prst="rect">
            <a:avLst/>
          </a:prstGeom>
          <a:noFill/>
          <a:ln>
            <a:noFill/>
          </a:ln>
        </p:spPr>
        <p:txBody>
          <a:bodyPr wrap="square" rtlCol="0">
            <a:spAutoFit/>
          </a:bodyPr>
          <a:lstStyle/>
          <a:p>
            <a:pPr algn="just"/>
            <a:r>
              <a:rPr lang="en-US" sz="2800" dirty="0">
                <a:latin typeface="+mn-ea"/>
              </a:rPr>
              <a:t>Interns are afforded the opportunity to </a:t>
            </a:r>
            <a:r>
              <a:rPr lang="en-US" sz="2800" b="1" dirty="0">
                <a:latin typeface="+mn-ea"/>
              </a:rPr>
              <a:t>enhance their skills in a safe environment</a:t>
            </a:r>
            <a:r>
              <a:rPr lang="en-US" sz="2800" dirty="0">
                <a:latin typeface="+mn-ea"/>
              </a:rPr>
              <a:t>. Through a business-led model we allow interns to be immersed in a culture and exposed to real work situations. Project SEARCH is based on the individuals needs, taking into account strengths, skills, talents, and preferences. Expectations on interns are raised, and as expectations increase, so does the interns’ performance. </a:t>
            </a:r>
          </a:p>
          <a:p>
            <a:pPr algn="just"/>
            <a:endParaRPr lang="en-US" sz="2800" dirty="0">
              <a:latin typeface="+mn-ea"/>
            </a:endParaRPr>
          </a:p>
          <a:p>
            <a:pPr algn="just"/>
            <a:r>
              <a:rPr lang="en-US" sz="2800" b="1" dirty="0">
                <a:latin typeface="+mn-ea"/>
              </a:rPr>
              <a:t>Logistical difficulties individuals may face when seeking employment are addressed:</a:t>
            </a:r>
          </a:p>
          <a:p>
            <a:pPr marL="457200" indent="-457200" algn="just">
              <a:buFont typeface="Arial" charset="0"/>
              <a:buChar char="•"/>
            </a:pPr>
            <a:r>
              <a:rPr lang="en-US" sz="2800" dirty="0">
                <a:latin typeface="+mn-ea"/>
              </a:rPr>
              <a:t>Transportation </a:t>
            </a:r>
          </a:p>
          <a:p>
            <a:pPr marL="457200" indent="-457200" algn="just">
              <a:buFont typeface="Arial" charset="0"/>
              <a:buChar char="•"/>
            </a:pPr>
            <a:r>
              <a:rPr lang="en-US" sz="2800" dirty="0">
                <a:latin typeface="+mn-ea"/>
              </a:rPr>
              <a:t>Medicaid, SSI/SSDI Myths and concerns</a:t>
            </a:r>
          </a:p>
          <a:p>
            <a:pPr marL="457200" indent="-457200" algn="just">
              <a:buFont typeface="Arial" charset="0"/>
              <a:buChar char="•"/>
            </a:pPr>
            <a:r>
              <a:rPr lang="en-US" sz="2800" dirty="0">
                <a:latin typeface="+mn-ea"/>
              </a:rPr>
              <a:t>Extended time for self-care tasks</a:t>
            </a:r>
          </a:p>
          <a:p>
            <a:pPr marL="457200" indent="-457200" algn="just">
              <a:buFont typeface="Arial" charset="0"/>
              <a:buChar char="•"/>
            </a:pPr>
            <a:r>
              <a:rPr lang="en-US" sz="2800" dirty="0">
                <a:latin typeface="+mn-ea"/>
              </a:rPr>
              <a:t>Attitudes of employers</a:t>
            </a:r>
          </a:p>
          <a:p>
            <a:pPr algn="just"/>
            <a:endParaRPr lang="en-US" sz="2800" dirty="0">
              <a:latin typeface="+mn-ea"/>
            </a:endParaRPr>
          </a:p>
          <a:p>
            <a:pPr algn="just"/>
            <a:r>
              <a:rPr lang="en-US" sz="2800" b="1" dirty="0">
                <a:latin typeface="+mn-ea"/>
              </a:rPr>
              <a:t>Throughout the year students learn to problem solve these various issues by learning how to take public transportation independently, working on soft skills during classroom time and  attending seminars. </a:t>
            </a:r>
            <a:r>
              <a:rPr lang="en-US" sz="2800" dirty="0">
                <a:latin typeface="+mn-ea"/>
              </a:rPr>
              <a:t>Seminars cover topics such as self- representation, circles of support, person-centered planning, positive personal relationship choices, media and technology, employment skills, and navigating the campus.</a:t>
            </a:r>
          </a:p>
          <a:p>
            <a:pPr algn="just"/>
            <a:endParaRPr lang="en-US" sz="2800" dirty="0">
              <a:latin typeface="+mn-ea"/>
            </a:endParaRPr>
          </a:p>
          <a:p>
            <a:pPr algn="just"/>
            <a:r>
              <a:rPr lang="en-US" sz="2800" b="1" dirty="0">
                <a:latin typeface="+mn-ea"/>
              </a:rPr>
              <a:t>Through a business-minded setting, students are able to learn and build on their work skill sets in order to reach their employment goals. </a:t>
            </a:r>
            <a:r>
              <a:rPr lang="en-US" sz="2800" dirty="0">
                <a:latin typeface="+mn-ea"/>
              </a:rPr>
              <a:t>Equipping interns with soft skills and specific work skill sets helps them to grow in maturity, increase independence, and achieve competitive employment. </a:t>
            </a: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216448" y="21273908"/>
            <a:ext cx="4437081" cy="5916107"/>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842206" y="28262191"/>
            <a:ext cx="4821217" cy="3615913"/>
          </a:xfrm>
          <a:prstGeom prst="rect">
            <a:avLst/>
          </a:prstGeom>
        </p:spPr>
      </p:pic>
      <p:pic>
        <p:nvPicPr>
          <p:cNvPr id="1026" name="Picture 2" descr="https://scontent-lga3-1.xx.fbcdn.net/v/t1.0-9/13164423_1274128345934092_4703635620107944928_n.jpg?oh=3f9d269f3381f81e396a3ac289e4ccf4&amp;oe=58A39CF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63664" y="22973081"/>
            <a:ext cx="7790253" cy="583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8710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15.10.08"/>
  <p:tag name="AS_TITLE" val="Aspose.Slides for .NET 4.0"/>
  <p:tag name="AS_VERSION" val="15.8.1.0"/>
</p:tagLst>
</file>

<file path=ppt/theme/theme1.xml><?xml version="1.0" encoding="utf-8"?>
<a:theme xmlns:a="http://schemas.openxmlformats.org/drawingml/2006/main" name="Office Them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3192</TotalTime>
  <Words>766</Words>
  <Application>Microsoft Macintosh PowerPoint</Application>
  <PresentationFormat>Custom</PresentationFormat>
  <Paragraphs>83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ＭＳ Ｐゴシック</vt:lpstr>
      <vt:lpstr>Wingdings</vt:lpstr>
      <vt:lpstr>Office Theme</vt:lpstr>
      <vt:lpstr>PowerPoint Presentation</vt:lpstr>
    </vt:vector>
  </TitlesOfParts>
  <Manager/>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a scientific poster</dc:title>
  <dc:subject>Template For Scientific Poster Presentation</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Microsoft Office User</cp:lastModifiedBy>
  <cp:revision>64</cp:revision>
  <cp:lastPrinted>2016-11-01T14:40:50Z</cp:lastPrinted>
  <dcterms:modified xsi:type="dcterms:W3CDTF">2016-11-11T16:36:17Z</dcterms:modified>
  <cp:category>science research poster</cp:category>
</cp:coreProperties>
</file>