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6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379" autoAdjust="0"/>
  </p:normalViewPr>
  <p:slideViewPr>
    <p:cSldViewPr showGuides="1">
      <p:cViewPr>
        <p:scale>
          <a:sx n="22" d="100"/>
          <a:sy n="22" d="100"/>
        </p:scale>
        <p:origin x="-798" y="-18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3EC90B-ABEE-4B94-B4BB-0F7397E04F9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189119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EC90B-ABEE-4B94-B4BB-0F7397E04F9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328231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EC90B-ABEE-4B94-B4BB-0F7397E04F9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293568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EC90B-ABEE-4B94-B4BB-0F7397E04F9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277458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EC90B-ABEE-4B94-B4BB-0F7397E04F9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197369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3EC90B-ABEE-4B94-B4BB-0F7397E04F9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31781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3EC90B-ABEE-4B94-B4BB-0F7397E04F91}"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389982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3EC90B-ABEE-4B94-B4BB-0F7397E04F91}"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1303032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EC90B-ABEE-4B94-B4BB-0F7397E04F91}"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250472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EC90B-ABEE-4B94-B4BB-0F7397E04F9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303065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r>
              <a:rPr lang="en-US" smtClean="0"/>
              <a:t>Click icon to add picture</a:t>
            </a:r>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EC90B-ABEE-4B94-B4BB-0F7397E04F9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27B89-996B-4297-AF32-567EF38CBFD4}" type="slidenum">
              <a:rPr lang="en-US" smtClean="0"/>
              <a:t>‹#›</a:t>
            </a:fld>
            <a:endParaRPr lang="en-US"/>
          </a:p>
        </p:txBody>
      </p:sp>
    </p:spTree>
    <p:extLst>
      <p:ext uri="{BB962C8B-B14F-4D97-AF65-F5344CB8AC3E}">
        <p14:creationId xmlns:p14="http://schemas.microsoft.com/office/powerpoint/2010/main" val="204436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373EC90B-ABEE-4B94-B4BB-0F7397E04F91}" type="datetimeFigureOut">
              <a:rPr lang="en-US" smtClean="0"/>
              <a:t>3/19/2014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13527B89-996B-4297-AF32-567EF38CBFD4}" type="slidenum">
              <a:rPr lang="en-US" smtClean="0"/>
              <a:t>‹#›</a:t>
            </a:fld>
            <a:endParaRPr lang="en-US"/>
          </a:p>
        </p:txBody>
      </p:sp>
    </p:spTree>
    <p:extLst>
      <p:ext uri="{BB962C8B-B14F-4D97-AF65-F5344CB8AC3E}">
        <p14:creationId xmlns:p14="http://schemas.microsoft.com/office/powerpoint/2010/main" val="3538731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092"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4807092"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762" indent="-1502216" algn="l" defTabSz="4807092"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65" indent="-1201773" algn="l" defTabSz="4807092"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11"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5958"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718458" y="7411346"/>
            <a:ext cx="42584914" cy="24496507"/>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82"/>
          <p:cNvSpPr>
            <a:spLocks noChangeArrowheads="1"/>
          </p:cNvSpPr>
          <p:nvPr/>
        </p:nvSpPr>
        <p:spPr bwMode="auto">
          <a:xfrm>
            <a:off x="1200150" y="20878800"/>
            <a:ext cx="9829800" cy="3276600"/>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r>
              <a:rPr lang="en-GB" sz="4000" b="1" dirty="0" smtClean="0">
                <a:solidFill>
                  <a:srgbClr val="002060"/>
                </a:solidFill>
                <a:latin typeface="+mj-lt"/>
              </a:rPr>
              <a:t>Objective</a:t>
            </a:r>
          </a:p>
          <a:p>
            <a:pPr>
              <a:spcBef>
                <a:spcPct val="50000"/>
              </a:spcBef>
            </a:pPr>
            <a:r>
              <a:rPr lang="en-US" sz="3200" b="1" dirty="0"/>
              <a:t>The purpose of this study was to examine the ease of use and accuracy of </a:t>
            </a:r>
            <a:r>
              <a:rPr lang="en-US" sz="3200" b="1" dirty="0" smtClean="0"/>
              <a:t>Prime III, technology designed </a:t>
            </a:r>
            <a:r>
              <a:rPr lang="en-US" sz="3200" b="1" dirty="0"/>
              <a:t>specifically to enable those with </a:t>
            </a:r>
            <a:r>
              <a:rPr lang="en-US" sz="3200" b="1" dirty="0" smtClean="0"/>
              <a:t>a disability </a:t>
            </a:r>
            <a:r>
              <a:rPr lang="en-US" sz="3200" b="1" dirty="0"/>
              <a:t>to vote. </a:t>
            </a:r>
            <a:endParaRPr lang="en-US" sz="3200" b="1" dirty="0" smtClean="0"/>
          </a:p>
          <a:p>
            <a:pPr>
              <a:spcBef>
                <a:spcPct val="50000"/>
              </a:spcBef>
            </a:pPr>
            <a:endParaRPr lang="en-US" sz="2800" b="1" dirty="0"/>
          </a:p>
          <a:p>
            <a:pPr>
              <a:spcBef>
                <a:spcPct val="50000"/>
              </a:spcBef>
            </a:pPr>
            <a:endParaRPr lang="en-US" sz="2800" b="1" dirty="0"/>
          </a:p>
          <a:p>
            <a:pPr>
              <a:spcBef>
                <a:spcPct val="50000"/>
              </a:spcBef>
            </a:pPr>
            <a:endParaRPr lang="en-GB" sz="4000" b="1" dirty="0" smtClean="0">
              <a:solidFill>
                <a:srgbClr val="002060"/>
              </a:solidFill>
              <a:latin typeface="+mj-lt"/>
            </a:endParaRPr>
          </a:p>
          <a:p>
            <a:pPr>
              <a:spcBef>
                <a:spcPct val="20000"/>
              </a:spcBef>
            </a:pPr>
            <a:endParaRPr lang="en-AU" sz="2800" dirty="0" smtClean="0">
              <a:latin typeface="GaramondITCbyBT-Book" pitchFamily="96" charset="0"/>
            </a:endParaRPr>
          </a:p>
        </p:txBody>
      </p:sp>
      <p:sp>
        <p:nvSpPr>
          <p:cNvPr id="23" name="Rectangle 83"/>
          <p:cNvSpPr>
            <a:spLocks noChangeArrowheads="1"/>
          </p:cNvSpPr>
          <p:nvPr/>
        </p:nvSpPr>
        <p:spPr bwMode="auto">
          <a:xfrm>
            <a:off x="1257300" y="7848600"/>
            <a:ext cx="9772650" cy="12649200"/>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r>
              <a:rPr lang="en-GB" sz="4000" b="1" dirty="0" smtClean="0">
                <a:solidFill>
                  <a:srgbClr val="080077"/>
                </a:solidFill>
              </a:rPr>
              <a:t>Background</a:t>
            </a:r>
            <a:endParaRPr lang="en-GB" sz="4000" b="1" dirty="0">
              <a:solidFill>
                <a:srgbClr val="006699"/>
              </a:solidFill>
            </a:endParaRPr>
          </a:p>
          <a:p>
            <a:pPr>
              <a:spcBef>
                <a:spcPct val="20000"/>
              </a:spcBef>
            </a:pPr>
            <a:endParaRPr lang="en-AU" sz="1000" dirty="0">
              <a:solidFill>
                <a:srgbClr val="00B050"/>
              </a:solidFill>
              <a:latin typeface="GaramondITCbyBT-Book" pitchFamily="96" charset="0"/>
            </a:endParaRPr>
          </a:p>
          <a:p>
            <a:r>
              <a:rPr lang="en-US" sz="3200" b="1" dirty="0" smtClean="0"/>
              <a:t>Research has found that physical barriers, inaccessibility of voting systems, and difficult interactions with poll workers were common factors for lower voter turnout for those with a disability (</a:t>
            </a:r>
            <a:r>
              <a:rPr lang="en-US" sz="3200" b="1" dirty="0" err="1" smtClean="0"/>
              <a:t>Schur</a:t>
            </a:r>
            <a:r>
              <a:rPr lang="en-US" sz="3200" b="1" dirty="0" smtClean="0"/>
              <a:t>, Shields, Kruse &amp; </a:t>
            </a:r>
            <a:r>
              <a:rPr lang="en-US" sz="3200" b="1" dirty="0" err="1" smtClean="0"/>
              <a:t>Schriner</a:t>
            </a:r>
            <a:r>
              <a:rPr lang="en-US" sz="3200" b="1" dirty="0" smtClean="0"/>
              <a:t>, 2002).</a:t>
            </a:r>
          </a:p>
          <a:p>
            <a:endParaRPr lang="en-US" sz="3200" b="1" dirty="0"/>
          </a:p>
          <a:p>
            <a:r>
              <a:rPr lang="en-US" sz="3200" b="1" dirty="0" smtClean="0"/>
              <a:t>Understanding </a:t>
            </a:r>
            <a:r>
              <a:rPr lang="en-US" sz="3200" b="1" dirty="0"/>
              <a:t>how to use voting equipment was one of the most commonly reported voting problems for those with </a:t>
            </a:r>
            <a:r>
              <a:rPr lang="en-US" sz="3200" b="1" dirty="0" smtClean="0"/>
              <a:t>a disability </a:t>
            </a:r>
            <a:r>
              <a:rPr lang="en-US" sz="3200" b="1" dirty="0"/>
              <a:t>(</a:t>
            </a:r>
            <a:r>
              <a:rPr lang="en-US" sz="3200" b="1" dirty="0" err="1"/>
              <a:t>Schur</a:t>
            </a:r>
            <a:r>
              <a:rPr lang="en-US" sz="3200" b="1" dirty="0"/>
              <a:t>, </a:t>
            </a:r>
            <a:r>
              <a:rPr lang="en-US" sz="3200" b="1" dirty="0" err="1"/>
              <a:t>Adya</a:t>
            </a:r>
            <a:r>
              <a:rPr lang="en-US" sz="3200" b="1" dirty="0"/>
              <a:t>, &amp; Kruse, 2013).   </a:t>
            </a:r>
            <a:r>
              <a:rPr lang="en-US" sz="3200" b="1" dirty="0" smtClean="0"/>
              <a:t>Previous voting solutions, such as e-voting machines, were a reported significant improvement over manual voting for those with a disability.  However, specific features of each machine (e.g., display of text, design of controls) continue to present barriers to voting for those with a disability (Baker</a:t>
            </a:r>
            <a:r>
              <a:rPr lang="en-US" sz="3200" b="1" dirty="0"/>
              <a:t>, Roy &amp; Moon, 2005).  </a:t>
            </a:r>
            <a:endParaRPr lang="en-US" sz="3200" b="1" dirty="0" smtClean="0"/>
          </a:p>
          <a:p>
            <a:endParaRPr lang="en-US" sz="3200" b="1" dirty="0"/>
          </a:p>
          <a:p>
            <a:r>
              <a:rPr lang="en-US" sz="3200" b="1" dirty="0" smtClean="0"/>
              <a:t>In 2005, the PRIME III electronic voting system was created in response to previous difficulties with voting systems.  This multimodal program provides a private, secure,  and independent experience  that permits users to vote using touch, breath, or voice regardless of impairment (Gilbert et  </a:t>
            </a:r>
            <a:r>
              <a:rPr lang="en-US" sz="3200" b="1" dirty="0"/>
              <a:t>a</a:t>
            </a:r>
            <a:r>
              <a:rPr lang="en-US" sz="3200" b="1" dirty="0" smtClean="0"/>
              <a:t>l., 2008).</a:t>
            </a:r>
            <a:endParaRPr lang="en-US" sz="3200" b="1" dirty="0"/>
          </a:p>
        </p:txBody>
      </p:sp>
      <p:sp>
        <p:nvSpPr>
          <p:cNvPr id="24" name="Rectangle 84"/>
          <p:cNvSpPr>
            <a:spLocks noChangeArrowheads="1"/>
          </p:cNvSpPr>
          <p:nvPr/>
        </p:nvSpPr>
        <p:spPr bwMode="auto">
          <a:xfrm>
            <a:off x="11849100" y="7848600"/>
            <a:ext cx="9829800" cy="17145000"/>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marL="381000" indent="-381000">
              <a:spcBef>
                <a:spcPct val="50000"/>
              </a:spcBef>
            </a:pPr>
            <a:r>
              <a:rPr lang="en-GB" sz="4000" b="1" dirty="0" smtClean="0">
                <a:solidFill>
                  <a:srgbClr val="080077"/>
                </a:solidFill>
              </a:rPr>
              <a:t>Method</a:t>
            </a:r>
          </a:p>
          <a:p>
            <a:endParaRPr lang="en-US" sz="1000" b="1" dirty="0"/>
          </a:p>
          <a:p>
            <a:r>
              <a:rPr lang="en-US" sz="3200" b="1" dirty="0"/>
              <a:t>Participants of the study were 19 </a:t>
            </a:r>
            <a:r>
              <a:rPr lang="en-US" sz="3200" b="1" dirty="0" err="1"/>
              <a:t>Starfire</a:t>
            </a:r>
            <a:r>
              <a:rPr lang="en-US" sz="3200" b="1" dirty="0"/>
              <a:t> U students with </a:t>
            </a:r>
            <a:r>
              <a:rPr lang="en-US" sz="3200" b="1" dirty="0" smtClean="0"/>
              <a:t>a developmental disability, </a:t>
            </a:r>
            <a:r>
              <a:rPr lang="en-US" sz="3200" b="1" dirty="0"/>
              <a:t>aged 22-30, and 14 </a:t>
            </a:r>
            <a:r>
              <a:rPr lang="en-US" sz="3200" b="1" dirty="0" smtClean="0"/>
              <a:t>LEND trainees without a developmental disability, </a:t>
            </a:r>
            <a:r>
              <a:rPr lang="en-US" sz="3200" b="1" dirty="0"/>
              <a:t>aged </a:t>
            </a:r>
            <a:r>
              <a:rPr lang="en-US" sz="3200" b="1" dirty="0" smtClean="0"/>
              <a:t>24-50.  There </a:t>
            </a:r>
            <a:r>
              <a:rPr lang="en-US" sz="3200" b="1" dirty="0"/>
              <a:t>was no inclusion or exclusion criteria for this study.  However, one participant was excluded from data analysis due to her inability to read.  </a:t>
            </a:r>
          </a:p>
          <a:p>
            <a:endParaRPr lang="en-US" sz="3200" b="1" dirty="0" smtClean="0"/>
          </a:p>
          <a:p>
            <a:r>
              <a:rPr lang="en-US" sz="3200" b="1" dirty="0" smtClean="0"/>
              <a:t>The </a:t>
            </a:r>
            <a:r>
              <a:rPr lang="en-US" sz="3200" b="1" dirty="0"/>
              <a:t>study was conducted using the Prime III voting system, accessed through Safari, on an iPad tablet </a:t>
            </a:r>
            <a:r>
              <a:rPr lang="en-US" sz="3200" b="1" dirty="0" smtClean="0"/>
              <a:t>device.  This </a:t>
            </a:r>
            <a:r>
              <a:rPr lang="en-US" sz="3200" b="1" dirty="0"/>
              <a:t>software was developed by Dr. Juan Gilbert of Clemson </a:t>
            </a:r>
            <a:r>
              <a:rPr lang="en-US" sz="3200" b="1" dirty="0" smtClean="0"/>
              <a:t>University.  Ballot </a:t>
            </a:r>
            <a:r>
              <a:rPr lang="en-US" sz="3200" b="1" dirty="0"/>
              <a:t>items asked opinions on popular topics and were written on a fourth grade reading level in order to assess the voter’s ability to use the technology, rather than their understanding of the ballot question. </a:t>
            </a:r>
            <a:endParaRPr lang="en-US" sz="3200" b="1" dirty="0" smtClean="0"/>
          </a:p>
          <a:p>
            <a:endParaRPr lang="en-US" sz="3200" b="1" dirty="0"/>
          </a:p>
          <a:p>
            <a:r>
              <a:rPr lang="en-US" sz="3200" b="1" dirty="0" smtClean="0"/>
              <a:t>Both </a:t>
            </a:r>
            <a:r>
              <a:rPr lang="en-US" sz="3200" b="1" dirty="0"/>
              <a:t>groups were provided with individual verbal instructions on how to vote on the device, shown a sample ballot, and then given the iPad to vote </a:t>
            </a:r>
            <a:r>
              <a:rPr lang="en-US" sz="3200" b="1" dirty="0" smtClean="0"/>
              <a:t>independently. </a:t>
            </a:r>
          </a:p>
          <a:p>
            <a:endParaRPr lang="en-US" sz="3200" b="1" dirty="0"/>
          </a:p>
          <a:p>
            <a:r>
              <a:rPr lang="en-US" sz="3200" b="1" dirty="0" smtClean="0"/>
              <a:t>To determine ease of use, researchers recorded the time it took participants to complete the ballot, conducted behavioral observations, and asked follow-up questions about satisfaction with the voting program.  For the purpose of this study, accuracy was defined as the ability to vote as intended.  This was assessed by the researchers comparing the individual's verbally expressed vote on each ballot question to the system’s submission confirmation page. </a:t>
            </a:r>
            <a:endParaRPr lang="en-US" sz="3200" b="1" dirty="0"/>
          </a:p>
          <a:p>
            <a:pPr marL="381000" indent="-381000">
              <a:spcBef>
                <a:spcPct val="50000"/>
              </a:spcBef>
            </a:pPr>
            <a:endParaRPr lang="en-GB" sz="4000" b="1" dirty="0">
              <a:solidFill>
                <a:schemeClr val="accent6">
                  <a:lumMod val="75000"/>
                </a:schemeClr>
              </a:solidFill>
            </a:endParaRPr>
          </a:p>
        </p:txBody>
      </p:sp>
      <p:sp>
        <p:nvSpPr>
          <p:cNvPr id="25" name="Rectangle 85"/>
          <p:cNvSpPr>
            <a:spLocks noChangeArrowheads="1"/>
          </p:cNvSpPr>
          <p:nvPr/>
        </p:nvSpPr>
        <p:spPr bwMode="auto">
          <a:xfrm>
            <a:off x="1219487" y="29032200"/>
            <a:ext cx="9830375" cy="2680638"/>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endParaRPr lang="en-US" sz="2800" b="1" dirty="0" smtClean="0"/>
          </a:p>
        </p:txBody>
      </p:sp>
      <p:grpSp>
        <p:nvGrpSpPr>
          <p:cNvPr id="26" name="Group 86"/>
          <p:cNvGrpSpPr>
            <a:grpSpLocks/>
          </p:cNvGrpSpPr>
          <p:nvPr/>
        </p:nvGrpSpPr>
        <p:grpSpPr bwMode="auto">
          <a:xfrm>
            <a:off x="1225349" y="7848973"/>
            <a:ext cx="41749658" cy="24058880"/>
            <a:chOff x="669" y="4790"/>
            <a:chExt cx="26299" cy="14208"/>
          </a:xfrm>
        </p:grpSpPr>
        <p:sp>
          <p:nvSpPr>
            <p:cNvPr id="27" name="Rectangle 87"/>
            <p:cNvSpPr>
              <a:spLocks noChangeArrowheads="1"/>
            </p:cNvSpPr>
            <p:nvPr/>
          </p:nvSpPr>
          <p:spPr bwMode="auto">
            <a:xfrm>
              <a:off x="669" y="14660"/>
              <a:ext cx="6216" cy="2350"/>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r>
                <a:rPr lang="en-GB" sz="4000" b="1" dirty="0">
                  <a:solidFill>
                    <a:srgbClr val="080077"/>
                  </a:solidFill>
                </a:rPr>
                <a:t>Acknowledgements</a:t>
              </a:r>
              <a:endParaRPr lang="en-GB" sz="4000" b="1" dirty="0">
                <a:solidFill>
                  <a:srgbClr val="006699"/>
                </a:solidFill>
              </a:endParaRPr>
            </a:p>
            <a:p>
              <a:pPr>
                <a:spcBef>
                  <a:spcPct val="50000"/>
                </a:spcBef>
              </a:pPr>
              <a:r>
                <a:rPr lang="en-AU" sz="3200" b="1" dirty="0" smtClean="0"/>
                <a:t>Special appreciation for the staff and students at </a:t>
              </a:r>
              <a:r>
                <a:rPr lang="en-AU" sz="3200" b="1" dirty="0" err="1" smtClean="0"/>
                <a:t>Starfire</a:t>
              </a:r>
              <a:r>
                <a:rPr lang="en-AU" sz="3200" b="1" dirty="0" smtClean="0"/>
                <a:t>, Cincinnati, Ohio; </a:t>
              </a:r>
              <a:r>
                <a:rPr lang="en-AU" sz="3200" b="1" dirty="0" err="1" smtClean="0"/>
                <a:t>Dr.</a:t>
              </a:r>
              <a:r>
                <a:rPr lang="en-AU" sz="3200" b="1" dirty="0" smtClean="0"/>
                <a:t> Juan Gilbert, Clemson University; Essie Pederson, Co-Director NTAC for Voting and Cognitive Access, Self Advocates Becoming Empowered. </a:t>
              </a:r>
              <a:endParaRPr lang="en-US" sz="3200" b="1" dirty="0">
                <a:solidFill>
                  <a:srgbClr val="CC3300"/>
                </a:solidFill>
              </a:endParaRPr>
            </a:p>
          </p:txBody>
        </p:sp>
        <p:sp>
          <p:nvSpPr>
            <p:cNvPr id="28" name="Rectangle 88"/>
            <p:cNvSpPr>
              <a:spLocks noChangeArrowheads="1"/>
            </p:cNvSpPr>
            <p:nvPr/>
          </p:nvSpPr>
          <p:spPr bwMode="auto">
            <a:xfrm>
              <a:off x="20748" y="14436"/>
              <a:ext cx="6180" cy="4562"/>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r>
                <a:rPr lang="en-GB" sz="4000" b="1" dirty="0" smtClean="0">
                  <a:solidFill>
                    <a:srgbClr val="080077"/>
                  </a:solidFill>
                </a:rPr>
                <a:t>References</a:t>
              </a:r>
            </a:p>
            <a:p>
              <a:pPr>
                <a:spcBef>
                  <a:spcPct val="50000"/>
                </a:spcBef>
              </a:pPr>
              <a:r>
                <a:rPr lang="en-US" sz="2800" b="1" dirty="0"/>
                <a:t>Baker, P. M., Roy, R. G. B., &amp; Moon, N. W. (2005, November). Getting out the vote: Assessing Technological, Social and Process Barriers to (e) Voting for people with Disabilities. In </a:t>
              </a:r>
              <a:r>
                <a:rPr lang="en-US" sz="2800" b="1" i="1" dirty="0"/>
                <a:t>The Twenty-Seventh Annual APPAM Research Conference, Washington, DC</a:t>
              </a:r>
              <a:r>
                <a:rPr lang="en-US" sz="2800" b="1" dirty="0" smtClean="0"/>
                <a:t>.</a:t>
              </a:r>
            </a:p>
            <a:p>
              <a:pPr>
                <a:spcBef>
                  <a:spcPct val="50000"/>
                </a:spcBef>
              </a:pPr>
              <a:r>
                <a:rPr lang="en-US" sz="2800" b="1" dirty="0"/>
                <a:t>Gilbert, J. E., MacDonald, J., Hill, R., Sanders, D. T., </a:t>
              </a:r>
              <a:r>
                <a:rPr lang="en-US" sz="2800" b="1" dirty="0" err="1"/>
                <a:t>Mkpong</a:t>
              </a:r>
              <a:r>
                <a:rPr lang="en-US" sz="2800" b="1" dirty="0"/>
                <a:t>-Ruffin, I., Cross, I. I., </a:t>
              </a:r>
              <a:r>
                <a:rPr lang="en-US" sz="2800" b="1" dirty="0" smtClean="0"/>
                <a:t>&amp; </a:t>
              </a:r>
              <a:r>
                <a:rPr lang="en-US" sz="2800" b="1" dirty="0"/>
                <a:t>Rogers, G. (2008). Prime III: </a:t>
              </a:r>
              <a:r>
                <a:rPr lang="en-US" sz="2800" b="1" dirty="0" smtClean="0"/>
                <a:t>Defense-in-depth approach </a:t>
              </a:r>
              <a:r>
                <a:rPr lang="en-US" sz="2800" b="1" dirty="0"/>
                <a:t>to </a:t>
              </a:r>
              <a:r>
                <a:rPr lang="en-US" sz="2800" b="1" dirty="0" smtClean="0"/>
                <a:t>electronic voting</a:t>
              </a:r>
              <a:r>
                <a:rPr lang="en-US" sz="2800" b="1" dirty="0"/>
                <a:t>. </a:t>
              </a:r>
              <a:r>
                <a:rPr lang="en-US" sz="2800" b="1" i="1" dirty="0"/>
                <a:t>Journal of Information Privacy &amp; Security</a:t>
              </a:r>
              <a:r>
                <a:rPr lang="en-US" sz="2800" b="1" dirty="0"/>
                <a:t>, </a:t>
              </a:r>
              <a:r>
                <a:rPr lang="en-US" sz="2800" b="1" i="1" dirty="0"/>
                <a:t>4</a:t>
              </a:r>
              <a:r>
                <a:rPr lang="en-US" sz="2800" b="1" dirty="0"/>
                <a:t>(3).</a:t>
              </a:r>
            </a:p>
            <a:p>
              <a:pPr>
                <a:spcBef>
                  <a:spcPct val="50000"/>
                </a:spcBef>
              </a:pPr>
              <a:r>
                <a:rPr lang="en-US" sz="2800" b="1" dirty="0" err="1"/>
                <a:t>Schur</a:t>
              </a:r>
              <a:r>
                <a:rPr lang="en-US" sz="2800" b="1" dirty="0"/>
                <a:t>, L., </a:t>
              </a:r>
              <a:r>
                <a:rPr lang="en-US" sz="2800" b="1" dirty="0" err="1"/>
                <a:t>Adya</a:t>
              </a:r>
              <a:r>
                <a:rPr lang="en-US" sz="2800" b="1" dirty="0"/>
                <a:t>, M., &amp; Kruse, D. (</a:t>
              </a:r>
              <a:r>
                <a:rPr lang="en-US" sz="2800" b="1" dirty="0" smtClean="0"/>
                <a:t>2013, June). </a:t>
              </a:r>
              <a:r>
                <a:rPr lang="en-US" sz="2800" b="1" dirty="0"/>
                <a:t>Disability, Voter Turnout, and Voting Difficulties in the 2012 Elections</a:t>
              </a:r>
              <a:r>
                <a:rPr lang="en-US" sz="2800" b="1" dirty="0" smtClean="0"/>
                <a:t>. In </a:t>
              </a:r>
              <a:r>
                <a:rPr lang="en-US" sz="2800" b="1" i="1" dirty="0" smtClean="0"/>
                <a:t>U.S. Election Assistance Commission and Research Alliance for Accessible Voting. </a:t>
              </a:r>
              <a:endParaRPr lang="en-US" sz="2800" b="1" dirty="0" smtClean="0"/>
            </a:p>
            <a:p>
              <a:pPr>
                <a:spcBef>
                  <a:spcPct val="50000"/>
                </a:spcBef>
              </a:pPr>
              <a:endParaRPr lang="en-US" sz="2800" dirty="0"/>
            </a:p>
            <a:p>
              <a:pPr>
                <a:spcBef>
                  <a:spcPct val="50000"/>
                </a:spcBef>
              </a:pPr>
              <a:endParaRPr lang="en-GB" sz="4000" b="1" dirty="0" smtClean="0">
                <a:solidFill>
                  <a:schemeClr val="accent6"/>
                </a:solidFill>
              </a:endParaRPr>
            </a:p>
          </p:txBody>
        </p:sp>
        <p:sp>
          <p:nvSpPr>
            <p:cNvPr id="29" name="Rectangle 89"/>
            <p:cNvSpPr>
              <a:spLocks noChangeArrowheads="1"/>
            </p:cNvSpPr>
            <p:nvPr/>
          </p:nvSpPr>
          <p:spPr bwMode="auto">
            <a:xfrm>
              <a:off x="20748" y="4790"/>
              <a:ext cx="6220" cy="9270"/>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r>
                <a:rPr lang="en-AU" sz="4000" b="1" dirty="0" smtClean="0">
                  <a:solidFill>
                    <a:schemeClr val="tx2"/>
                  </a:solidFill>
                </a:rPr>
                <a:t>Discussion</a:t>
              </a:r>
              <a:endParaRPr lang="en-AU" sz="4000" b="1" dirty="0">
                <a:solidFill>
                  <a:schemeClr val="tx2"/>
                </a:solidFill>
              </a:endParaRPr>
            </a:p>
            <a:p>
              <a:pPr>
                <a:spcBef>
                  <a:spcPct val="50000"/>
                </a:spcBef>
              </a:pPr>
              <a:r>
                <a:rPr lang="en-AU" sz="3200" b="1" dirty="0" smtClean="0"/>
                <a:t>This study indicates that individuals with a developmental disability are able to successfully vote as intended in an  independent and private manner when using the Prime III voting system.  After brief instructions with a practice ballot, our sample of individuals with a developmental disability was able to vote with similar accuracy to those without a developmental disability.  However, participants with a developmental disability took significantly longer to vote than those without. </a:t>
              </a:r>
            </a:p>
            <a:p>
              <a:pPr>
                <a:spcBef>
                  <a:spcPct val="50000"/>
                </a:spcBef>
              </a:pPr>
              <a:r>
                <a:rPr lang="en-AU" sz="3200" b="1" dirty="0" smtClean="0"/>
                <a:t>Due to technological and financial limitations, this study was conducted using iPad tablets, which was not the original design platform for the voting system.  Voting was conducted using touch responses. </a:t>
              </a:r>
              <a:r>
                <a:rPr lang="en-AU" sz="3200" b="1" dirty="0"/>
                <a:t> </a:t>
              </a:r>
              <a:r>
                <a:rPr lang="en-AU" sz="3200" b="1" dirty="0" smtClean="0"/>
                <a:t>However, other multimodal features, such as voice or switch, were inoperable.  Although participants had the ability to vote by touch, future research should investigate individuals with a  developmental disability voting with Prime III using all of its multimodal features.</a:t>
              </a:r>
            </a:p>
            <a:p>
              <a:pPr>
                <a:spcBef>
                  <a:spcPct val="50000"/>
                </a:spcBef>
              </a:pPr>
              <a:r>
                <a:rPr lang="en-AU" sz="3200" b="1" dirty="0" smtClean="0"/>
                <a:t>The majority of participants with and without a  developmental disability had previous technological experience.  The authors of this study thus did not provide an introduction to personal electronic devices.  Future research should investigate if adults with a developmental disability, but without education in the use of or experience with these types of devices, can successfully vote.   </a:t>
              </a:r>
              <a:endParaRPr lang="en-AU" sz="3200" dirty="0" smtClean="0"/>
            </a:p>
            <a:p>
              <a:pPr>
                <a:spcBef>
                  <a:spcPct val="50000"/>
                </a:spcBef>
              </a:pPr>
              <a:endParaRPr lang="en-US" dirty="0"/>
            </a:p>
          </p:txBody>
        </p:sp>
      </p:grpSp>
      <p:sp>
        <p:nvSpPr>
          <p:cNvPr id="41" name="Rectangle 40"/>
          <p:cNvSpPr/>
          <p:nvPr/>
        </p:nvSpPr>
        <p:spPr>
          <a:xfrm>
            <a:off x="5557154" y="3644900"/>
            <a:ext cx="23524029" cy="283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4800" dirty="0">
              <a:solidFill>
                <a:schemeClr val="tx2">
                  <a:lumMod val="50000"/>
                </a:schemeClr>
              </a:solidFill>
            </a:endParaRPr>
          </a:p>
        </p:txBody>
      </p:sp>
      <p:cxnSp>
        <p:nvCxnSpPr>
          <p:cNvPr id="46" name="Straight Connector 45"/>
          <p:cNvCxnSpPr/>
          <p:nvPr/>
        </p:nvCxnSpPr>
        <p:spPr>
          <a:xfrm>
            <a:off x="65315" y="7073900"/>
            <a:ext cx="43891200" cy="76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53144" y="163251"/>
            <a:ext cx="34352200" cy="6522298"/>
          </a:xfrm>
          <a:prstGeom prst="rect">
            <a:avLst/>
          </a:prstGeom>
          <a:noFill/>
          <a:ln>
            <a:solidFill>
              <a:schemeClr val="bg1"/>
            </a:solidFill>
          </a:ln>
        </p:spPr>
        <p:txBody>
          <a:bodyPr wrap="square" rtlCol="0">
            <a:spAutoFit/>
          </a:bodyPr>
          <a:lstStyle/>
          <a:p>
            <a:pPr algn="ctr"/>
            <a:r>
              <a:rPr lang="en-US" sz="8000" b="1" dirty="0"/>
              <a:t>Universal Voting </a:t>
            </a:r>
            <a:r>
              <a:rPr lang="en-US" sz="8000" b="1" dirty="0" smtClean="0"/>
              <a:t>Systems: </a:t>
            </a:r>
          </a:p>
          <a:p>
            <a:pPr algn="ctr"/>
            <a:r>
              <a:rPr lang="en-US" sz="8000" b="1" dirty="0" smtClean="0"/>
              <a:t>Effectiveness </a:t>
            </a:r>
            <a:r>
              <a:rPr lang="en-US" sz="8000" b="1" dirty="0"/>
              <a:t>of the PRIME III for </a:t>
            </a:r>
            <a:r>
              <a:rPr lang="en-US" sz="8000" b="1" dirty="0" smtClean="0"/>
              <a:t>Voters with a Developmental Disability</a:t>
            </a:r>
            <a:endParaRPr lang="en-US" sz="8000" dirty="0"/>
          </a:p>
          <a:p>
            <a:pPr algn="ctr"/>
            <a:r>
              <a:rPr lang="en-US" sz="6000" b="1" dirty="0" smtClean="0">
                <a:solidFill>
                  <a:schemeClr val="tx2">
                    <a:lumMod val="75000"/>
                  </a:schemeClr>
                </a:solidFill>
              </a:rPr>
              <a:t>Lindsey Bucher, B.A., Jane Gerhardt, J.D., Emily Schreiber, M.A.</a:t>
            </a:r>
          </a:p>
          <a:p>
            <a:pPr algn="ctr"/>
            <a:r>
              <a:rPr lang="en-US" sz="6000" b="1" dirty="0" smtClean="0">
                <a:solidFill>
                  <a:schemeClr val="tx2">
                    <a:lumMod val="75000"/>
                  </a:schemeClr>
                </a:solidFill>
              </a:rPr>
              <a:t>Sandra </a:t>
            </a:r>
            <a:r>
              <a:rPr lang="en-US" sz="6000" b="1" dirty="0" err="1" smtClean="0">
                <a:solidFill>
                  <a:schemeClr val="tx2">
                    <a:lumMod val="75000"/>
                  </a:schemeClr>
                </a:solidFill>
              </a:rPr>
              <a:t>Grether</a:t>
            </a:r>
            <a:r>
              <a:rPr lang="en-US" sz="6000" b="1" dirty="0" smtClean="0">
                <a:solidFill>
                  <a:schemeClr val="tx2">
                    <a:lumMod val="75000"/>
                  </a:schemeClr>
                </a:solidFill>
              </a:rPr>
              <a:t>, Ph.D., </a:t>
            </a:r>
            <a:r>
              <a:rPr lang="en-US" sz="6000" b="1" dirty="0" err="1" smtClean="0">
                <a:solidFill>
                  <a:schemeClr val="tx2">
                    <a:lumMod val="75000"/>
                  </a:schemeClr>
                </a:solidFill>
              </a:rPr>
              <a:t>Lizanne</a:t>
            </a:r>
            <a:r>
              <a:rPr lang="en-US" sz="6000" b="1" dirty="0" smtClean="0">
                <a:solidFill>
                  <a:schemeClr val="tx2">
                    <a:lumMod val="75000"/>
                  </a:schemeClr>
                </a:solidFill>
              </a:rPr>
              <a:t> Mulligan, Ph.D., Brady </a:t>
            </a:r>
            <a:r>
              <a:rPr lang="en-US" sz="6000" b="1" dirty="0" err="1" smtClean="0">
                <a:solidFill>
                  <a:schemeClr val="tx2">
                    <a:lumMod val="75000"/>
                  </a:schemeClr>
                </a:solidFill>
              </a:rPr>
              <a:t>Sellet</a:t>
            </a:r>
            <a:endParaRPr lang="en-US" sz="6000" b="1" dirty="0" smtClean="0">
              <a:solidFill>
                <a:schemeClr val="tx2">
                  <a:lumMod val="75000"/>
                </a:schemeClr>
              </a:solidFill>
            </a:endParaRPr>
          </a:p>
          <a:p>
            <a:pPr lvl="1" algn="ctr">
              <a:spcBef>
                <a:spcPts val="720"/>
              </a:spcBef>
            </a:pPr>
            <a:r>
              <a:rPr lang="en-US" sz="4400" b="1" spc="-180" dirty="0" smtClean="0">
                <a:solidFill>
                  <a:schemeClr val="tx2">
                    <a:lumMod val="75000"/>
                  </a:schemeClr>
                </a:solidFill>
              </a:rPr>
              <a:t>Leadership Education in Neurodevelopmental and related Disabilities (LEND) Program</a:t>
            </a:r>
          </a:p>
          <a:p>
            <a:pPr lvl="1" algn="ctr"/>
            <a:r>
              <a:rPr lang="en-US" sz="4400" spc="-180" dirty="0" smtClean="0">
                <a:solidFill>
                  <a:schemeClr val="tx2">
                    <a:lumMod val="75000"/>
                  </a:schemeClr>
                </a:solidFill>
              </a:rPr>
              <a:t>The Division of Developmental and Behavioral Pediatrics , Cincinnati Children's Hospital Medical Center</a:t>
            </a:r>
          </a:p>
          <a:p>
            <a:pPr lvl="1" algn="ctr"/>
            <a:r>
              <a:rPr lang="en-US" sz="4400" spc="-180" dirty="0" smtClean="0">
                <a:solidFill>
                  <a:schemeClr val="tx2">
                    <a:lumMod val="75000"/>
                  </a:schemeClr>
                </a:solidFill>
              </a:rPr>
              <a:t>The </a:t>
            </a:r>
            <a:r>
              <a:rPr lang="en-US" sz="4400" spc="-180" dirty="0">
                <a:solidFill>
                  <a:schemeClr val="tx2">
                    <a:lumMod val="75000"/>
                  </a:schemeClr>
                </a:solidFill>
              </a:rPr>
              <a:t>University of Cincinnati University Center for Excellence in Developmental </a:t>
            </a:r>
            <a:r>
              <a:rPr lang="en-US" sz="4400" spc="-180" dirty="0" smtClean="0">
                <a:solidFill>
                  <a:schemeClr val="tx2">
                    <a:lumMod val="75000"/>
                  </a:schemeClr>
                </a:solidFill>
              </a:rPr>
              <a:t>Disabil</a:t>
            </a:r>
            <a:r>
              <a:rPr lang="en-US" sz="4400" dirty="0" smtClean="0">
                <a:solidFill>
                  <a:schemeClr val="tx2">
                    <a:lumMod val="75000"/>
                  </a:schemeClr>
                </a:solidFill>
              </a:rPr>
              <a:t>ities</a:t>
            </a:r>
            <a:endParaRPr lang="en-US" sz="4400" dirty="0">
              <a:solidFill>
                <a:schemeClr val="tx2">
                  <a:lumMod val="75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05345" y="1982355"/>
            <a:ext cx="7837713" cy="3325091"/>
          </a:xfrm>
          <a:prstGeom prst="rect">
            <a:avLst/>
          </a:prstGeom>
        </p:spPr>
      </p:pic>
      <p:sp>
        <p:nvSpPr>
          <p:cNvPr id="2" name="AutoShape 7" descr="data:image/jpeg;base64,/9j/4AAQSkZJRgABAQAAAQABAAD/2wCEAAkGBxQREBUUDxQUFhQWFBoZFRgXGBoYGRcVGBYWFxcdFRUYHyggGBwlHBUVITEtJSksLi8uHx8zODMsNygtLysBCgoKDg0OGxAQGzQkICQ0LCwsNTQsLCwvLCwsLCwsLCwsLCwsLCwsLCwsLCwsLCwsLCwsLCwsLCwsLCwsLCwsLP/AABEIAEwAyAMBEQACEQEDEQH/xAAcAAABBQEBAQAAAAAAAAAAAAAAAQMFBgcEAgj/xAA9EAACAQMBBQQHBgUDBQAAAAABAgMABBESBQYHITETQVFhFCJxgZGhsjI0NUJzsSNSYnJ0FTOSU4LBwtH/xAAaAQEAAwEBAQAAAAAAAAAAAAAAAwQFAQIG/8QALREAAgICAQIEBgICAwAAAAAAAAECAwQREiExBRMyMyJBUWFxgUKRNKEjscH/2gAMAwEAAhEDEQA/ANxoAoAoAoAoAoAoAoAoAoAoAoAoAoAoAoAoAoAoBKAaEyltIPOoVfBz8vfU9cXrY6KmPItAFAFAFAFAFAFAFAFAFAFAFAFAFAFAFAFAFAFAFAFAIaA5rS7D5x1B6VTxsuN6eu6JLK3DuOiIatWBnxqdVQU+aXU88nrQ4KlPItAFAFAFAFAFAFAFAFAFAFAFAFAFAFAJmgAt40A012g6uvxFd0/oDx6fH/OvxrvFnNnoXaHoa5pnRxZAelcBxXO0lGQvM/tWTleKVw3GPV/0Wa8eT6sh42KnIODXztc5Vy5RemX3FNaZI7MVnbUzEgdMnvrZ8MVts3ZOTaX3+ZTyOMVxSO6a7CsAeprVtzK6pqEu7K8apSW0dANWiMWgCgCgCgCgCgENAedYzjIzjOO/Hjihw90OhQHh3CjLEADqTyFDhC3u9lrF1lDHwT1vmOVTRosl2R5dkUcSb2vL91tZJB/M3qr8gf3r06FH1SPPmb7IfQ7Qk69lEP8Akf8AzXP+JfVnfjY8mxZW/wB66kPko0158yK7I7xf1H02BCPtBmP9TE1x2yO8UQ20ttwRSmCzt/SbgDJjjwAn6kjcl+ZqWNc2uU3xRFK1J8YrbK3fcRLqzlAvbBI1PTDYOB10tgq2PDlU8cSFi+CZDLJlB6lE0a02jHIsZBCmRQyo2FfBGfsHnVFxab+xbUk9HZXk9HNeWqsDkc8cjVPKxKrYttdSWuyUX0IO3gZzhRXy9GPZe+MEaNlkYLqSOzUdGKspwf3rZ8NhfRNwnHoypkShNbi+p2zWqswJHMVo24lVs1KS6orxslFaQ+oqyjwLXQFAFAFAGaAM0BFb0bQa3s55o8ao4yy56ZHjUlUVKaizxZLjFtGXcL9tar64nvZhkwc3kYD868hnoPIVoZdWoKMEUMWxublJlxv+I9sraLZZLhz0CDAPvIz8Aaqxw563LoWnkw3qPUaS82tdfYiS1Q97c2+fP5CvXHHh3ewnbLt0HYdxTIQ19cyTHwHJR7Mk/LFeXla9EdHVTv1PZP2G71tD/txJnxI1H4moZWzl3ZIoRRKioz2GaAM0BVOJW3ms7ItEcSSMI0P8pIJJHsAPvxVnFq8yzT7FfJs4Q2RXBmyC2Ly/mllbJ7yE9Uc+/nqPvNSZ8t2a+x4w18G/qXq4t0kGJFVgDkBgCMjocHvqkm11Ra1vuZnvPw6uLnaDTxzIEdlbUSdceAOSjvxjI5jrV+rLhGvi0UrMaUp8kzURVAuga4zo3bwhBhRyqGiiFMOMEepyc3tjtTnkM0AZoBaAKAKArW+u90ezogzjXI+ezjBxnGMljzwoyO6p6KHa+nYhuuVa+5zWVvtO4iWR7mG2LAERrB2hUEZAZ2cc/dXpumL1pv8Aeji8yS3vREDeG/sr6GDaHZPDM+hZUXTknkO/kckcj41J5VVkHKHdfIj82yE0p9mO8R49oGGbQ0AtBGS+Ae0K96nOflXMV1clvfIZKs4vXYovC3YUN5dSLcKWVItQGSBnUo5468jV7MtlXFcSniVxnJ8kbbs/ZkMA0wRpGP6QBn2nqaxpSlLuzVjFR7EPvPvrbWPqyMXl7o05t5Z7l99TVY87O3YjtvhX3OYy7VuE1RrbWueiSFpXx3aiAFU+6u6og9NtnN2yW1pFNvd+9o7PuOzvkik6HAGnUpPVHX391W44tNsd1sqvJtrlqZpabXWSyNzDzBhMig+SlsH3jFZ7hqfBl3nuHJGe7pcR5Zp5GvWjSFISwVF5ltShQvMlic4Aq/fhKKXDuVKsrk3z6Ib3j312omJFtmt4SfV1JrPlrPcT4YFKsajs5bYsvu7pdBriRfSz7MspLmPs5GkJZeY/IcHB5jI54Ndw4xjdJRe0ecpt1JyOnh5/qXoCehei9lrfHaatWdR1Zx515yfJVnxbPWP5nlriX7d4XmH9P7DORoEWrpz1aifdVK3y9rgW4c/5FA324iXNvdS28CxqI2A1kFmOVU9M4HWrtGHCcFNsp35cozcUi+b47Wezs5Z4wrMgGA2ccyBzx7ap0Vqc1Fly2bhFyRTN0eIMkkVw93h3DRrBFEuGd2DkhRzJ6DJ7hVq/EUXFQ/bKtOS5JuRGbX312vDMuu37IMfUj7MuG8tQ5k/CpIY2PJdHv7nieRcn2L9t/e2KxgR7oESuoIhU5YtgagPIE4zVKqiVktR7Fuy1QinLuclq21LldZaCzB6IUMzgd2okqAa9vyIPXVnlebL7EFtveLaey2VroRXMDHGtQU5+BIzpPhkEVNXTTd0j0ZFZbbV6uqLvu5t2K9gWaA8jyYHqrd6t51TsrdcuLLVdinHaJWvB7CgM24tbqTXRjntxrMaFXjH2iucgqO/qcj2Vewr41/DL5lLLplP4okBu5xQltlEN5EZAnq5B0yqBywytyY/Cp7MFTe4Miry3HpNGgbH3psdo4VWUuCGEcqgMGHQqG5EjyqjZRZV1aLkLq7Ox0b9/hl1+i1cx/diL/bkZvwR++Tf4/wD7rV/xD0L8lHA9TNnFZRqFeut0LNroXbx/xVYNnUQpYdGZc4JGBU0cixQ4J9CF0wcub7nq83vtI20CUSSdyQgyv/xQGkaJtb1o7K6C+Zl3Fq/eeaBngeEBHCdoV1ONS5JVSdOPM9/dWjhRUYtJ7M/Mk5a2tF83W/AB/iyfs9Ur/wDIf5LlXs/oz/g9apJtDLqCUiZlz3NlRkeeCavZzar6fMp4aTs6m6YrGNUzTjh93t/1j9BrR8P9UilnehEvwi/C4/1JPrNQ5vuv9EmJ7SLpiqpZPnjiP+K3P96/QlbmL7CMTJ91mu8T/wALn9i/UKzMT3UamR7bKfwPtULXUhUF17NVbvCt2hYDwzpHwqz4jJ6S+XUq4KXV/g1npWbo0TDt1bz/AFHbiTTcxqZ0U9yoD2aj2cj7a17o+Vj8UZVUvNu3I1HaV1tBZSLa3t3j5YZ5SrHx9UKcc6zoRqa+Jvf4NGTs30RBbx2m1L22eB7e1UPjLCZiRg55Ar5VNU6K5qW3/RDZG2ceOke+GO6txYdv6SVxJo0qraua68k+GdS/CuZd8bdcfkcxaZV72XyqhbEagIe23hie8ltOYljUN62AHBGTo588cs+2pHTJQU/kyPzI8uI/tXYdvdLi4iR/Mj1h7G6iuQtnD0s7OuMu6MH362GNnXhSFyV0iSM59ZM5wMjvBHKtnGt82vqZN9flz0jYt5i7bGl7UfxDa5cf16QW+eayqtK5a+ppW7dT39DOuC9yqX0iscF4SF8yGU8vcKv+IJuG19Slgtc2bXWQah8/b/7dmub2WOZmWKOUoEHRVVsFiv5iQM863MaqMK1JdWY99spT0+xuOw9mwW8SraIixkAgrj1h4lh9qseyc5PcmasIxS+EzLjmP4tr+nL9UdaHh/aRRzvkWvdb8AH+LJ+z1Wu/yP2WKvZX4KJwV+/v+gfqWruf7a/JUwvWzb6yDUMz44fd7f8AWP0GtDw/1yKWd6ES/CL8Lj/Uk+s1Dme6/wBEmJ7SLrVUsnztxH/Fbn+9foStzF9hGJle7I17if8Ahdx7F+oVl4nuo1Mn22VXgZ9m7/ui/aWrPiH8f2V8DtI1NhkYPSs4vnzpNDLsjaI5ZaJ8pnpJGcgc/NcjyNbqccir8mK1Kmw3Hd3ea3vUDQSDVj1oyQHU+BX/AOVjW0zrlpo1a7YzW0TDuFBLEADqTyAHmTURKcWy9rw3Ov0dw4RtLMM6dXgG6N7q9yhKOtniM4y7EjXk9iGgKjvRuLHeTi4WWSGYAAOmPy9Djrnn3EVYpyXXHjraK9mOpy5b0z3BsLaKrp/1JWHibZS3x7TGaOyl/wAP9nVCzty/0GytxYIp/SJ2e5nznXLjke4qgGBju8KTyZOPGPRCNEU+T6stE8YZSrAEEEEHoQeRBqunpkzSa0zNb3hGnaa7W6eEA5AKayvhpcOpGKvxz3rUo7KUsJb3F6LPszc9Y9LXE9zcupBUySNpDDmCIwcfHNV53uXRJL9E8add22c+9m4Nvft2hLRTd7oAdWOmtT1+Rr1RlTqWu6OW40bHsi9jcNGhGmS+uGi/6URaFT7cOflipLMxS6qK3/f/AIRwxXHvLoS2+e5SbSaJnlePslYDSoOdRU889Ps1FRkupPS7kt1Ct7slNm7CWGxFoHYqI2TVgA4YEE46Z51HOxynzPca0ocSI3S3Ci2fMZY5ZHJQrhguMEg/lA8KmuypWx00R1Y8a3tFwqqWCvb4bqptGNEkd0CMWBTTk5GOeoVNRe6XtIitpVi0zp3X2EtjbCCNmdQzHLYz6xz3cq5ba7JcmdqrVceKJeoiQou3uGkN3cyTvNKrSMCQoXAwAOWRnuq3XmShBRSKlmJGcnJvuWfeHY63ls8Dsyq+MsuMjBB5Z5d1V658JKRYshzjxI7c7dCPZolEUjv2pUnXjlp1YxpA/mNSX5Dt1ta0R00KpNIsoqAnInb278F6mm5jDY+yejL/AGsOYr3XbKt7izxOuM+kkUO84Oxlsw3TqO4PGHI/7lZavLxCWtOJTeCvkzv2bwsiUj0y4muAOiElE966mJ+NRzzZa+CKX/ZJDES9T2Xy0tkiQJEoVFGFVRgAeQqm25Pb7lpJJaQ/XDohoAoArgCugKAKAKAKAKAWgEoAoBaAKASgFoBKAKAKAWgCgCgCgEoBaA//2Q=="/>
          <p:cNvSpPr>
            <a:spLocks noChangeAspect="1" noChangeArrowheads="1"/>
          </p:cNvSpPr>
          <p:nvPr/>
        </p:nvSpPr>
        <p:spPr bwMode="auto">
          <a:xfrm>
            <a:off x="133350" y="-144463"/>
            <a:ext cx="26125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9" descr="data:image/jpeg;base64,/9j/4AAQSkZJRgABAQAAAQABAAD/2wCEAAkGBxQREBUUDxQUFhQWFBoZFRgXGBoYGRcVGBYWFxcdFRUYHyggGBwlHBUVITEtJSksLi8uHx8zODMsNygtLysBCgoKDg0OGxAQGzQkICQ0LCwsNTQsLCwvLCwsLCwsLCwsLCwsLCwsLCwsLCwsLCwsLCwsLCwsLCwsLCwsLCwsLP/AABEIAEwAyAMBEQACEQEDEQH/xAAcAAABBQEBAQAAAAAAAAAAAAAAAQMFBgcEAgj/xAA9EAACAQMBBQQHBgUDBQAAAAABAgMABBESBQYHITETQVFhFCJxgZGhsjI0NUJzsSNSYnJ0FTOSU4LBwtH/xAAaAQEAAwEBAQAAAAAAAAAAAAAAAwQFAQIG/8QALREAAgICAQIEBgICAwAAAAAAAAECAwQREiExBRMyMyJBUWFxgUKRNKEjscH/2gAMAwEAAhEDEQA/ANxoAoAoAoAoAoAoAoAoAoAoAoAoAoAoAoAoAoAoBKAaEyltIPOoVfBz8vfU9cXrY6KmPItAFAFAFAFAFAFAFAFAFAFAFAFAFAFAFAFAFAFAFAFAIaA5rS7D5x1B6VTxsuN6eu6JLK3DuOiIatWBnxqdVQU+aXU88nrQ4KlPItAFAFAFAFAFAFAFAFAFAFAFAFAFAFAJmgAt40A012g6uvxFd0/oDx6fH/OvxrvFnNnoXaHoa5pnRxZAelcBxXO0lGQvM/tWTleKVw3GPV/0Wa8eT6sh42KnIODXztc5Vy5RemX3FNaZI7MVnbUzEgdMnvrZ8MVts3ZOTaX3+ZTyOMVxSO6a7CsAeprVtzK6pqEu7K8apSW0dANWiMWgCgCgCgCgCgENAedYzjIzjOO/Hjihw90OhQHh3CjLEADqTyFDhC3u9lrF1lDHwT1vmOVTRosl2R5dkUcSb2vL91tZJB/M3qr8gf3r06FH1SPPmb7IfQ7Qk69lEP8Akf8AzXP+JfVnfjY8mxZW/wB66kPko0158yK7I7xf1H02BCPtBmP9TE1x2yO8UQ20ttwRSmCzt/SbgDJjjwAn6kjcl+ZqWNc2uU3xRFK1J8YrbK3fcRLqzlAvbBI1PTDYOB10tgq2PDlU8cSFi+CZDLJlB6lE0a02jHIsZBCmRQyo2FfBGfsHnVFxab+xbUk9HZXk9HNeWqsDkc8cjVPKxKrYttdSWuyUX0IO3gZzhRXy9GPZe+MEaNlkYLqSOzUdGKspwf3rZ8NhfRNwnHoypkShNbi+p2zWqswJHMVo24lVs1KS6orxslFaQ+oqyjwLXQFAFAFAGaAM0BFb0bQa3s55o8ao4yy56ZHjUlUVKaizxZLjFtGXcL9tar64nvZhkwc3kYD868hnoPIVoZdWoKMEUMWxublJlxv+I9sraLZZLhz0CDAPvIz8Aaqxw563LoWnkw3qPUaS82tdfYiS1Q97c2+fP5CvXHHh3ewnbLt0HYdxTIQ19cyTHwHJR7Mk/LFeXla9EdHVTv1PZP2G71tD/txJnxI1H4moZWzl3ZIoRRKioz2GaAM0BVOJW3ms7ItEcSSMI0P8pIJJHsAPvxVnFq8yzT7FfJs4Q2RXBmyC2Ly/mllbJ7yE9Uc+/nqPvNSZ8t2a+x4w18G/qXq4t0kGJFVgDkBgCMjocHvqkm11Ra1vuZnvPw6uLnaDTxzIEdlbUSdceAOSjvxjI5jrV+rLhGvi0UrMaUp8kzURVAuga4zo3bwhBhRyqGiiFMOMEepyc3tjtTnkM0AZoBaAKAKArW+u90ezogzjXI+ezjBxnGMljzwoyO6p6KHa+nYhuuVa+5zWVvtO4iWR7mG2LAERrB2hUEZAZ2cc/dXpumL1pv8Aeji8yS3vREDeG/sr6GDaHZPDM+hZUXTknkO/kckcj41J5VVkHKHdfIj82yE0p9mO8R49oGGbQ0AtBGS+Ae0K96nOflXMV1clvfIZKs4vXYovC3YUN5dSLcKWVItQGSBnUo5468jV7MtlXFcSniVxnJ8kbbs/ZkMA0wRpGP6QBn2nqaxpSlLuzVjFR7EPvPvrbWPqyMXl7o05t5Z7l99TVY87O3YjtvhX3OYy7VuE1RrbWueiSFpXx3aiAFU+6u6og9NtnN2yW1pFNvd+9o7PuOzvkik6HAGnUpPVHX391W44tNsd1sqvJtrlqZpabXWSyNzDzBhMig+SlsH3jFZ7hqfBl3nuHJGe7pcR5Zp5GvWjSFISwVF5ltShQvMlic4Aq/fhKKXDuVKsrk3z6Ib3j312omJFtmt4SfV1JrPlrPcT4YFKsajs5bYsvu7pdBriRfSz7MspLmPs5GkJZeY/IcHB5jI54Ndw4xjdJRe0ecpt1JyOnh5/qXoCehei9lrfHaatWdR1Zx515yfJVnxbPWP5nlriX7d4XmH9P7DORoEWrpz1aifdVK3y9rgW4c/5FA324iXNvdS28CxqI2A1kFmOVU9M4HWrtGHCcFNsp35cozcUi+b47Wezs5Z4wrMgGA2ccyBzx7ap0Vqc1Fly2bhFyRTN0eIMkkVw93h3DRrBFEuGd2DkhRzJ6DJ7hVq/EUXFQ/bKtOS5JuRGbX312vDMuu37IMfUj7MuG8tQ5k/CpIY2PJdHv7nieRcn2L9t/e2KxgR7oESuoIhU5YtgagPIE4zVKqiVktR7Fuy1QinLuclq21LldZaCzB6IUMzgd2okqAa9vyIPXVnlebL7EFtveLaey2VroRXMDHGtQU5+BIzpPhkEVNXTTd0j0ZFZbbV6uqLvu5t2K9gWaA8jyYHqrd6t51TsrdcuLLVdinHaJWvB7CgM24tbqTXRjntxrMaFXjH2iucgqO/qcj2Vewr41/DL5lLLplP4okBu5xQltlEN5EZAnq5B0yqBywytyY/Cp7MFTe4Miry3HpNGgbH3psdo4VWUuCGEcqgMGHQqG5EjyqjZRZV1aLkLq7Ox0b9/hl1+i1cx/diL/bkZvwR++Tf4/wD7rV/xD0L8lHA9TNnFZRqFeut0LNroXbx/xVYNnUQpYdGZc4JGBU0cixQ4J9CF0wcub7nq83vtI20CUSSdyQgyv/xQGkaJtb1o7K6C+Zl3Fq/eeaBngeEBHCdoV1ONS5JVSdOPM9/dWjhRUYtJ7M/Mk5a2tF83W/AB/iyfs9Ur/wDIf5LlXs/oz/g9apJtDLqCUiZlz3NlRkeeCavZzar6fMp4aTs6m6YrGNUzTjh93t/1j9BrR8P9UilnehEvwi/C4/1JPrNQ5vuv9EmJ7SLpiqpZPnjiP+K3P96/QlbmL7CMTJ91mu8T/wALn9i/UKzMT3UamR7bKfwPtULXUhUF17NVbvCt2hYDwzpHwqz4jJ6S+XUq4KXV/g1npWbo0TDt1bz/AFHbiTTcxqZ0U9yoD2aj2cj7a17o+Vj8UZVUvNu3I1HaV1tBZSLa3t3j5YZ5SrHx9UKcc6zoRqa+Jvf4NGTs30RBbx2m1L22eB7e1UPjLCZiRg55Ar5VNU6K5qW3/RDZG2ceOke+GO6txYdv6SVxJo0qraua68k+GdS/CuZd8bdcfkcxaZV72XyqhbEagIe23hie8ltOYljUN62AHBGTo588cs+2pHTJQU/kyPzI8uI/tXYdvdLi4iR/Mj1h7G6iuQtnD0s7OuMu6MH362GNnXhSFyV0iSM59ZM5wMjvBHKtnGt82vqZN9flz0jYt5i7bGl7UfxDa5cf16QW+eayqtK5a+ppW7dT39DOuC9yqX0iscF4SF8yGU8vcKv+IJuG19Slgtc2bXWQah8/b/7dmub2WOZmWKOUoEHRVVsFiv5iQM863MaqMK1JdWY99spT0+xuOw9mwW8SraIixkAgrj1h4lh9qseyc5PcmasIxS+EzLjmP4tr+nL9UdaHh/aRRzvkWvdb8AH+LJ+z1Wu/yP2WKvZX4KJwV+/v+gfqWruf7a/JUwvWzb6yDUMz44fd7f8AWP0GtDw/1yKWd6ES/CL8Lj/Uk+s1Dme6/wBEmJ7SLrVUsnztxH/Fbn+9foStzF9hGJle7I17if8Ahdx7F+oVl4nuo1Mn22VXgZ9m7/ui/aWrPiH8f2V8DtI1NhkYPSs4vnzpNDLsjaI5ZaJ8pnpJGcgc/NcjyNbqccir8mK1Kmw3Hd3ea3vUDQSDVj1oyQHU+BX/AOVjW0zrlpo1a7YzW0TDuFBLEADqTyAHmTURKcWy9rw3Ov0dw4RtLMM6dXgG6N7q9yhKOtniM4y7EjXk9iGgKjvRuLHeTi4WWSGYAAOmPy9Djrnn3EVYpyXXHjraK9mOpy5b0z3BsLaKrp/1JWHibZS3x7TGaOyl/wAP9nVCzty/0GytxYIp/SJ2e5nznXLjke4qgGBju8KTyZOPGPRCNEU+T6stE8YZSrAEEEEHoQeRBqunpkzSa0zNb3hGnaa7W6eEA5AKayvhpcOpGKvxz3rUo7KUsJb3F6LPszc9Y9LXE9zcupBUySNpDDmCIwcfHNV53uXRJL9E8add22c+9m4Nvft2hLRTd7oAdWOmtT1+Rr1RlTqWu6OW40bHsi9jcNGhGmS+uGi/6URaFT7cOflipLMxS6qK3/f/AIRwxXHvLoS2+e5SbSaJnlePslYDSoOdRU889Ps1FRkupPS7kt1Ct7slNm7CWGxFoHYqI2TVgA4YEE46Z51HOxynzPca0ocSI3S3Ci2fMZY5ZHJQrhguMEg/lA8KmuypWx00R1Y8a3tFwqqWCvb4bqptGNEkd0CMWBTTk5GOeoVNRe6XtIitpVi0zp3X2EtjbCCNmdQzHLYz6xz3cq5ba7JcmdqrVceKJeoiQou3uGkN3cyTvNKrSMCQoXAwAOWRnuq3XmShBRSKlmJGcnJvuWfeHY63ls8Dsyq+MsuMjBB5Z5d1V658JKRYshzjxI7c7dCPZolEUjv2pUnXjlp1YxpA/mNSX5Dt1ta0R00KpNIsoqAnInb278F6mm5jDY+yejL/AGsOYr3XbKt7izxOuM+kkUO84Oxlsw3TqO4PGHI/7lZavLxCWtOJTeCvkzv2bwsiUj0y4muAOiElE966mJ+NRzzZa+CKX/ZJDES9T2Xy0tkiQJEoVFGFVRgAeQqm25Pb7lpJJaQ/XDohoAoArgCugKAKAKAKAKAWgEoAoBaAKASgFoBKAKAKAWgCgCgCgEoBaA//2Q=="/>
          <p:cNvSpPr>
            <a:spLocks noChangeAspect="1" noChangeArrowheads="1"/>
          </p:cNvSpPr>
          <p:nvPr/>
        </p:nvSpPr>
        <p:spPr bwMode="auto">
          <a:xfrm>
            <a:off x="263979" y="7938"/>
            <a:ext cx="26125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descr="http://www.starfirecouncil.org/img/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7138" y="29288234"/>
            <a:ext cx="4562877" cy="2022880"/>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83"/>
          <p:cNvSpPr>
            <a:spLocks noChangeArrowheads="1"/>
          </p:cNvSpPr>
          <p:nvPr/>
        </p:nvSpPr>
        <p:spPr bwMode="auto">
          <a:xfrm>
            <a:off x="22364700" y="7848600"/>
            <a:ext cx="9829800" cy="17144999"/>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r>
              <a:rPr lang="en-GB" sz="4000" b="1" dirty="0" smtClean="0">
                <a:solidFill>
                  <a:srgbClr val="080077"/>
                </a:solidFill>
              </a:rPr>
              <a:t>Results</a:t>
            </a:r>
          </a:p>
          <a:p>
            <a:pPr>
              <a:spcBef>
                <a:spcPct val="50000"/>
              </a:spcBef>
            </a:pPr>
            <a:r>
              <a:rPr lang="en-US" sz="3200" b="1" dirty="0" smtClean="0"/>
              <a:t>Independent samples </a:t>
            </a:r>
            <a:r>
              <a:rPr lang="en-US" sz="3200" b="1" i="1" dirty="0" smtClean="0"/>
              <a:t>t</a:t>
            </a:r>
            <a:r>
              <a:rPr lang="en-US" sz="3200" b="1" dirty="0" smtClean="0"/>
              <a:t>-tests were conducted to examine accuracy and ease of use between the two samples.  There was no statistically significant difference in accuracy between the two groups.  However, there was a statistically significant difference in ease of use, as measured by completion time </a:t>
            </a:r>
            <a:r>
              <a:rPr lang="en-US" sz="3200" b="1" i="1" dirty="0" smtClean="0"/>
              <a:t>(t</a:t>
            </a:r>
            <a:r>
              <a:rPr lang="en-US" sz="3200" b="1" dirty="0" smtClean="0"/>
              <a:t>= -3.702, </a:t>
            </a:r>
            <a:r>
              <a:rPr lang="en-US" sz="3200" b="1" i="1" dirty="0" smtClean="0"/>
              <a:t>p</a:t>
            </a:r>
            <a:r>
              <a:rPr lang="en-US" sz="3200" b="1" dirty="0" smtClean="0"/>
              <a:t> =.001)</a:t>
            </a:r>
            <a:r>
              <a:rPr lang="en-US" sz="3200" b="1" i="1" dirty="0" smtClean="0"/>
              <a:t>.</a:t>
            </a:r>
            <a:r>
              <a:rPr lang="en-US" sz="3200" b="1" dirty="0" smtClean="0"/>
              <a:t>  Those with a developmental disability took more time to complete the ballot. </a:t>
            </a:r>
          </a:p>
          <a:p>
            <a:pPr>
              <a:spcBef>
                <a:spcPct val="50000"/>
              </a:spcBef>
            </a:pPr>
            <a:r>
              <a:rPr lang="en-US" sz="3200" b="1" dirty="0" smtClean="0"/>
              <a:t>Qualitatively, participants of both samples reported satisfaction with the program and the desire to use it in future voting experiences.  Analysis of behavioral observations indicated some participants with a developmental disability had moderate difficulty with technological aspects of the tablet device, which may have increased completion time.  None the less, all of these individuals were able to overcome the difficulties and complete the ballot.  </a:t>
            </a:r>
            <a:endParaRPr lang="en-US" sz="3200" b="1" dirty="0"/>
          </a:p>
        </p:txBody>
      </p:sp>
      <p:sp>
        <p:nvSpPr>
          <p:cNvPr id="45" name="Rectangle 83"/>
          <p:cNvSpPr>
            <a:spLocks noChangeArrowheads="1"/>
          </p:cNvSpPr>
          <p:nvPr/>
        </p:nvSpPr>
        <p:spPr bwMode="auto">
          <a:xfrm>
            <a:off x="11734800" y="25793538"/>
            <a:ext cx="20612100" cy="4457862"/>
          </a:xfrm>
          <a:prstGeom prst="rect">
            <a:avLst/>
          </a:prstGeom>
          <a:solidFill>
            <a:schemeClr val="bg1"/>
          </a:solidFill>
          <a:ln w="57150" cmpd="thinThick">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p>
            <a:pPr>
              <a:spcBef>
                <a:spcPct val="50000"/>
              </a:spcBef>
            </a:pPr>
            <a:endParaRPr lang="en-US" sz="2800" b="1" dirty="0"/>
          </a:p>
        </p:txBody>
      </p:sp>
      <p:sp>
        <p:nvSpPr>
          <p:cNvPr id="39" name="Text Box 99"/>
          <p:cNvSpPr txBox="1">
            <a:spLocks noChangeArrowheads="1"/>
          </p:cNvSpPr>
          <p:nvPr/>
        </p:nvSpPr>
        <p:spPr bwMode="auto">
          <a:xfrm>
            <a:off x="20576721" y="26693707"/>
            <a:ext cx="3483429" cy="3133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p>
            <a:pPr algn="ctr">
              <a:spcBef>
                <a:spcPct val="50000"/>
              </a:spcBef>
            </a:pPr>
            <a:r>
              <a:rPr lang="en-AU" sz="3600" b="1" i="1" dirty="0" smtClean="0">
                <a:latin typeface="+mj-lt"/>
              </a:rPr>
              <a:t>Starfire U  students participating in  Prime III voting activity.</a:t>
            </a:r>
            <a:endParaRPr lang="en-AU" sz="3600" b="1" i="1" dirty="0">
              <a:latin typeface="+mj-lt"/>
            </a:endParaRPr>
          </a:p>
        </p:txBody>
      </p:sp>
      <p:pic>
        <p:nvPicPr>
          <p:cNvPr id="1026" name="Picture 2" descr="C:\Users\bucmc9\Downloads\phot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93550" y="26007907"/>
            <a:ext cx="2612572" cy="4064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ucmc9\Downloads\photo (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38978" y="26007907"/>
            <a:ext cx="2612572" cy="406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ucmc9\Downloads\photo (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53950" y="26007907"/>
            <a:ext cx="2612572" cy="4064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bucmc9\Downloads\photo (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49750" y="26058707"/>
            <a:ext cx="2612572" cy="406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Content Placeholder 1"/>
          <p:cNvGraphicFramePr>
            <a:graphicFrameLocks/>
          </p:cNvGraphicFramePr>
          <p:nvPr>
            <p:extLst>
              <p:ext uri="{D42A27DB-BD31-4B8C-83A1-F6EECF244321}">
                <p14:modId xmlns:p14="http://schemas.microsoft.com/office/powerpoint/2010/main" val="2370357463"/>
              </p:ext>
            </p:extLst>
          </p:nvPr>
        </p:nvGraphicFramePr>
        <p:xfrm>
          <a:off x="22688550" y="19007627"/>
          <a:ext cx="8763000" cy="5181101"/>
        </p:xfrm>
        <a:graphic>
          <a:graphicData uri="http://schemas.openxmlformats.org/drawingml/2006/table">
            <a:tbl>
              <a:tblPr firstRow="1" bandRow="1">
                <a:tableStyleId>{5C22544A-7EE6-4342-B048-85BDC9FD1C3A}</a:tableStyleId>
              </a:tblPr>
              <a:tblGrid>
                <a:gridCol w="2190750"/>
                <a:gridCol w="2190750"/>
                <a:gridCol w="2190750"/>
                <a:gridCol w="2190750"/>
              </a:tblGrid>
              <a:tr h="1690117">
                <a:tc>
                  <a:txBody>
                    <a:bodyPr/>
                    <a:lstStyle/>
                    <a:p>
                      <a:pPr algn="ctr"/>
                      <a:r>
                        <a:rPr lang="en-US" sz="3200" u="sng" dirty="0" smtClean="0">
                          <a:solidFill>
                            <a:schemeClr val="bg1"/>
                          </a:solidFill>
                        </a:rPr>
                        <a:t>Sample</a:t>
                      </a:r>
                      <a:endParaRPr lang="en-US" sz="3200" u="sng" dirty="0">
                        <a:solidFill>
                          <a:schemeClr val="bg1"/>
                        </a:solidFill>
                      </a:endParaRPr>
                    </a:p>
                  </a:txBody>
                  <a:tcPr marT="45726" marB="45726">
                    <a:solidFill>
                      <a:srgbClr val="2B60AF"/>
                    </a:solidFill>
                  </a:tcPr>
                </a:tc>
                <a:tc>
                  <a:txBody>
                    <a:bodyPr/>
                    <a:lstStyle/>
                    <a:p>
                      <a:pPr algn="ctr"/>
                      <a:r>
                        <a:rPr lang="en-US" sz="3200" u="sng" dirty="0" smtClean="0">
                          <a:solidFill>
                            <a:schemeClr val="bg1"/>
                          </a:solidFill>
                        </a:rPr>
                        <a:t>Number of Participants</a:t>
                      </a:r>
                      <a:endParaRPr lang="en-US" sz="3200" u="sng" dirty="0">
                        <a:solidFill>
                          <a:schemeClr val="bg1"/>
                        </a:solidFill>
                      </a:endParaRPr>
                    </a:p>
                  </a:txBody>
                  <a:tcPr marT="45726" marB="45726">
                    <a:solidFill>
                      <a:srgbClr val="2B60AF"/>
                    </a:solidFill>
                  </a:tcPr>
                </a:tc>
                <a:tc>
                  <a:txBody>
                    <a:bodyPr/>
                    <a:lstStyle/>
                    <a:p>
                      <a:pPr algn="ctr"/>
                      <a:r>
                        <a:rPr lang="en-US" sz="3200" u="sng" dirty="0" smtClean="0">
                          <a:solidFill>
                            <a:schemeClr val="bg1"/>
                          </a:solidFill>
                        </a:rPr>
                        <a:t>Average Time (seconds)</a:t>
                      </a:r>
                      <a:endParaRPr lang="en-US" sz="3200" u="sng" dirty="0">
                        <a:solidFill>
                          <a:schemeClr val="bg1"/>
                        </a:solidFill>
                      </a:endParaRPr>
                    </a:p>
                  </a:txBody>
                  <a:tcPr marT="45726" marB="45726">
                    <a:solidFill>
                      <a:srgbClr val="2B60AF"/>
                    </a:solidFill>
                  </a:tcPr>
                </a:tc>
                <a:tc>
                  <a:txBody>
                    <a:bodyPr/>
                    <a:lstStyle/>
                    <a:p>
                      <a:pPr algn="ctr"/>
                      <a:r>
                        <a:rPr lang="en-US" sz="3200" u="sng" dirty="0" smtClean="0">
                          <a:solidFill>
                            <a:schemeClr val="bg1"/>
                          </a:solidFill>
                        </a:rPr>
                        <a:t>Average </a:t>
                      </a:r>
                      <a:r>
                        <a:rPr lang="en-US" sz="3200" u="sng" baseline="0" dirty="0" smtClean="0">
                          <a:solidFill>
                            <a:schemeClr val="bg1"/>
                          </a:solidFill>
                        </a:rPr>
                        <a:t>Accuracy (percent)</a:t>
                      </a:r>
                      <a:endParaRPr lang="en-US" sz="3200" u="sng" dirty="0">
                        <a:solidFill>
                          <a:schemeClr val="bg1"/>
                        </a:solidFill>
                      </a:endParaRPr>
                    </a:p>
                  </a:txBody>
                  <a:tcPr marT="45726" marB="45726">
                    <a:solidFill>
                      <a:srgbClr val="2B60AF"/>
                    </a:solidFill>
                  </a:tcPr>
                </a:tc>
              </a:tr>
              <a:tr h="1494034">
                <a:tc>
                  <a:txBody>
                    <a:bodyPr/>
                    <a:lstStyle/>
                    <a:p>
                      <a:pPr algn="ctr"/>
                      <a:r>
                        <a:rPr lang="en-US" sz="3200" dirty="0" smtClean="0">
                          <a:solidFill>
                            <a:schemeClr val="bg1"/>
                          </a:solidFill>
                        </a:rPr>
                        <a:t>Individuals without a DD</a:t>
                      </a:r>
                      <a:endParaRPr lang="en-US" sz="3200" dirty="0">
                        <a:solidFill>
                          <a:schemeClr val="bg1"/>
                        </a:solidFill>
                      </a:endParaRPr>
                    </a:p>
                  </a:txBody>
                  <a:tcPr marT="45726" marB="45726">
                    <a:solidFill>
                      <a:srgbClr val="2B60AF"/>
                    </a:solidFill>
                  </a:tcPr>
                </a:tc>
                <a:tc>
                  <a:txBody>
                    <a:bodyPr/>
                    <a:lstStyle/>
                    <a:p>
                      <a:pPr algn="ctr"/>
                      <a:r>
                        <a:rPr lang="en-US" sz="3600" dirty="0" smtClean="0">
                          <a:solidFill>
                            <a:schemeClr val="bg1"/>
                          </a:solidFill>
                        </a:rPr>
                        <a:t>13</a:t>
                      </a:r>
                      <a:endParaRPr lang="en-US" sz="3600" dirty="0">
                        <a:solidFill>
                          <a:schemeClr val="bg1"/>
                        </a:solidFill>
                      </a:endParaRPr>
                    </a:p>
                  </a:txBody>
                  <a:tcPr marT="45726" marB="45726">
                    <a:solidFill>
                      <a:srgbClr val="2B60AF"/>
                    </a:solidFill>
                  </a:tcPr>
                </a:tc>
                <a:tc>
                  <a:txBody>
                    <a:bodyPr/>
                    <a:lstStyle/>
                    <a:p>
                      <a:pPr algn="ctr"/>
                      <a:r>
                        <a:rPr lang="en-US" sz="3600" dirty="0" smtClean="0">
                          <a:solidFill>
                            <a:schemeClr val="bg1"/>
                          </a:solidFill>
                        </a:rPr>
                        <a:t>26.23 </a:t>
                      </a:r>
                      <a:endParaRPr lang="en-US" sz="3600" dirty="0">
                        <a:solidFill>
                          <a:schemeClr val="bg1"/>
                        </a:solidFill>
                      </a:endParaRPr>
                    </a:p>
                  </a:txBody>
                  <a:tcPr marT="45726" marB="45726">
                    <a:solidFill>
                      <a:srgbClr val="2B60AF"/>
                    </a:solidFill>
                  </a:tcPr>
                </a:tc>
                <a:tc>
                  <a:txBody>
                    <a:bodyPr/>
                    <a:lstStyle/>
                    <a:p>
                      <a:pPr algn="ctr"/>
                      <a:r>
                        <a:rPr lang="en-US" sz="3600" dirty="0" smtClean="0">
                          <a:solidFill>
                            <a:schemeClr val="bg1"/>
                          </a:solidFill>
                        </a:rPr>
                        <a:t>100</a:t>
                      </a:r>
                      <a:endParaRPr lang="en-US" sz="3600" dirty="0">
                        <a:solidFill>
                          <a:schemeClr val="bg1"/>
                        </a:solidFill>
                      </a:endParaRPr>
                    </a:p>
                  </a:txBody>
                  <a:tcPr marT="45726" marB="45726">
                    <a:solidFill>
                      <a:srgbClr val="2B60AF"/>
                    </a:solidFill>
                  </a:tcPr>
                </a:tc>
              </a:tr>
              <a:tr h="1936492">
                <a:tc>
                  <a:txBody>
                    <a:bodyPr/>
                    <a:lstStyle/>
                    <a:p>
                      <a:pPr algn="ctr"/>
                      <a:r>
                        <a:rPr lang="en-US" sz="3200" dirty="0" smtClean="0">
                          <a:solidFill>
                            <a:schemeClr val="bg1"/>
                          </a:solidFill>
                        </a:rPr>
                        <a:t>Individuals with a DD</a:t>
                      </a:r>
                      <a:endParaRPr lang="en-US" sz="3200" dirty="0">
                        <a:solidFill>
                          <a:schemeClr val="bg1"/>
                        </a:solidFill>
                      </a:endParaRPr>
                    </a:p>
                  </a:txBody>
                  <a:tcPr marT="45726" marB="45726">
                    <a:solidFill>
                      <a:srgbClr val="2B60AF"/>
                    </a:solidFill>
                  </a:tcPr>
                </a:tc>
                <a:tc>
                  <a:txBody>
                    <a:bodyPr/>
                    <a:lstStyle/>
                    <a:p>
                      <a:pPr algn="ctr"/>
                      <a:r>
                        <a:rPr lang="en-US" sz="3600" dirty="0" smtClean="0">
                          <a:solidFill>
                            <a:schemeClr val="bg1"/>
                          </a:solidFill>
                        </a:rPr>
                        <a:t>18</a:t>
                      </a:r>
                      <a:endParaRPr lang="en-US" sz="3600" dirty="0">
                        <a:solidFill>
                          <a:schemeClr val="bg1"/>
                        </a:solidFill>
                      </a:endParaRPr>
                    </a:p>
                  </a:txBody>
                  <a:tcPr marT="45726" marB="45726">
                    <a:solidFill>
                      <a:srgbClr val="2B60AF"/>
                    </a:solidFill>
                  </a:tcPr>
                </a:tc>
                <a:tc>
                  <a:txBody>
                    <a:bodyPr/>
                    <a:lstStyle/>
                    <a:p>
                      <a:pPr algn="ctr"/>
                      <a:r>
                        <a:rPr lang="en-US" sz="3600" dirty="0" smtClean="0">
                          <a:solidFill>
                            <a:schemeClr val="bg1"/>
                          </a:solidFill>
                        </a:rPr>
                        <a:t>68.72 </a:t>
                      </a:r>
                      <a:endParaRPr lang="en-US" sz="3600" dirty="0">
                        <a:solidFill>
                          <a:schemeClr val="bg1"/>
                        </a:solidFill>
                      </a:endParaRPr>
                    </a:p>
                  </a:txBody>
                  <a:tcPr marT="45726" marB="45726">
                    <a:solidFill>
                      <a:srgbClr val="2B60AF"/>
                    </a:solidFill>
                  </a:tcPr>
                </a:tc>
                <a:tc>
                  <a:txBody>
                    <a:bodyPr/>
                    <a:lstStyle/>
                    <a:p>
                      <a:pPr algn="ctr"/>
                      <a:r>
                        <a:rPr lang="en-US" sz="3600" dirty="0" smtClean="0">
                          <a:solidFill>
                            <a:schemeClr val="bg1"/>
                          </a:solidFill>
                        </a:rPr>
                        <a:t>92</a:t>
                      </a:r>
                      <a:endParaRPr lang="en-US" sz="3600" dirty="0">
                        <a:solidFill>
                          <a:schemeClr val="bg1"/>
                        </a:solidFill>
                      </a:endParaRPr>
                    </a:p>
                  </a:txBody>
                  <a:tcPr marT="45726" marB="45726">
                    <a:solidFill>
                      <a:srgbClr val="2B60AF"/>
                    </a:solidFill>
                  </a:tcPr>
                </a:tc>
              </a:tr>
            </a:tbl>
          </a:graphicData>
        </a:graphic>
      </p:graphicFrame>
      <p:pic>
        <p:nvPicPr>
          <p:cNvPr id="34" name="Picture 3"/>
          <p:cNvPicPr>
            <a:picLocks noChangeAspect="1" noChangeArrowheads="1"/>
          </p:cNvPicPr>
          <p:nvPr/>
        </p:nvPicPr>
        <p:blipFill rotWithShape="1">
          <a:blip r:embed="rId9">
            <a:extLst>
              <a:ext uri="{28A0092B-C50C-407E-A947-70E740481C1C}">
                <a14:useLocalDpi xmlns:a14="http://schemas.microsoft.com/office/drawing/2010/main" val="0"/>
              </a:ext>
            </a:extLst>
          </a:blip>
          <a:srcRect r="1822" b="-3063"/>
          <a:stretch/>
        </p:blipFill>
        <p:spPr bwMode="auto">
          <a:xfrm>
            <a:off x="6134388" y="29337000"/>
            <a:ext cx="4629150" cy="2243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3255834"/>
      </p:ext>
    </p:extLst>
  </p:cSld>
  <p:clrMapOvr>
    <a:masterClrMapping/>
  </p:clrMapOvr>
</p:sld>
</file>

<file path=ppt/theme/theme1.xml><?xml version="1.0" encoding="utf-8"?>
<a:theme xmlns:a="http://schemas.openxmlformats.org/drawingml/2006/main" name="LEND Poster template 36x56 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LEND Poster template 36x56 Grey</Template>
  <TotalTime>589</TotalTime>
  <Words>1124</Words>
  <Application>Microsoft Office PowerPoint</Application>
  <PresentationFormat>Custom</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LEND Poster template 36x56 Grey</vt:lpstr>
      <vt:lpstr>PowerPoint Presentation</vt:lpstr>
    </vt:vector>
  </TitlesOfParts>
  <Company>CCHMC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EDW4RL</dc:creator>
  <cp:lastModifiedBy>Mulligan, Elizabeth (Lizanne) (mulligea)</cp:lastModifiedBy>
  <cp:revision>30</cp:revision>
  <cp:lastPrinted>2014-03-18T13:43:38Z</cp:lastPrinted>
  <dcterms:created xsi:type="dcterms:W3CDTF">2011-12-27T21:10:11Z</dcterms:created>
  <dcterms:modified xsi:type="dcterms:W3CDTF">2014-03-19T20:44:03Z</dcterms:modified>
</cp:coreProperties>
</file>