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1945600"/>
  <p:notesSz cx="6858000" cy="9144000"/>
  <p:defaultTextStyle>
    <a:defPPr>
      <a:defRPr lang="en-US"/>
    </a:defPPr>
    <a:lvl1pPr marL="0" algn="l" defTabSz="376165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0826" algn="l" defTabSz="376165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1652" algn="l" defTabSz="376165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2477" algn="l" defTabSz="376165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3303" algn="l" defTabSz="376165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4129" algn="l" defTabSz="376165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4955" algn="l" defTabSz="376165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5780" algn="l" defTabSz="376165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6606" algn="l" defTabSz="376165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0" userDrawn="1">
          <p15:clr>
            <a:srgbClr val="A4A3A4"/>
          </p15:clr>
        </p15:guide>
        <p15:guide id="2" pos="11520" userDrawn="1">
          <p15:clr>
            <a:srgbClr val="A4A3A4"/>
          </p15:clr>
        </p15:guide>
        <p15:guide id="3" orient="horz" pos="6912">
          <p15:clr>
            <a:srgbClr val="A4A3A4"/>
          </p15:clr>
        </p15:guide>
        <p15:guide id="4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6" autoAdjust="0"/>
    <p:restoredTop sz="94660"/>
  </p:normalViewPr>
  <p:slideViewPr>
    <p:cSldViewPr>
      <p:cViewPr varScale="1">
        <p:scale>
          <a:sx n="26" d="100"/>
          <a:sy n="26" d="100"/>
        </p:scale>
        <p:origin x="470" y="96"/>
      </p:cViewPr>
      <p:guideLst>
        <p:guide orient="horz" pos="5760"/>
        <p:guide pos="11520"/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CCC5C-5AA2-49CC-A403-7523E12EF027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10B6F-166C-41F0-9380-FFDAD4762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8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36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1838" algn="l" defTabSz="7836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3677" algn="l" defTabSz="7836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75516" algn="l" defTabSz="7836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67355" algn="l" defTabSz="7836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59193" algn="l" defTabSz="7836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51032" algn="l" defTabSz="7836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2871" algn="l" defTabSz="7836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4710" algn="l" defTabSz="78367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0B6F-166C-41F0-9380-FFDAD47626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3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2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3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9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8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878844"/>
            <a:ext cx="987552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878844"/>
            <a:ext cx="2889504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81"/>
            <a:ext cx="3730752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4"/>
            <a:ext cx="37307520" cy="4800599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315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2631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38947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5262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1578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77894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24210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0525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5120642"/>
            <a:ext cx="19385280" cy="14483081"/>
          </a:xfrm>
        </p:spPr>
        <p:txBody>
          <a:bodyPr/>
          <a:lstStyle>
            <a:lvl1pPr>
              <a:defRPr sz="8900"/>
            </a:lvl1pPr>
            <a:lvl2pPr>
              <a:defRPr sz="77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5120642"/>
            <a:ext cx="19385280" cy="14483081"/>
          </a:xfrm>
        </p:spPr>
        <p:txBody>
          <a:bodyPr/>
          <a:lstStyle>
            <a:lvl1pPr>
              <a:defRPr sz="8900"/>
            </a:lvl1pPr>
            <a:lvl2pPr>
              <a:defRPr sz="77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3158" indent="0">
              <a:buNone/>
              <a:defRPr sz="6400" b="1"/>
            </a:lvl2pPr>
            <a:lvl3pPr marL="2926314" indent="0">
              <a:buNone/>
              <a:defRPr sz="5700" b="1"/>
            </a:lvl3pPr>
            <a:lvl4pPr marL="4389472" indent="0">
              <a:buNone/>
              <a:defRPr sz="5100" b="1"/>
            </a:lvl4pPr>
            <a:lvl5pPr marL="5852628" indent="0">
              <a:buNone/>
              <a:defRPr sz="5100" b="1"/>
            </a:lvl5pPr>
            <a:lvl6pPr marL="7315786" indent="0">
              <a:buNone/>
              <a:defRPr sz="5100" b="1"/>
            </a:lvl6pPr>
            <a:lvl7pPr marL="8778942" indent="0">
              <a:buNone/>
              <a:defRPr sz="5100" b="1"/>
            </a:lvl7pPr>
            <a:lvl8pPr marL="10242100" indent="0">
              <a:buNone/>
              <a:defRPr sz="5100" b="1"/>
            </a:lvl8pPr>
            <a:lvl9pPr marL="11705256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3158" indent="0">
              <a:buNone/>
              <a:defRPr sz="6400" b="1"/>
            </a:lvl2pPr>
            <a:lvl3pPr marL="2926314" indent="0">
              <a:buNone/>
              <a:defRPr sz="5700" b="1"/>
            </a:lvl3pPr>
            <a:lvl4pPr marL="4389472" indent="0">
              <a:buNone/>
              <a:defRPr sz="5100" b="1"/>
            </a:lvl4pPr>
            <a:lvl5pPr marL="5852628" indent="0">
              <a:buNone/>
              <a:defRPr sz="5100" b="1"/>
            </a:lvl5pPr>
            <a:lvl6pPr marL="7315786" indent="0">
              <a:buNone/>
              <a:defRPr sz="5100" b="1"/>
            </a:lvl6pPr>
            <a:lvl7pPr marL="8778942" indent="0">
              <a:buNone/>
              <a:defRPr sz="5100" b="1"/>
            </a:lvl7pPr>
            <a:lvl8pPr marL="10242100" indent="0">
              <a:buNone/>
              <a:defRPr sz="5100" b="1"/>
            </a:lvl8pPr>
            <a:lvl9pPr marL="11705256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873760"/>
            <a:ext cx="14439902" cy="3718560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3"/>
            <a:ext cx="24536400" cy="18729961"/>
          </a:xfrm>
        </p:spPr>
        <p:txBody>
          <a:bodyPr/>
          <a:lstStyle>
            <a:lvl1pPr>
              <a:defRPr sz="10300"/>
            </a:lvl1pPr>
            <a:lvl2pPr>
              <a:defRPr sz="89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4592323"/>
            <a:ext cx="14439902" cy="15011401"/>
          </a:xfrm>
        </p:spPr>
        <p:txBody>
          <a:bodyPr/>
          <a:lstStyle>
            <a:lvl1pPr marL="0" indent="0">
              <a:buNone/>
              <a:defRPr sz="4500"/>
            </a:lvl1pPr>
            <a:lvl2pPr marL="1463158" indent="0">
              <a:buNone/>
              <a:defRPr sz="3900"/>
            </a:lvl2pPr>
            <a:lvl3pPr marL="2926314" indent="0">
              <a:buNone/>
              <a:defRPr sz="3200"/>
            </a:lvl3pPr>
            <a:lvl4pPr marL="4389472" indent="0">
              <a:buNone/>
              <a:defRPr sz="2900"/>
            </a:lvl4pPr>
            <a:lvl5pPr marL="5852628" indent="0">
              <a:buNone/>
              <a:defRPr sz="2900"/>
            </a:lvl5pPr>
            <a:lvl6pPr marL="7315786" indent="0">
              <a:buNone/>
              <a:defRPr sz="2900"/>
            </a:lvl6pPr>
            <a:lvl7pPr marL="8778942" indent="0">
              <a:buNone/>
              <a:defRPr sz="2900"/>
            </a:lvl7pPr>
            <a:lvl8pPr marL="10242100" indent="0">
              <a:buNone/>
              <a:defRPr sz="2900"/>
            </a:lvl8pPr>
            <a:lvl9pPr marL="11705256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1"/>
            <a:ext cx="26334720" cy="1813561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0300"/>
            </a:lvl1pPr>
            <a:lvl2pPr marL="1463158" indent="0">
              <a:buNone/>
              <a:defRPr sz="8900"/>
            </a:lvl2pPr>
            <a:lvl3pPr marL="2926314" indent="0">
              <a:buNone/>
              <a:defRPr sz="7700"/>
            </a:lvl3pPr>
            <a:lvl4pPr marL="4389472" indent="0">
              <a:buNone/>
              <a:defRPr sz="6400"/>
            </a:lvl4pPr>
            <a:lvl5pPr marL="5852628" indent="0">
              <a:buNone/>
              <a:defRPr sz="6400"/>
            </a:lvl5pPr>
            <a:lvl6pPr marL="7315786" indent="0">
              <a:buNone/>
              <a:defRPr sz="6400"/>
            </a:lvl6pPr>
            <a:lvl7pPr marL="8778942" indent="0">
              <a:buNone/>
              <a:defRPr sz="6400"/>
            </a:lvl7pPr>
            <a:lvl8pPr marL="10242100" indent="0">
              <a:buNone/>
              <a:defRPr sz="6400"/>
            </a:lvl8pPr>
            <a:lvl9pPr marL="11705256" indent="0">
              <a:buNone/>
              <a:defRPr sz="6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9"/>
          </a:xfrm>
        </p:spPr>
        <p:txBody>
          <a:bodyPr/>
          <a:lstStyle>
            <a:lvl1pPr marL="0" indent="0">
              <a:buNone/>
              <a:defRPr sz="4500"/>
            </a:lvl1pPr>
            <a:lvl2pPr marL="1463158" indent="0">
              <a:buNone/>
              <a:defRPr sz="3900"/>
            </a:lvl2pPr>
            <a:lvl3pPr marL="2926314" indent="0">
              <a:buNone/>
              <a:defRPr sz="3200"/>
            </a:lvl3pPr>
            <a:lvl4pPr marL="4389472" indent="0">
              <a:buNone/>
              <a:defRPr sz="2900"/>
            </a:lvl4pPr>
            <a:lvl5pPr marL="5852628" indent="0">
              <a:buNone/>
              <a:defRPr sz="2900"/>
            </a:lvl5pPr>
            <a:lvl6pPr marL="7315786" indent="0">
              <a:buNone/>
              <a:defRPr sz="2900"/>
            </a:lvl6pPr>
            <a:lvl7pPr marL="8778942" indent="0">
              <a:buNone/>
              <a:defRPr sz="2900"/>
            </a:lvl7pPr>
            <a:lvl8pPr marL="10242100" indent="0">
              <a:buNone/>
              <a:defRPr sz="2900"/>
            </a:lvl8pPr>
            <a:lvl9pPr marL="11705256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526694" tIns="263347" rIns="526694" bIns="26334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2"/>
            <a:ext cx="39502080" cy="14483081"/>
          </a:xfrm>
          <a:prstGeom prst="rect">
            <a:avLst/>
          </a:prstGeom>
        </p:spPr>
        <p:txBody>
          <a:bodyPr vert="horz" lIns="526694" tIns="263347" rIns="526694" bIns="2633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2"/>
            <a:ext cx="10241280" cy="1168400"/>
          </a:xfrm>
          <a:prstGeom prst="rect">
            <a:avLst/>
          </a:prstGeom>
        </p:spPr>
        <p:txBody>
          <a:bodyPr vert="horz" lIns="526694" tIns="263347" rIns="526694" bIns="26334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94B48-5E1E-4DB1-8787-14544F808CB4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2"/>
            <a:ext cx="13898880" cy="1168400"/>
          </a:xfrm>
          <a:prstGeom prst="rect">
            <a:avLst/>
          </a:prstGeom>
        </p:spPr>
        <p:txBody>
          <a:bodyPr vert="horz" lIns="526694" tIns="263347" rIns="526694" bIns="26334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2"/>
            <a:ext cx="10241280" cy="1168400"/>
          </a:xfrm>
          <a:prstGeom prst="rect">
            <a:avLst/>
          </a:prstGeom>
        </p:spPr>
        <p:txBody>
          <a:bodyPr vert="horz" lIns="526694" tIns="263347" rIns="526694" bIns="26334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BD44D-C42C-4AA6-8271-3DAAFAF1A2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26314" rtl="0" eaLnBrk="1" latinLnBrk="0" hangingPunct="1">
        <a:spcBef>
          <a:spcPct val="0"/>
        </a:spcBef>
        <a:buNone/>
        <a:defRPr sz="1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368" indent="-1097368" algn="l" defTabSz="2926314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77630" indent="-914473" algn="l" defTabSz="2926314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893" indent="-731579" algn="l" defTabSz="2926314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21049" indent="-731579" algn="l" defTabSz="2926314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84207" indent="-731579" algn="l" defTabSz="2926314" rtl="0" eaLnBrk="1" latinLnBrk="0" hangingPunct="1">
        <a:spcBef>
          <a:spcPct val="20000"/>
        </a:spcBef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47363" indent="-731579" algn="l" defTabSz="2926314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10521" indent="-731579" algn="l" defTabSz="2926314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3678" indent="-731579" algn="l" defTabSz="2926314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6835" indent="-731579" algn="l" defTabSz="2926314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31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63158" algn="l" defTabSz="292631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26314" algn="l" defTabSz="292631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472" algn="l" defTabSz="292631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52628" algn="l" defTabSz="292631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786" algn="l" defTabSz="292631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778942" algn="l" defTabSz="292631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242100" algn="l" defTabSz="292631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05256" algn="l" defTabSz="2926314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5761" y="304799"/>
            <a:ext cx="42976800" cy="35856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4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0194" y="609601"/>
            <a:ext cx="39645166" cy="31478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 defTabSz="435010" eaLnBrk="0" hangingPunct="0"/>
            <a:r>
              <a:rPr lang="en-US" sz="5300" b="1" dirty="0">
                <a:latin typeface="Arial" charset="0"/>
              </a:rPr>
              <a:t>Promoting Feeding Interventions to Support Healthy and Meaningful Participation</a:t>
            </a:r>
          </a:p>
          <a:p>
            <a:pPr algn="ctr" defTabSz="435010" eaLnBrk="0" hangingPunct="0"/>
            <a:r>
              <a:rPr lang="en-US" sz="3200" b="1" dirty="0">
                <a:latin typeface="Arial" charset="0"/>
              </a:rPr>
              <a:t>Jan T. </a:t>
            </a:r>
            <a:r>
              <a:rPr lang="en-US" sz="3200" b="1" dirty="0">
                <a:latin typeface="Arial" charset="0"/>
              </a:rPr>
              <a:t>Marson</a:t>
            </a:r>
            <a:r>
              <a:rPr lang="en-US" sz="3200" b="1" dirty="0">
                <a:latin typeface="Arial" charset="0"/>
              </a:rPr>
              <a:t>, OTD, OTR/L, BCP, Linda O’Neil, MS, Erika </a:t>
            </a:r>
            <a:r>
              <a:rPr lang="en-US" sz="3200" b="1" dirty="0">
                <a:latin typeface="Arial" charset="0"/>
              </a:rPr>
              <a:t>Ryst</a:t>
            </a:r>
            <a:r>
              <a:rPr lang="en-US" sz="3200" b="1" dirty="0">
                <a:latin typeface="Arial" charset="0"/>
              </a:rPr>
              <a:t>, MD,</a:t>
            </a:r>
          </a:p>
          <a:p>
            <a:pPr algn="ctr" defTabSz="435010" eaLnBrk="0" hangingPunct="0"/>
            <a:r>
              <a:rPr lang="en-US" sz="3200" b="1" dirty="0">
                <a:latin typeface="Arial" charset="0"/>
              </a:rPr>
              <a:t>Barbara Scott, MPH, RD, LD, Natalie </a:t>
            </a:r>
            <a:r>
              <a:rPr lang="en-US" sz="3200" b="1" dirty="0">
                <a:latin typeface="Arial" charset="0"/>
              </a:rPr>
              <a:t>Klekovic</a:t>
            </a:r>
            <a:r>
              <a:rPr lang="en-US" sz="3200" b="1" dirty="0">
                <a:latin typeface="Arial" charset="0"/>
              </a:rPr>
              <a:t>, Lisa </a:t>
            </a:r>
            <a:r>
              <a:rPr lang="en-US" sz="3200" b="1" dirty="0">
                <a:latin typeface="Arial" charset="0"/>
              </a:rPr>
              <a:t>Lottritz</a:t>
            </a:r>
            <a:r>
              <a:rPr lang="en-US" sz="3200" b="1" dirty="0">
                <a:latin typeface="Arial" charset="0"/>
              </a:rPr>
              <a:t>, RN, BSN,</a:t>
            </a:r>
          </a:p>
          <a:p>
            <a:pPr algn="ctr" defTabSz="435010" eaLnBrk="0" hangingPunct="0"/>
            <a:r>
              <a:rPr lang="en-US" sz="3200" b="1" dirty="0">
                <a:latin typeface="Arial" charset="0"/>
              </a:rPr>
              <a:t>Molly </a:t>
            </a:r>
            <a:r>
              <a:rPr lang="en-US" sz="3200" b="1" dirty="0">
                <a:latin typeface="Arial" charset="0"/>
              </a:rPr>
              <a:t>Michelman</a:t>
            </a:r>
            <a:r>
              <a:rPr lang="en-US" sz="3200" b="1" dirty="0">
                <a:latin typeface="Arial" charset="0"/>
              </a:rPr>
              <a:t>, MS, RDN, LD, CLC, and Jessica R. Stewart, MS, CCC-SLP</a:t>
            </a:r>
          </a:p>
          <a:p>
            <a:pPr algn="ctr" defTabSz="435010" eaLnBrk="0" hangingPunct="0"/>
            <a:r>
              <a:rPr lang="en-US" sz="2400" b="1" dirty="0">
                <a:latin typeface="Arial" charset="0"/>
              </a:rPr>
              <a:t>NvLEND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algn="ctr" defTabSz="435010" eaLnBrk="0" hangingPunct="0"/>
            <a:r>
              <a:rPr lang="en-US" sz="2400" b="1" dirty="0">
                <a:latin typeface="Arial" charset="0"/>
              </a:rPr>
              <a:t>University of Nevada, Reno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930" y="4699000"/>
            <a:ext cx="7772400" cy="1671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4100" dirty="0"/>
          </a:p>
        </p:txBody>
      </p:sp>
      <p:sp>
        <p:nvSpPr>
          <p:cNvPr id="8" name="Rectangle 7"/>
          <p:cNvSpPr/>
          <p:nvPr/>
        </p:nvSpPr>
        <p:spPr>
          <a:xfrm>
            <a:off x="8778240" y="19110960"/>
            <a:ext cx="23957280" cy="23423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4100" dirty="0"/>
          </a:p>
        </p:txBody>
      </p:sp>
      <p:sp>
        <p:nvSpPr>
          <p:cNvPr id="9" name="Rectangle 8"/>
          <p:cNvSpPr/>
          <p:nvPr/>
        </p:nvSpPr>
        <p:spPr>
          <a:xfrm>
            <a:off x="8778241" y="4572000"/>
            <a:ext cx="23964018" cy="14081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4100" dirty="0"/>
          </a:p>
        </p:txBody>
      </p:sp>
      <p:sp>
        <p:nvSpPr>
          <p:cNvPr id="10" name="Rectangle 9"/>
          <p:cNvSpPr/>
          <p:nvPr/>
        </p:nvSpPr>
        <p:spPr>
          <a:xfrm>
            <a:off x="33375600" y="4566919"/>
            <a:ext cx="9966960" cy="167386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4100" dirty="0"/>
          </a:p>
        </p:txBody>
      </p:sp>
      <p:pic>
        <p:nvPicPr>
          <p:cNvPr id="11266" name="Picture 2" descr="Nevada_N_RGB.jpg (1800×18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772583"/>
            <a:ext cx="1960034" cy="1960034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00930" y="4546600"/>
            <a:ext cx="7772400" cy="10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4100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" y="4572000"/>
            <a:ext cx="4114800" cy="7408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Project Overview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5760" y="12344400"/>
            <a:ext cx="7772400" cy="1645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41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" y="12344400"/>
            <a:ext cx="7670800" cy="137095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Three broad-based themes were identified for interventions: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051000" y="4953000"/>
            <a:ext cx="5318760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700" b="1" dirty="0" smtClean="0"/>
              <a:t>Effective Interventions to Help Families Heal (Adapted from </a:t>
            </a:r>
            <a:r>
              <a:rPr lang="en-US" sz="1700" b="1" dirty="0" smtClean="0"/>
              <a:t>Heweston</a:t>
            </a:r>
            <a:r>
              <a:rPr lang="en-US" sz="1700" b="1" dirty="0" smtClean="0"/>
              <a:t>, 2009)</a:t>
            </a:r>
            <a:endParaRPr lang="en-US" sz="1700" b="1" dirty="0"/>
          </a:p>
        </p:txBody>
      </p:sp>
      <p:sp>
        <p:nvSpPr>
          <p:cNvPr id="37" name="Rectangle 36"/>
          <p:cNvSpPr/>
          <p:nvPr/>
        </p:nvSpPr>
        <p:spPr>
          <a:xfrm>
            <a:off x="8778240" y="19110961"/>
            <a:ext cx="23957280" cy="10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4100" dirty="0"/>
          </a:p>
        </p:txBody>
      </p:sp>
      <p:sp>
        <p:nvSpPr>
          <p:cNvPr id="40" name="Rectangle 39"/>
          <p:cNvSpPr/>
          <p:nvPr/>
        </p:nvSpPr>
        <p:spPr>
          <a:xfrm>
            <a:off x="33375600" y="4572001"/>
            <a:ext cx="9966960" cy="14173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41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315201" y="29291"/>
            <a:ext cx="1231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49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315201" y="29291"/>
            <a:ext cx="1231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49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5841" y="5577841"/>
            <a:ext cx="6432548" cy="332450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A </a:t>
            </a:r>
            <a:r>
              <a:rPr lang="en-US" sz="1400" dirty="0"/>
              <a:t>transdisciplinary</a:t>
            </a:r>
            <a:r>
              <a:rPr lang="en-US" sz="1400" dirty="0"/>
              <a:t> research review was conducted during September and October of 2013. The purpose </a:t>
            </a:r>
            <a:r>
              <a:rPr lang="en-US" sz="1400" dirty="0" smtClean="0"/>
              <a:t>was to explore </a:t>
            </a:r>
            <a:r>
              <a:rPr lang="en-US" sz="1400" dirty="0"/>
              <a:t>evidenced-based interventions and strategies </a:t>
            </a:r>
            <a:r>
              <a:rPr lang="en-US" sz="1400" dirty="0" smtClean="0"/>
              <a:t>shown to </a:t>
            </a:r>
            <a:r>
              <a:rPr lang="en-US" sz="1400" dirty="0"/>
              <a:t>promote positive outcomes for both children with autism and neurodevelopmental conditions with feeding challenges in an inclusive, family-centered manner. Search terms were developed by the leadership group and the following databases were explored: Medline, CINAHL, </a:t>
            </a:r>
            <a:r>
              <a:rPr lang="en-US" sz="1400" dirty="0"/>
              <a:t>PsycINFO</a:t>
            </a:r>
            <a:r>
              <a:rPr lang="en-US" sz="1400" dirty="0"/>
              <a:t>, PubMed, Cochrane and Campbell Collaborations, ERIC, and Academic Search Premier, as well as hand searches of bibliographies. The reviews included peer-reviewed articles published in the English language going back twenty years to 1993. An evidence table has been created to organize interventions and strategies related to our focused question.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05840" y="11377830"/>
            <a:ext cx="6309361" cy="7391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Goals for effective feeding interventions should be: (1) safe, (2) functional, (3) nurturing, as well as (4) individually and developmentally appropriate.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60" y="9220200"/>
            <a:ext cx="6858000" cy="1945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8129" y="9327347"/>
            <a:ext cx="6822832" cy="168046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b="1" i="1" dirty="0"/>
              <a:t>Focused Question: </a:t>
            </a:r>
            <a:r>
              <a:rPr lang="en-US" sz="1700" i="1" dirty="0"/>
              <a:t>What is the evidence to support </a:t>
            </a:r>
            <a:r>
              <a:rPr lang="en-US" sz="1700" i="1" dirty="0"/>
              <a:t>transdisciplinary</a:t>
            </a:r>
            <a:r>
              <a:rPr lang="en-US" sz="1700" i="1" dirty="0"/>
              <a:t> interventions and strategies to promote positive outcomes for children with autism and neurodevelopmental conditions with feeding challenges in an inclusive, family-centered manner?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25001" y="20193405"/>
            <a:ext cx="20501560" cy="1034129"/>
          </a:xfrm>
          <a:prstGeom prst="rect">
            <a:avLst/>
          </a:prstGeom>
          <a:noFill/>
        </p:spPr>
        <p:txBody>
          <a:bodyPr wrap="square" lIns="109728" tIns="54864" rIns="109728" bIns="54864" numCol="1" rtlCol="0">
            <a:spAutoFit/>
          </a:bodyPr>
          <a:lstStyle/>
          <a:p>
            <a:r>
              <a:rPr lang="en-US" sz="1200" dirty="0"/>
              <a:t>Hewetson</a:t>
            </a:r>
            <a:r>
              <a:rPr lang="en-US" sz="1200" dirty="0"/>
              <a:t>, R. &amp; Singh, S. (2009). The lived experience of mothers of children with chronic feeding and/or swallowing </a:t>
            </a:r>
            <a:r>
              <a:rPr lang="en-US" sz="1200" dirty="0" smtClean="0"/>
              <a:t>difficulties. </a:t>
            </a:r>
            <a:r>
              <a:rPr lang="en-US" sz="1200" i="1" dirty="0"/>
              <a:t>Dysphagia</a:t>
            </a:r>
            <a:r>
              <a:rPr lang="en-US" sz="1200" dirty="0"/>
              <a:t>, 24, 322-332.</a:t>
            </a:r>
            <a:r>
              <a:rPr lang="en-US" sz="1200" dirty="0" smtClean="0"/>
              <a:t> </a:t>
            </a:r>
          </a:p>
          <a:p>
            <a:r>
              <a:rPr lang="en-US" sz="1200" dirty="0" smtClean="0"/>
              <a:t>Howe</a:t>
            </a:r>
            <a:r>
              <a:rPr lang="en-US" sz="1200" dirty="0"/>
              <a:t>, T.H. &amp; Wang, T.N. (2013). Systematic review of interventions used in or relevant to occupational therapy for children with feeding difficulties ages birth-5years. </a:t>
            </a:r>
            <a:r>
              <a:rPr lang="en-US" sz="1200" i="1" dirty="0"/>
              <a:t>American Journal of Occupational Therapy</a:t>
            </a:r>
            <a:r>
              <a:rPr lang="en-US" sz="1200" dirty="0"/>
              <a:t>, 67, 405‐412. </a:t>
            </a:r>
          </a:p>
          <a:p>
            <a:r>
              <a:rPr lang="en-US" sz="1200" dirty="0"/>
              <a:t>McGillivray, J., </a:t>
            </a:r>
            <a:r>
              <a:rPr lang="en-US" sz="1200" dirty="0"/>
              <a:t>McVilly</a:t>
            </a:r>
            <a:r>
              <a:rPr lang="en-US" sz="1200" dirty="0"/>
              <a:t>, K., </a:t>
            </a:r>
            <a:r>
              <a:rPr lang="en-US" sz="1200" dirty="0"/>
              <a:t>Skouteris</a:t>
            </a:r>
            <a:r>
              <a:rPr lang="en-US" sz="1200" dirty="0"/>
              <a:t>, H., &amp; </a:t>
            </a:r>
            <a:r>
              <a:rPr lang="en-US" sz="1200" dirty="0"/>
              <a:t>Boganin</a:t>
            </a:r>
            <a:r>
              <a:rPr lang="en-US" sz="1200" dirty="0"/>
              <a:t>, C. (2013). Parental factors associated with obesity in children with disabilities: A systematic review. </a:t>
            </a:r>
            <a:r>
              <a:rPr lang="en-US" sz="1200" i="1" dirty="0"/>
              <a:t>Obesity Reviews</a:t>
            </a:r>
            <a:r>
              <a:rPr lang="en-US" sz="1200" dirty="0"/>
              <a:t>, 14, 541‐554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 smtClean="0"/>
              <a:t> </a:t>
            </a:r>
            <a:r>
              <a:rPr lang="en-US" sz="1200" dirty="0" smtClean="0"/>
              <a:t>Satter</a:t>
            </a:r>
            <a:r>
              <a:rPr lang="en-US" sz="1200" dirty="0" smtClean="0"/>
              <a:t> </a:t>
            </a:r>
            <a:r>
              <a:rPr lang="en-US" sz="1200" dirty="0"/>
              <a:t>E.M. (1990). The feeding relationship: Problems and interventions. </a:t>
            </a:r>
            <a:r>
              <a:rPr lang="en-US" sz="1200" i="1" dirty="0"/>
              <a:t>Journal of Pediatrics</a:t>
            </a:r>
            <a:r>
              <a:rPr lang="en-US" sz="1200" dirty="0"/>
              <a:t>, 117, 181-189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/>
              <a:t>Sheppard, J. J. (2008). Using motor learning approaches for treating swallowing and feeding disorders: A review. </a:t>
            </a:r>
            <a:r>
              <a:rPr lang="en-US" sz="1200" i="1" dirty="0"/>
              <a:t>Language Speech Hearing Services in the Schools</a:t>
            </a:r>
            <a:r>
              <a:rPr lang="en-US" sz="1200" dirty="0"/>
              <a:t>, 39, 227‐</a:t>
            </a:r>
            <a:r>
              <a:rPr lang="en-US" sz="1200" dirty="0" smtClean="0"/>
              <a:t>236. 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14173200" y="6096000"/>
            <a:ext cx="12710160" cy="91655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0" y="6391892"/>
            <a:ext cx="12070080" cy="85345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51000" y="5867400"/>
            <a:ext cx="4023360" cy="490698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700" b="1" dirty="0" smtClean="0"/>
              <a:t>A Journey of Loss and Disempowerment:</a:t>
            </a:r>
          </a:p>
          <a:p>
            <a:pPr marL="285750" indent="-119063">
              <a:lnSpc>
                <a:spcPct val="200000"/>
              </a:lnSpc>
              <a:buFont typeface="Wingdings" charset="2"/>
              <a:buChar char="§"/>
            </a:pPr>
            <a:r>
              <a:rPr lang="en-US" sz="1400" dirty="0" smtClean="0"/>
              <a:t> Feeding </a:t>
            </a:r>
            <a:r>
              <a:rPr lang="en-US" sz="1400" dirty="0"/>
              <a:t>as </a:t>
            </a:r>
            <a:r>
              <a:rPr lang="en-US" sz="1400" dirty="0" smtClean="0"/>
              <a:t>a </a:t>
            </a:r>
            <a:r>
              <a:rPr lang="en-US" sz="1400" dirty="0"/>
              <a:t>chore </a:t>
            </a:r>
            <a:r>
              <a:rPr lang="en-US" sz="1400" dirty="0" smtClean="0"/>
              <a:t>instead time for bonding  </a:t>
            </a:r>
            <a:endParaRPr lang="en-US" sz="1400" dirty="0"/>
          </a:p>
          <a:p>
            <a:pPr marL="285750" indent="-119063">
              <a:lnSpc>
                <a:spcPct val="200000"/>
              </a:lnSpc>
              <a:buFont typeface="Wingdings" charset="2"/>
              <a:buChar char="§"/>
            </a:pPr>
            <a:r>
              <a:rPr lang="en-US" sz="1400" dirty="0" smtClean="0"/>
              <a:t> </a:t>
            </a:r>
            <a:r>
              <a:rPr lang="en-US" sz="1400" dirty="0"/>
              <a:t>Questioning </a:t>
            </a:r>
            <a:endParaRPr lang="en-US" sz="1400" dirty="0" smtClean="0"/>
          </a:p>
          <a:p>
            <a:pPr marL="285750" indent="-119063">
              <a:lnSpc>
                <a:spcPct val="200000"/>
              </a:lnSpc>
              <a:buFont typeface="Wingdings" charset="2"/>
              <a:buChar char="§"/>
            </a:pPr>
            <a:r>
              <a:rPr lang="en-US" sz="1400" dirty="0" smtClean="0"/>
              <a:t> </a:t>
            </a:r>
            <a:r>
              <a:rPr lang="en-US" sz="1400" dirty="0"/>
              <a:t>Losing the mother dream </a:t>
            </a:r>
          </a:p>
          <a:p>
            <a:pPr marL="285750" indent="-119063">
              <a:lnSpc>
                <a:spcPct val="200000"/>
              </a:lnSpc>
              <a:buFont typeface="Wingdings" charset="2"/>
              <a:buChar char="§"/>
            </a:pPr>
            <a:r>
              <a:rPr lang="en-US" sz="1400" dirty="0" smtClean="0"/>
              <a:t> </a:t>
            </a:r>
            <a:r>
              <a:rPr lang="en-US" sz="1400" dirty="0"/>
              <a:t>Changes in family interactions </a:t>
            </a:r>
          </a:p>
          <a:p>
            <a:pPr marL="285750" indent="-119063">
              <a:lnSpc>
                <a:spcPct val="200000"/>
              </a:lnSpc>
              <a:buFont typeface="Wingdings" charset="2"/>
              <a:buChar char="§"/>
            </a:pPr>
            <a:r>
              <a:rPr lang="en-US" sz="1400" dirty="0" smtClean="0"/>
              <a:t> </a:t>
            </a:r>
            <a:r>
              <a:rPr lang="en-US" sz="1400" dirty="0"/>
              <a:t>Changes in lifestyle </a:t>
            </a:r>
          </a:p>
          <a:p>
            <a:pPr marL="285750" indent="-119063">
              <a:lnSpc>
                <a:spcPct val="200000"/>
              </a:lnSpc>
              <a:buFont typeface="Wingdings" charset="2"/>
              <a:buChar char="§"/>
            </a:pPr>
            <a:r>
              <a:rPr lang="en-US" sz="1400" dirty="0" smtClean="0"/>
              <a:t> </a:t>
            </a:r>
            <a:r>
              <a:rPr lang="en-US" sz="1400" dirty="0"/>
              <a:t>Changes to employment status </a:t>
            </a:r>
          </a:p>
          <a:p>
            <a:pPr marL="285750" indent="-119063">
              <a:lnSpc>
                <a:spcPct val="200000"/>
              </a:lnSpc>
              <a:buFont typeface="Wingdings" charset="2"/>
              <a:buChar char="§"/>
            </a:pPr>
            <a:r>
              <a:rPr lang="en-US" sz="1400" dirty="0" smtClean="0"/>
              <a:t> </a:t>
            </a:r>
            <a:r>
              <a:rPr lang="en-US" sz="1400" dirty="0"/>
              <a:t>Changes in future plans </a:t>
            </a:r>
          </a:p>
          <a:p>
            <a:pPr marL="285750" indent="-119063">
              <a:lnSpc>
                <a:spcPct val="200000"/>
              </a:lnSpc>
              <a:buFont typeface="Wingdings" charset="2"/>
              <a:buChar char="§"/>
            </a:pPr>
            <a:r>
              <a:rPr lang="en-US" sz="1400" dirty="0" smtClean="0"/>
              <a:t> </a:t>
            </a:r>
            <a:r>
              <a:rPr lang="en-US" sz="1400" dirty="0"/>
              <a:t>Caregiver to onlooker </a:t>
            </a:r>
          </a:p>
          <a:p>
            <a:pPr marL="285750" indent="-119063">
              <a:lnSpc>
                <a:spcPct val="200000"/>
              </a:lnSpc>
              <a:buFont typeface="Wingdings" charset="2"/>
              <a:buChar char="§"/>
            </a:pPr>
            <a:r>
              <a:rPr lang="en-US" sz="1400" dirty="0" smtClean="0"/>
              <a:t> </a:t>
            </a:r>
            <a:r>
              <a:rPr lang="en-US" sz="1400" dirty="0"/>
              <a:t>Disempowered by professional interactions </a:t>
            </a:r>
          </a:p>
          <a:p>
            <a:pPr marL="285750" indent="-119063">
              <a:lnSpc>
                <a:spcPct val="200000"/>
              </a:lnSpc>
              <a:buFont typeface="Wingdings" charset="2"/>
              <a:buChar char="§"/>
            </a:pPr>
            <a:r>
              <a:rPr lang="en-US" sz="1400" dirty="0" smtClean="0"/>
              <a:t> </a:t>
            </a:r>
            <a:r>
              <a:rPr lang="en-US" sz="1400" dirty="0"/>
              <a:t>Unanswered questions/unmet </a:t>
            </a:r>
            <a:r>
              <a:rPr lang="en-US" sz="1400" dirty="0" smtClean="0"/>
              <a:t>needs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279600" y="11582400"/>
            <a:ext cx="4389120" cy="457971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700" b="1" dirty="0"/>
              <a:t>Getting Through the Brokenness: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• Creating a new dream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• Celebrating the positives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• Finding information and support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• Acquiring skills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• Challenging and advocating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• Facilitating home-based caregiving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• Feeling heard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• Feeling hopeful </a:t>
            </a:r>
          </a:p>
          <a:p>
            <a:pPr>
              <a:lnSpc>
                <a:spcPct val="200000"/>
              </a:lnSpc>
            </a:pPr>
            <a:r>
              <a:rPr lang="en-US" sz="1400" dirty="0"/>
              <a:t>• Ability to thrive in the system of care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5840" y="13990320"/>
            <a:ext cx="6400800" cy="332450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u="sng" dirty="0"/>
              <a:t>Behavioral Interventions</a:t>
            </a:r>
            <a:r>
              <a:rPr lang="en-US" sz="1400" dirty="0"/>
              <a:t>: Evidence supports improvement in the acceptance of a variety of foods; mealtime behaviors; weight gain and increasing caloric intake; and decreasing caretakers’ stress. 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     Cognitive Behavioral Strategies</a:t>
            </a:r>
            <a:endParaRPr lang="en-US" sz="1400" dirty="0"/>
          </a:p>
          <a:p>
            <a:pPr marL="517525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Reinforcement</a:t>
            </a:r>
            <a:endParaRPr lang="en-US" sz="1400" dirty="0"/>
          </a:p>
          <a:p>
            <a:pPr marL="517525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Redirection</a:t>
            </a:r>
            <a:endParaRPr lang="en-US" sz="1400" dirty="0"/>
          </a:p>
          <a:p>
            <a:pPr marL="517525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Extinction</a:t>
            </a:r>
            <a:endParaRPr lang="en-US" sz="1400" dirty="0"/>
          </a:p>
          <a:p>
            <a:pPr marL="517525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Social modeling</a:t>
            </a:r>
          </a:p>
          <a:p>
            <a:pPr marL="517525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Empowering </a:t>
            </a:r>
            <a:r>
              <a:rPr lang="en-US" sz="1400" dirty="0"/>
              <a:t>through choice</a:t>
            </a:r>
          </a:p>
          <a:p>
            <a:pPr algn="just">
              <a:lnSpc>
                <a:spcPct val="150000"/>
              </a:lnSpc>
            </a:pP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22960" y="17190720"/>
            <a:ext cx="658368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05840" y="17190721"/>
            <a:ext cx="6309360" cy="415677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u="sng" dirty="0"/>
              <a:t>Parent-Directed and Educational Interventions</a:t>
            </a:r>
            <a:r>
              <a:rPr lang="en-US" sz="1400" dirty="0"/>
              <a:t>: Evidence supports that these interventions are effective in improving physical growth, development, increasing feeding competence of children and their caretakers, and in improving the parent-child relationship in a variety of populations.</a:t>
            </a:r>
          </a:p>
          <a:p>
            <a:pPr marL="274320">
              <a:lnSpc>
                <a:spcPct val="150000"/>
              </a:lnSpc>
            </a:pPr>
            <a:r>
              <a:rPr lang="en-US" sz="1400" b="1" dirty="0"/>
              <a:t>Parenting practices associated with preventing obesity in pre-school children with disabilities are as follows: </a:t>
            </a:r>
          </a:p>
          <a:p>
            <a:pPr marL="517525" indent="-115888">
              <a:lnSpc>
                <a:spcPct val="150000"/>
              </a:lnSpc>
              <a:buFont typeface="Wingdings" charset="2"/>
              <a:buChar char="§"/>
            </a:pPr>
            <a:r>
              <a:rPr lang="en-US" sz="1300" dirty="0" smtClean="0"/>
              <a:t>Providing </a:t>
            </a:r>
            <a:r>
              <a:rPr lang="en-US" sz="1300" dirty="0"/>
              <a:t>the child access to healthy foods</a:t>
            </a:r>
          </a:p>
          <a:p>
            <a:pPr marL="517525" indent="-115888">
              <a:lnSpc>
                <a:spcPct val="150000"/>
              </a:lnSpc>
              <a:buFont typeface="Wingdings" charset="2"/>
              <a:buChar char="§"/>
            </a:pPr>
            <a:r>
              <a:rPr lang="en-US" sz="1300" dirty="0" smtClean="0"/>
              <a:t>Having </a:t>
            </a:r>
            <a:r>
              <a:rPr lang="en-US" sz="1300" dirty="0"/>
              <a:t>a matter-of-fact attitude /approach (calm; not pressuring)</a:t>
            </a:r>
          </a:p>
          <a:p>
            <a:pPr marL="517525" indent="-115888">
              <a:lnSpc>
                <a:spcPct val="150000"/>
              </a:lnSpc>
              <a:buFont typeface="Wingdings" charset="2"/>
              <a:buChar char="§"/>
            </a:pPr>
            <a:r>
              <a:rPr lang="en-US" sz="1300" dirty="0" smtClean="0"/>
              <a:t>Modeling </a:t>
            </a:r>
            <a:r>
              <a:rPr lang="en-US" sz="1300" dirty="0"/>
              <a:t>healthy eating </a:t>
            </a:r>
            <a:endParaRPr lang="en-US" sz="1300" dirty="0" smtClean="0"/>
          </a:p>
          <a:p>
            <a:pPr marL="517525" indent="-115888">
              <a:lnSpc>
                <a:spcPct val="150000"/>
              </a:lnSpc>
              <a:buFont typeface="Wingdings" charset="2"/>
              <a:buChar char="§"/>
            </a:pPr>
            <a:r>
              <a:rPr lang="en-US" sz="1300" dirty="0" smtClean="0"/>
              <a:t>Modeling </a:t>
            </a:r>
            <a:r>
              <a:rPr lang="en-US" sz="1300" dirty="0"/>
              <a:t>physical activity to include caregiver </a:t>
            </a:r>
            <a:r>
              <a:rPr lang="en-US" sz="1300" dirty="0" smtClean="0"/>
              <a:t>participation</a:t>
            </a:r>
          </a:p>
          <a:p>
            <a:pPr marL="517525" indent="-115888">
              <a:lnSpc>
                <a:spcPct val="150000"/>
              </a:lnSpc>
              <a:buFont typeface="Wingdings" charset="2"/>
              <a:buChar char="§"/>
            </a:pPr>
            <a:r>
              <a:rPr lang="en-US" sz="1300" dirty="0" smtClean="0"/>
              <a:t>Improving </a:t>
            </a:r>
            <a:r>
              <a:rPr lang="en-US" sz="1300" dirty="0"/>
              <a:t>caretaker’s nutritional </a:t>
            </a:r>
            <a:r>
              <a:rPr lang="en-US" sz="1300" dirty="0" smtClean="0"/>
              <a:t>knowledge</a:t>
            </a:r>
          </a:p>
          <a:p>
            <a:pPr marL="517525" indent="-115888">
              <a:lnSpc>
                <a:spcPct val="150000"/>
              </a:lnSpc>
              <a:buFont typeface="Wingdings" charset="2"/>
              <a:buChar char="§"/>
            </a:pPr>
            <a:r>
              <a:rPr lang="en-US" sz="1300" dirty="0" smtClean="0"/>
              <a:t>Promoting </a:t>
            </a:r>
            <a:r>
              <a:rPr lang="en-US" sz="1300" dirty="0"/>
              <a:t>an authoritative feeding style with reasonable expectations </a:t>
            </a:r>
            <a:r>
              <a:rPr lang="en-US" sz="1300" dirty="0" smtClean="0"/>
              <a:t>and consistency</a:t>
            </a:r>
            <a:r>
              <a:rPr lang="en-US" sz="1300" b="1" dirty="0" smtClean="0"/>
              <a:t> </a:t>
            </a:r>
            <a:r>
              <a:rPr lang="en-US" sz="1300" dirty="0"/>
              <a:t>(</a:t>
            </a:r>
            <a:r>
              <a:rPr lang="en-US" sz="1300" dirty="0"/>
              <a:t>McGillivary</a:t>
            </a:r>
            <a:r>
              <a:rPr lang="en-US" sz="1300" dirty="0"/>
              <a:t>, 2013)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39200" y="5181600"/>
            <a:ext cx="5257800" cy="398878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150000"/>
              </a:lnSpc>
            </a:pPr>
            <a:endParaRPr lang="en-US" sz="1400" b="1" dirty="0" smtClean="0"/>
          </a:p>
          <a:p>
            <a:pPr>
              <a:lnSpc>
                <a:spcPct val="150000"/>
              </a:lnSpc>
            </a:pPr>
            <a:r>
              <a:rPr lang="en-US" sz="1400" b="1" dirty="0" smtClean="0"/>
              <a:t>Recommendations </a:t>
            </a:r>
            <a:r>
              <a:rPr lang="en-US" sz="1400" b="1" dirty="0"/>
              <a:t>to Encourage Positive Eating Habits</a:t>
            </a:r>
            <a:endParaRPr lang="en-US" sz="1400" dirty="0"/>
          </a:p>
          <a:p>
            <a:pPr marL="285750" lvl="0" indent="1206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Establish </a:t>
            </a:r>
            <a:r>
              <a:rPr lang="en-US" sz="1400" dirty="0"/>
              <a:t>routine meal and snack time; the feeding environment is to be structured </a:t>
            </a:r>
          </a:p>
          <a:p>
            <a:pPr marL="285750" lvl="0" indent="1206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Minimize </a:t>
            </a:r>
            <a:r>
              <a:rPr lang="en-US" sz="1400" dirty="0"/>
              <a:t>environmental </a:t>
            </a:r>
            <a:r>
              <a:rPr lang="en-US" sz="1400" dirty="0" smtClean="0"/>
              <a:t>distractions</a:t>
            </a:r>
          </a:p>
          <a:p>
            <a:pPr marL="285750" lvl="0" indent="1206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  Keep </a:t>
            </a:r>
            <a:r>
              <a:rPr lang="en-US" sz="1400" dirty="0"/>
              <a:t>mealtime calm and strive for an </a:t>
            </a:r>
            <a:r>
              <a:rPr lang="en-US" sz="1400" dirty="0" smtClean="0"/>
              <a:t>enjoyable experience</a:t>
            </a:r>
            <a:endParaRPr lang="en-US" sz="1400" dirty="0"/>
          </a:p>
          <a:p>
            <a:pPr marL="285750" lvl="0" indent="1206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Caregivers </a:t>
            </a:r>
            <a:r>
              <a:rPr lang="en-US" sz="1400" dirty="0"/>
              <a:t>should sit with child and eat the same foods</a:t>
            </a:r>
          </a:p>
          <a:p>
            <a:pPr marL="285750" lvl="0" indent="1206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Offer </a:t>
            </a:r>
            <a:r>
              <a:rPr lang="en-US" sz="1400" dirty="0"/>
              <a:t>child what everyone else is eating but also provide one preferred food</a:t>
            </a:r>
          </a:p>
          <a:p>
            <a:pPr marL="285750" lvl="0" indent="1206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Refrain </a:t>
            </a:r>
            <a:r>
              <a:rPr lang="en-US" sz="1400" dirty="0"/>
              <a:t>from pleading/threatening to persuade child to eat</a:t>
            </a:r>
          </a:p>
          <a:p>
            <a:pPr marL="285750" lvl="0" indent="1206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Respect </a:t>
            </a:r>
            <a:r>
              <a:rPr lang="en-US" sz="1400" dirty="0"/>
              <a:t>child’s ability to eat when they are hungry and stop when they are full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375600" y="4572000"/>
            <a:ext cx="9966960" cy="132959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Three broad-based themes were identified for interventions (continued):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3832800" y="15727680"/>
            <a:ext cx="91440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741360" y="6143777"/>
            <a:ext cx="9144000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700" dirty="0"/>
              <a:t>Consider the Division of Responsibility in Feeding by Ellyn </a:t>
            </a:r>
            <a:r>
              <a:rPr lang="en-US" sz="1700" dirty="0" smtClean="0"/>
              <a:t>Satter</a:t>
            </a:r>
            <a:r>
              <a:rPr lang="en-US" sz="1700" dirty="0" smtClean="0"/>
              <a:t>, MS, RD, LCSW, BCD: 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32" name="TextBox 31"/>
          <p:cNvSpPr txBox="1"/>
          <p:nvPr/>
        </p:nvSpPr>
        <p:spPr>
          <a:xfrm>
            <a:off x="33756600" y="6497321"/>
            <a:ext cx="4191000" cy="267816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284163" indent="-284163">
              <a:lnSpc>
                <a:spcPct val="150000"/>
              </a:lnSpc>
            </a:pPr>
            <a:r>
              <a:rPr lang="en-US" sz="1400" u="sng" dirty="0"/>
              <a:t>Parents’ </a:t>
            </a:r>
            <a:r>
              <a:rPr lang="en-US" sz="1400" u="sng" dirty="0" smtClean="0"/>
              <a:t>Feeding </a:t>
            </a:r>
            <a:r>
              <a:rPr lang="en-US" sz="1400" u="sng" dirty="0"/>
              <a:t>J</a:t>
            </a:r>
            <a:r>
              <a:rPr lang="en-US" sz="1400" u="sng" dirty="0" smtClean="0"/>
              <a:t>obs</a:t>
            </a:r>
            <a:r>
              <a:rPr lang="en-US" sz="1400" u="sng" dirty="0"/>
              <a:t>: </a:t>
            </a:r>
            <a:r>
              <a:rPr lang="en-US" sz="1400" dirty="0" smtClean="0"/>
              <a:t> </a:t>
            </a:r>
            <a:r>
              <a:rPr lang="en-US" sz="1400" dirty="0"/>
              <a:t>C</a:t>
            </a:r>
            <a:r>
              <a:rPr lang="en-US" sz="1400" dirty="0" smtClean="0"/>
              <a:t>hoose </a:t>
            </a:r>
            <a:r>
              <a:rPr lang="en-US" sz="1400" dirty="0"/>
              <a:t>and prepare the </a:t>
            </a:r>
            <a:r>
              <a:rPr lang="en-US" sz="1400" dirty="0" smtClean="0"/>
              <a:t>food, provide </a:t>
            </a:r>
            <a:r>
              <a:rPr lang="en-US" sz="1400" dirty="0"/>
              <a:t>regular meals and </a:t>
            </a:r>
            <a:r>
              <a:rPr lang="en-US" sz="1400" dirty="0" smtClean="0"/>
              <a:t>snacks, make </a:t>
            </a:r>
            <a:r>
              <a:rPr lang="en-US" sz="1400" dirty="0"/>
              <a:t>eating times </a:t>
            </a:r>
            <a:r>
              <a:rPr lang="en-US" sz="1400" dirty="0" smtClean="0"/>
              <a:t>pleasant, show </a:t>
            </a:r>
            <a:r>
              <a:rPr lang="en-US" sz="1400" dirty="0"/>
              <a:t>children what they have to </a:t>
            </a:r>
            <a:r>
              <a:rPr lang="en-US" sz="1400" dirty="0" smtClean="0"/>
              <a:t>learn, be </a:t>
            </a:r>
            <a:r>
              <a:rPr lang="en-US" sz="1400" dirty="0"/>
              <a:t>considerate of children’s food inexperience without catering to likes and </a:t>
            </a:r>
            <a:r>
              <a:rPr lang="en-US" sz="1400" dirty="0" smtClean="0"/>
              <a:t>dislikes, and do </a:t>
            </a:r>
            <a:r>
              <a:rPr lang="en-US" sz="1400" dirty="0"/>
              <a:t>not let children have food or drinks (except for water) except for meal and snack times </a:t>
            </a:r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7947600" y="6497321"/>
            <a:ext cx="4846320" cy="203183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223838" indent="-223838">
              <a:lnSpc>
                <a:spcPct val="150000"/>
              </a:lnSpc>
            </a:pPr>
            <a:r>
              <a:rPr lang="en-US" sz="1400" u="sng" dirty="0"/>
              <a:t>Children’s </a:t>
            </a:r>
            <a:r>
              <a:rPr lang="en-US" sz="1400" u="sng" dirty="0" smtClean="0"/>
              <a:t>Eating </a:t>
            </a:r>
            <a:r>
              <a:rPr lang="en-US" sz="1400" u="sng" dirty="0"/>
              <a:t>J</a:t>
            </a:r>
            <a:r>
              <a:rPr lang="en-US" sz="1400" u="sng" dirty="0" smtClean="0"/>
              <a:t>obs</a:t>
            </a:r>
            <a:r>
              <a:rPr lang="en-US" sz="1400" u="sng" dirty="0"/>
              <a:t>: </a:t>
            </a:r>
            <a:r>
              <a:rPr lang="en-US" sz="1400" dirty="0" smtClean="0"/>
              <a:t> Grow up </a:t>
            </a:r>
            <a:r>
              <a:rPr lang="en-US" sz="1400" dirty="0"/>
              <a:t>to </a:t>
            </a:r>
            <a:r>
              <a:rPr lang="en-US" sz="1400" dirty="0" smtClean="0"/>
              <a:t>have body </a:t>
            </a:r>
            <a:r>
              <a:rPr lang="en-US" sz="1400" dirty="0"/>
              <a:t>that </a:t>
            </a:r>
            <a:r>
              <a:rPr lang="en-US" sz="1400" dirty="0" smtClean="0"/>
              <a:t>is </a:t>
            </a:r>
            <a:r>
              <a:rPr lang="en-US" sz="1400" dirty="0"/>
              <a:t>right for </a:t>
            </a:r>
            <a:r>
              <a:rPr lang="en-US" sz="1400" dirty="0" smtClean="0"/>
              <a:t>them, eat the amount they need from what is offered, learn to eat the food their family eats, learn to eat in a socially acceptable manner, eat when they are hungry and stop when they’re full</a:t>
            </a:r>
            <a:endParaRPr lang="en-US" sz="1400" dirty="0"/>
          </a:p>
          <a:p>
            <a:pPr marL="223838" indent="-223838">
              <a:lnSpc>
                <a:spcPct val="150000"/>
              </a:lnSpc>
            </a:pPr>
            <a:endParaRPr lang="en-US" sz="1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33741360" y="9052560"/>
            <a:ext cx="91440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741360" y="9002232"/>
            <a:ext cx="9144000" cy="14219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u="sng" dirty="0"/>
              <a:t>Physiological Interventions</a:t>
            </a:r>
            <a:r>
              <a:rPr lang="en-US" sz="1400" dirty="0"/>
              <a:t>: Interventions that concentrate on improving children’s biological development, including physical and sensory functions to support infant feeding.</a:t>
            </a:r>
          </a:p>
          <a:p>
            <a:pPr algn="ctr">
              <a:lnSpc>
                <a:spcPct val="150000"/>
              </a:lnSpc>
            </a:pPr>
            <a:r>
              <a:rPr lang="en-US" sz="1400" dirty="0"/>
              <a:t>•Preparatory Behaviors• Feeding skills• Environmental Supports•</a:t>
            </a:r>
          </a:p>
          <a:p>
            <a:pPr>
              <a:lnSpc>
                <a:spcPct val="150000"/>
              </a:lnSpc>
            </a:pPr>
            <a:r>
              <a:rPr lang="en-US" sz="1400" i="1" dirty="0"/>
              <a:t> 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1912560" y="9984571"/>
            <a:ext cx="7680960" cy="558665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400" b="1" dirty="0"/>
              <a:t>Sensory Issues and Strategies for Feeding</a:t>
            </a:r>
            <a:endParaRPr lang="en-US" sz="1400" dirty="0"/>
          </a:p>
          <a:p>
            <a:pPr marL="2165350" lvl="1" indent="60325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Be </a:t>
            </a:r>
            <a:r>
              <a:rPr lang="en-US" sz="1400" dirty="0"/>
              <a:t>mindful and attentive to the sensory aspects of environment</a:t>
            </a:r>
          </a:p>
          <a:p>
            <a:pPr marL="2165350" lvl="1" indent="60325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Begin </a:t>
            </a:r>
            <a:r>
              <a:rPr lang="en-US" sz="1400" dirty="0"/>
              <a:t>with supportive positioning and appropriate seating system</a:t>
            </a:r>
          </a:p>
          <a:p>
            <a:pPr marL="2165350" lvl="1" indent="60325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Respect </a:t>
            </a:r>
            <a:r>
              <a:rPr lang="en-US" sz="1400" dirty="0"/>
              <a:t>child’s rights to act independently and make choices</a:t>
            </a:r>
          </a:p>
          <a:p>
            <a:pPr marL="2165350" lvl="1" indent="60325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Consider </a:t>
            </a:r>
            <a:r>
              <a:rPr lang="en-US" sz="1400" dirty="0"/>
              <a:t>unique individual sensory profile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Enhance </a:t>
            </a:r>
            <a:r>
              <a:rPr lang="en-US" sz="1400" dirty="0"/>
              <a:t>oral experience with flavor and scent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Sweet </a:t>
            </a:r>
            <a:r>
              <a:rPr lang="en-US" sz="1400" dirty="0"/>
              <a:t>facilitates tongue protrusion   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Sour</a:t>
            </a:r>
            <a:r>
              <a:rPr lang="en-US" sz="1400" dirty="0"/>
              <a:t>/bitter tastes facilitate tongue retraction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Limit </a:t>
            </a:r>
            <a:r>
              <a:rPr lang="en-US" sz="1400" dirty="0"/>
              <a:t>face wiping during feeding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Manage </a:t>
            </a:r>
            <a:r>
              <a:rPr lang="en-US" sz="1400" dirty="0"/>
              <a:t>food stuffing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Judiciously </a:t>
            </a:r>
            <a:r>
              <a:rPr lang="en-US" sz="1400" dirty="0"/>
              <a:t>use vibration to desensitize or as medium to deliver food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Utilize </a:t>
            </a:r>
            <a:r>
              <a:rPr lang="en-US" sz="1400" dirty="0"/>
              <a:t>sense of smell for increased attention and arousal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Scents </a:t>
            </a:r>
            <a:r>
              <a:rPr lang="en-US" sz="1400" dirty="0"/>
              <a:t>activate memory systems  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Cultivate </a:t>
            </a:r>
            <a:r>
              <a:rPr lang="en-US" sz="1400" dirty="0"/>
              <a:t>awareness of outside acoustics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Utilize </a:t>
            </a:r>
            <a:r>
              <a:rPr lang="en-US" sz="1400" dirty="0"/>
              <a:t>the magic of music and how it organizes body rhythm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Ponder </a:t>
            </a:r>
            <a:r>
              <a:rPr lang="en-US" sz="1400" dirty="0"/>
              <a:t>visual appeal</a:t>
            </a:r>
          </a:p>
          <a:p>
            <a:pPr marL="2509838" lvl="1" indent="-58738">
              <a:lnSpc>
                <a:spcPct val="150000"/>
              </a:lnSpc>
              <a:buFont typeface="Arial"/>
              <a:buChar char="•"/>
            </a:pPr>
            <a:r>
              <a:rPr lang="en-US" sz="1400" dirty="0" smtClean="0"/>
              <a:t>Contemplate </a:t>
            </a:r>
            <a:r>
              <a:rPr lang="en-US" sz="1400" dirty="0"/>
              <a:t>visual arrangements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593520" y="9951209"/>
            <a:ext cx="3383280" cy="52634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Infants Experiencing Feeding Difficulties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Length </a:t>
            </a:r>
            <a:r>
              <a:rPr lang="en-US" sz="1400" dirty="0"/>
              <a:t>of nipple and pacifiers is          important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Size </a:t>
            </a:r>
            <a:r>
              <a:rPr lang="en-US" sz="1400" dirty="0"/>
              <a:t>and weight of bottle regulate flow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Specialty </a:t>
            </a:r>
            <a:r>
              <a:rPr lang="en-US" sz="1400" dirty="0"/>
              <a:t>bottles are indicated for particular feeding concerns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Infants</a:t>
            </a:r>
            <a:r>
              <a:rPr lang="en-US" sz="1400" b="1" dirty="0" smtClean="0"/>
              <a:t> </a:t>
            </a:r>
            <a:r>
              <a:rPr lang="en-US" sz="1400" dirty="0"/>
              <a:t>can use breast/bottle and pacifiers without causing oral aversion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Appropriate </a:t>
            </a:r>
            <a:r>
              <a:rPr lang="en-US" sz="1400" dirty="0"/>
              <a:t>size feeding utensils and consistency of usage is essential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Experiences </a:t>
            </a:r>
            <a:r>
              <a:rPr lang="en-US" sz="1400" dirty="0"/>
              <a:t>and tools that are matched to life course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Feeding </a:t>
            </a:r>
            <a:r>
              <a:rPr lang="en-US" sz="1400" dirty="0"/>
              <a:t>device use should be limited and temporary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Use </a:t>
            </a:r>
            <a:r>
              <a:rPr lang="en-US" sz="1400" dirty="0"/>
              <a:t>cue-based feeding approach </a:t>
            </a:r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59" name="Rectangle 58"/>
          <p:cNvSpPr/>
          <p:nvPr/>
        </p:nvSpPr>
        <p:spPr>
          <a:xfrm>
            <a:off x="33924240" y="19568160"/>
            <a:ext cx="8869680" cy="1396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4198560" y="19568161"/>
            <a:ext cx="8321040" cy="126624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b="1" i="1" dirty="0"/>
              <a:t>Future directions </a:t>
            </a:r>
            <a:r>
              <a:rPr lang="en-US" sz="1700" i="1" dirty="0"/>
              <a:t>for translational research may include the development of </a:t>
            </a:r>
            <a:r>
              <a:rPr lang="en-US" sz="1700" i="1" dirty="0" smtClean="0"/>
              <a:t>best practice </a:t>
            </a:r>
            <a:r>
              <a:rPr lang="en-US" sz="1700" i="1" dirty="0"/>
              <a:t>feeding guidelines for </a:t>
            </a:r>
            <a:r>
              <a:rPr lang="en-US" sz="1700" i="1" dirty="0" smtClean="0"/>
              <a:t>families and children </a:t>
            </a:r>
            <a:r>
              <a:rPr lang="en-US" sz="1700" i="1" dirty="0"/>
              <a:t>with autism and neurodevelopmental </a:t>
            </a:r>
            <a:r>
              <a:rPr lang="en-US" sz="1700" i="1" dirty="0" smtClean="0"/>
              <a:t>disabilities that are culturally appropriate and </a:t>
            </a:r>
            <a:r>
              <a:rPr lang="en-US" sz="1700" i="1" dirty="0"/>
              <a:t>that can be utilized in their natural environments.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924240" y="15819120"/>
            <a:ext cx="4846320" cy="30839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Help Children and Families Make Friends with Food</a:t>
            </a:r>
            <a:endParaRPr lang="en-US" sz="1400" dirty="0"/>
          </a:p>
          <a:p>
            <a:pPr marL="461963" indent="-17780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Selecting, cooking, and preparing food</a:t>
            </a:r>
          </a:p>
          <a:p>
            <a:pPr marL="461963" indent="-17780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Exploring sensory properties of food</a:t>
            </a:r>
          </a:p>
          <a:p>
            <a:pPr marL="461963" indent="-17780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Using food and art projects</a:t>
            </a:r>
          </a:p>
          <a:p>
            <a:pPr marL="461963" indent="-17780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Gardening</a:t>
            </a:r>
          </a:p>
          <a:p>
            <a:pPr marL="461963" indent="-17780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Social stories</a:t>
            </a:r>
          </a:p>
          <a:p>
            <a:pPr marL="461963" indent="-177800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Feeding routines in symbolic play; such as picnics and tea parties </a:t>
            </a:r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9227760" y="15819444"/>
            <a:ext cx="3840480" cy="374871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Motor Learning Concepts </a:t>
            </a:r>
            <a:r>
              <a:rPr lang="en-US" sz="1400" dirty="0"/>
              <a:t> (Sheppard, 2008)</a:t>
            </a:r>
          </a:p>
          <a:p>
            <a:pPr marL="285750" lvl="0" indent="-1588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Attention </a:t>
            </a:r>
            <a:r>
              <a:rPr lang="en-US" sz="1400" dirty="0"/>
              <a:t>and motivation</a:t>
            </a:r>
          </a:p>
          <a:p>
            <a:pPr marL="285750" lvl="0" indent="-1588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Variability </a:t>
            </a:r>
            <a:r>
              <a:rPr lang="en-US" sz="1400" dirty="0"/>
              <a:t>in developmental sequences</a:t>
            </a:r>
          </a:p>
          <a:p>
            <a:pPr marL="285750" lvl="0" indent="-1588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Specificity </a:t>
            </a:r>
            <a:r>
              <a:rPr lang="en-US" sz="1400" dirty="0"/>
              <a:t>of learning</a:t>
            </a:r>
          </a:p>
          <a:p>
            <a:pPr marL="285750" lvl="0" indent="-1588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Implicit </a:t>
            </a:r>
            <a:r>
              <a:rPr lang="en-US" sz="1400" dirty="0"/>
              <a:t>learning</a:t>
            </a:r>
          </a:p>
          <a:p>
            <a:pPr marL="285750" lvl="0" indent="-1588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Rehearsal </a:t>
            </a:r>
            <a:r>
              <a:rPr lang="en-US" sz="1400" dirty="0"/>
              <a:t>strategies</a:t>
            </a:r>
          </a:p>
          <a:p>
            <a:pPr marL="285750" lvl="0" indent="-1588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Maximizing </a:t>
            </a:r>
            <a:r>
              <a:rPr lang="en-US" sz="1400" dirty="0"/>
              <a:t>opportunity  for practice</a:t>
            </a:r>
          </a:p>
          <a:p>
            <a:pPr marL="285750" lvl="0" indent="-1588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Blocked </a:t>
            </a:r>
            <a:r>
              <a:rPr lang="en-US" sz="1400" dirty="0"/>
              <a:t>and random practice</a:t>
            </a:r>
          </a:p>
          <a:p>
            <a:pPr marL="285750" lvl="0" indent="-1588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Distribution </a:t>
            </a:r>
            <a:r>
              <a:rPr lang="en-US" sz="1400" dirty="0"/>
              <a:t>of practice</a:t>
            </a:r>
          </a:p>
          <a:p>
            <a:pPr marL="285750" lvl="0" indent="-1588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Extrinsic </a:t>
            </a:r>
            <a:r>
              <a:rPr lang="en-US" sz="1400" dirty="0"/>
              <a:t>feedback</a:t>
            </a:r>
          </a:p>
          <a:p>
            <a:pPr marL="285750" lvl="0" indent="-1588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/>
              <a:t>     </a:t>
            </a:r>
            <a:r>
              <a:rPr lang="en-US" sz="1400" dirty="0" smtClean="0"/>
              <a:t>Transfer </a:t>
            </a:r>
            <a:r>
              <a:rPr lang="en-US" sz="1400" dirty="0"/>
              <a:t>of learning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778240" y="19110960"/>
            <a:ext cx="4114800" cy="7408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References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91600" y="9525000"/>
            <a:ext cx="48006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1400" b="1" dirty="0" smtClean="0"/>
          </a:p>
          <a:p>
            <a:pPr algn="just">
              <a:lnSpc>
                <a:spcPct val="150000"/>
              </a:lnSpc>
            </a:pPr>
            <a:r>
              <a:rPr lang="en-US" sz="1400" b="1" dirty="0" smtClean="0"/>
              <a:t>Resources provided to meet treatment implications to increase sensitivity in professionals:</a:t>
            </a:r>
          </a:p>
          <a:p>
            <a:pPr marL="406400" lvl="0" indent="-177800" algn="just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Ensure parents feel supported</a:t>
            </a:r>
          </a:p>
          <a:p>
            <a:pPr marL="406400" lvl="0" indent="-177800" algn="just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Provide reassurance to parents </a:t>
            </a:r>
          </a:p>
          <a:p>
            <a:pPr marL="406400" lvl="0" indent="-177800" algn="just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Emphasize progress to parents </a:t>
            </a:r>
          </a:p>
          <a:p>
            <a:pPr marL="406400" lvl="0" indent="-177800" algn="just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Help parents develop support systems</a:t>
            </a:r>
          </a:p>
          <a:p>
            <a:pPr marL="406400" lvl="0" indent="-177800" algn="just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Look for caregiver mental health concerns</a:t>
            </a:r>
          </a:p>
          <a:p>
            <a:pPr marL="406400" lvl="0" indent="-177800" algn="just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 smtClean="0"/>
              <a:t>Help parents provide children with adequate and appropriate nutrition</a:t>
            </a:r>
          </a:p>
          <a:p>
            <a:pPr marL="228600" lvl="0" algn="just">
              <a:lnSpc>
                <a:spcPct val="150000"/>
              </a:lnSpc>
            </a:pPr>
            <a:r>
              <a:rPr lang="en-US" sz="1400" dirty="0" smtClean="0"/>
              <a:t>     through information resources (Franklin and </a:t>
            </a:r>
            <a:r>
              <a:rPr lang="en-US" sz="1400" dirty="0" smtClean="0"/>
              <a:t>Roder</a:t>
            </a:r>
            <a:r>
              <a:rPr lang="en-US" sz="1400" dirty="0" smtClean="0"/>
              <a:t>, 2003) </a:t>
            </a:r>
          </a:p>
          <a:p>
            <a:pPr algn="just">
              <a:lnSpc>
                <a:spcPct val="150000"/>
              </a:lnSpc>
            </a:pPr>
            <a:endParaRPr lang="en-US" sz="1400" dirty="0" smtClean="0"/>
          </a:p>
          <a:p>
            <a:pPr algn="just">
              <a:lnSpc>
                <a:spcPct val="150000"/>
              </a:lnSpc>
            </a:pPr>
            <a:endParaRPr lang="en-US" sz="1400" i="1" dirty="0" smtClean="0"/>
          </a:p>
          <a:p>
            <a:pPr algn="just">
              <a:lnSpc>
                <a:spcPct val="150000"/>
              </a:lnSpc>
            </a:pPr>
            <a:endParaRPr lang="en-US" sz="1400" i="1" dirty="0"/>
          </a:p>
          <a:p>
            <a:pPr algn="just">
              <a:lnSpc>
                <a:spcPct val="150000"/>
              </a:lnSpc>
            </a:pPr>
            <a:endParaRPr lang="en-US" sz="1400" i="1" dirty="0" smtClean="0"/>
          </a:p>
          <a:p>
            <a:pPr algn="just">
              <a:lnSpc>
                <a:spcPct val="150000"/>
              </a:lnSpc>
            </a:pPr>
            <a:endParaRPr lang="en-US" sz="1400" i="1" dirty="0"/>
          </a:p>
          <a:p>
            <a:pPr algn="just">
              <a:lnSpc>
                <a:spcPct val="150000"/>
              </a:lnSpc>
            </a:pPr>
            <a:endParaRPr lang="en-US" sz="1400" i="1" dirty="0" smtClean="0"/>
          </a:p>
          <a:p>
            <a:pPr algn="just">
              <a:lnSpc>
                <a:spcPct val="150000"/>
              </a:lnSpc>
            </a:pPr>
            <a:r>
              <a:rPr lang="en-US" sz="1400" i="1" dirty="0" smtClean="0"/>
              <a:t>Healthcare professionals should guard against assumptions of parental needs and should actively gain insight into a mother’s experiences by creating an environment in which mothers are afforded the opportunity to discuss their practical and emotional needs. </a:t>
            </a:r>
          </a:p>
          <a:p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21107400" y="153162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Disorganized Chairs</a:t>
            </a:r>
            <a:r>
              <a:rPr lang="en-US" sz="2000" dirty="0" smtClean="0"/>
              <a:t>, Courtesy of Sarah </a:t>
            </a:r>
            <a:r>
              <a:rPr lang="en-US" sz="2000" dirty="0" smtClean="0"/>
              <a:t>Lightman</a:t>
            </a:r>
            <a:endParaRPr lang="en-US" sz="2000" dirty="0" smtClean="0"/>
          </a:p>
          <a:p>
            <a:pPr algn="r"/>
            <a:r>
              <a:rPr lang="en-US" sz="2000" dirty="0"/>
              <a:t>www.Sarahlightman.com</a:t>
            </a:r>
          </a:p>
          <a:p>
            <a:pPr algn="r"/>
            <a:endParaRPr lang="en-US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173200" y="6391892"/>
            <a:ext cx="127101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Conceptualizing The Family Table From Multiple Perspectives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7805</TotalTime>
  <Words>1204</Words>
  <Application>Microsoft Office PowerPoint</Application>
  <PresentationFormat>Custom</PresentationFormat>
  <Paragraphs>135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Zachary Newell</dc:creator>
  <cp:lastModifiedBy>Jan Marson</cp:lastModifiedBy>
  <cp:revision>218</cp:revision>
  <cp:lastPrinted>2013-11-13T04:52:37Z</cp:lastPrinted>
  <dcterms:created xsi:type="dcterms:W3CDTF">2013-11-13T04:04:49Z</dcterms:created>
  <dcterms:modified xsi:type="dcterms:W3CDTF">2013-11-18T23:01:45Z</dcterms:modified>
</cp:coreProperties>
</file>